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9.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4.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3" r:id="rId4"/>
    <p:sldMasterId id="2147483735" r:id="rId5"/>
    <p:sldMasterId id="2147483762" r:id="rId6"/>
    <p:sldMasterId id="2147483759" r:id="rId7"/>
  </p:sldMasterIdLst>
  <p:notesMasterIdLst>
    <p:notesMasterId r:id="rId61"/>
  </p:notesMasterIdLst>
  <p:handoutMasterIdLst>
    <p:handoutMasterId r:id="rId62"/>
  </p:handoutMasterIdLst>
  <p:sldIdLst>
    <p:sldId id="311" r:id="rId8"/>
    <p:sldId id="636" r:id="rId9"/>
    <p:sldId id="699" r:id="rId10"/>
    <p:sldId id="687" r:id="rId11"/>
    <p:sldId id="336" r:id="rId12"/>
    <p:sldId id="621" r:id="rId13"/>
    <p:sldId id="630" r:id="rId14"/>
    <p:sldId id="659" r:id="rId15"/>
    <p:sldId id="670" r:id="rId16"/>
    <p:sldId id="642" r:id="rId17"/>
    <p:sldId id="640" r:id="rId18"/>
    <p:sldId id="713" r:id="rId19"/>
    <p:sldId id="700" r:id="rId20"/>
    <p:sldId id="703" r:id="rId21"/>
    <p:sldId id="709" r:id="rId22"/>
    <p:sldId id="712" r:id="rId23"/>
    <p:sldId id="258" r:id="rId24"/>
    <p:sldId id="611" r:id="rId25"/>
    <p:sldId id="431" r:id="rId26"/>
    <p:sldId id="462" r:id="rId27"/>
    <p:sldId id="612" r:id="rId28"/>
    <p:sldId id="672" r:id="rId29"/>
    <p:sldId id="718" r:id="rId30"/>
    <p:sldId id="671" r:id="rId31"/>
    <p:sldId id="660" r:id="rId32"/>
    <p:sldId id="586" r:id="rId33"/>
    <p:sldId id="585" r:id="rId34"/>
    <p:sldId id="673" r:id="rId35"/>
    <p:sldId id="717" r:id="rId36"/>
    <p:sldId id="683" r:id="rId37"/>
    <p:sldId id="720" r:id="rId38"/>
    <p:sldId id="510" r:id="rId39"/>
    <p:sldId id="681" r:id="rId40"/>
    <p:sldId id="696" r:id="rId41"/>
    <p:sldId id="628" r:id="rId42"/>
    <p:sldId id="684" r:id="rId43"/>
    <p:sldId id="656" r:id="rId44"/>
    <p:sldId id="494" r:id="rId45"/>
    <p:sldId id="665" r:id="rId46"/>
    <p:sldId id="682" r:id="rId47"/>
    <p:sldId id="715" r:id="rId48"/>
    <p:sldId id="657" r:id="rId49"/>
    <p:sldId id="528" r:id="rId50"/>
    <p:sldId id="531" r:id="rId51"/>
    <p:sldId id="678" r:id="rId52"/>
    <p:sldId id="719" r:id="rId53"/>
    <p:sldId id="689" r:id="rId54"/>
    <p:sldId id="619" r:id="rId55"/>
    <p:sldId id="340" r:id="rId56"/>
    <p:sldId id="631" r:id="rId57"/>
    <p:sldId id="695" r:id="rId58"/>
    <p:sldId id="714" r:id="rId59"/>
    <p:sldId id="262" r:id="rId60"/>
  </p:sldIdLst>
  <p:sldSz cx="9144000" cy="6858000" type="screen4x3"/>
  <p:notesSz cx="6858000" cy="9144000"/>
  <p:custDataLst>
    <p:tags r:id="rId63"/>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mperio, Cristina" initials="DC" lastIdx="3" clrIdx="0">
    <p:extLst>
      <p:ext uri="{19B8F6BF-5375-455C-9EA6-DF929625EA0E}">
        <p15:presenceInfo xmlns:p15="http://schemas.microsoft.com/office/powerpoint/2012/main" userId="S-1-5-21-155921428-2012831158-965413785-39971" providerId="AD"/>
      </p:ext>
    </p:extLst>
  </p:cmAuthor>
  <p:cmAuthor id="2" name="Boal, Jennifer" initials="BJ" lastIdx="18" clrIdx="1">
    <p:extLst>
      <p:ext uri="{19B8F6BF-5375-455C-9EA6-DF929625EA0E}">
        <p15:presenceInfo xmlns:p15="http://schemas.microsoft.com/office/powerpoint/2012/main" userId="S-1-5-21-155921428-2012831158-965413785-39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232"/>
    <a:srgbClr val="E3E4E9"/>
    <a:srgbClr val="EDEAF1"/>
    <a:srgbClr val="E3E0E6"/>
    <a:srgbClr val="EFEDF3"/>
    <a:srgbClr val="BBBBC5"/>
    <a:srgbClr val="FFFFFF"/>
    <a:srgbClr val="059A73"/>
    <a:srgbClr val="C60021"/>
    <a:srgbClr val="CE4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inimized">
    <p:restoredLeft sz="0" autoAdjust="0"/>
    <p:restoredTop sz="79670" autoAdjust="0"/>
  </p:normalViewPr>
  <p:slideViewPr>
    <p:cSldViewPr snapToGrid="0" showGuides="1">
      <p:cViewPr varScale="1">
        <p:scale>
          <a:sx n="100" d="100"/>
          <a:sy n="100" d="100"/>
        </p:scale>
        <p:origin x="3496" y="160"/>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showGuides="1">
      <p:cViewPr>
        <p:scale>
          <a:sx n="96" d="100"/>
          <a:sy n="96" d="100"/>
        </p:scale>
        <p:origin x="4232"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wrap="square" anchor="ctr" anchorCtr="1"/>
          <a:lstStyle/>
          <a:p>
            <a:endParaRPr lang="en-US" dirty="0"/>
          </a:p>
        </c:rich>
      </c:tx>
      <c:overlay val="1"/>
      <c:spPr>
        <a:noFill/>
        <a:ln>
          <a:noFill/>
        </a:ln>
        <a:effectLst/>
      </c:spPr>
    </c:title>
    <c:autoTitleDeleted val="0"/>
    <c:plotArea>
      <c:layout>
        <c:manualLayout>
          <c:layoutTarget val="inner"/>
          <c:xMode val="edge"/>
          <c:yMode val="edge"/>
          <c:x val="9.0400893615743605E-2"/>
          <c:y val="6.9805304571053911E-2"/>
          <c:w val="0.92243699999999973"/>
          <c:h val="0.77161400000000002"/>
        </c:manualLayout>
      </c:layout>
      <c:barChart>
        <c:barDir val="col"/>
        <c:grouping val="clustered"/>
        <c:varyColors val="0"/>
        <c:ser>
          <c:idx val="1"/>
          <c:order val="0"/>
          <c:tx>
            <c:strRef>
              <c:f>Sheet1!$A$3</c:f>
              <c:strCache>
                <c:ptCount val="1"/>
                <c:pt idx="0">
                  <c:v>Region 2</c:v>
                </c:pt>
              </c:strCache>
            </c:strRef>
          </c:tx>
          <c:spPr>
            <a:solidFill>
              <a:schemeClr val="accent2"/>
            </a:solidFill>
            <a:ln>
              <a:noFill/>
            </a:ln>
            <a:effectLst/>
          </c:spPr>
          <c:invertIfNegative val="0"/>
          <c:dLbls>
            <c:dLbl>
              <c:idx val="0"/>
              <c:tx>
                <c:rich>
                  <a:bodyPr/>
                  <a:lstStyle/>
                  <a:p>
                    <a:r>
                      <a:rPr lang="en-US" dirty="0"/>
                      <a:t>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E1-3E4B-A493-5E5CB428314E}"/>
                </c:ext>
              </c:extLst>
            </c:dLbl>
            <c:dLbl>
              <c:idx val="1"/>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E1-3E4B-A493-5E5CB428314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 R-value Retention</c:v>
                </c:pt>
                <c:pt idx="1">
                  <c:v>% Water Absorption by Volume</c:v>
                </c:pt>
              </c:strCache>
            </c:strRef>
          </c:cat>
          <c:val>
            <c:numRef>
              <c:f>Sheet1!$B$3:$C$3</c:f>
              <c:numCache>
                <c:formatCode>0.00%</c:formatCode>
                <c:ptCount val="2"/>
                <c:pt idx="0" formatCode="0%">
                  <c:v>94</c:v>
                </c:pt>
                <c:pt idx="1">
                  <c:v>5</c:v>
                </c:pt>
              </c:numCache>
            </c:numRef>
          </c:val>
          <c:extLst>
            <c:ext xmlns:c16="http://schemas.microsoft.com/office/drawing/2014/chart" uri="{C3380CC4-5D6E-409C-BE32-E72D297353CC}">
              <c16:uniqueId val="{00000002-32E1-3E4B-A493-5E5CB428314E}"/>
            </c:ext>
          </c:extLst>
        </c:ser>
        <c:ser>
          <c:idx val="2"/>
          <c:order val="1"/>
          <c:tx>
            <c:strRef>
              <c:f>Sheet1!$A$4</c:f>
              <c:strCache>
                <c:ptCount val="1"/>
                <c:pt idx="0">
                  <c:v>Region 3</c:v>
                </c:pt>
              </c:strCache>
            </c:strRef>
          </c:tx>
          <c:spPr>
            <a:solidFill>
              <a:schemeClr val="tx1">
                <a:lumMod val="65000"/>
                <a:lumOff val="35000"/>
              </a:schemeClr>
            </a:solidFill>
            <a:ln>
              <a:noFill/>
            </a:ln>
            <a:effectLst/>
          </c:spPr>
          <c:invertIfNegative val="0"/>
          <c:dLbls>
            <c:dLbl>
              <c:idx val="0"/>
              <c:tx>
                <c:rich>
                  <a:bodyPr/>
                  <a:lstStyle/>
                  <a:p>
                    <a:r>
                      <a:rPr lang="en-US" dirty="0"/>
                      <a:t>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2E1-3E4B-A493-5E5CB428314E}"/>
                </c:ext>
              </c:extLst>
            </c:dLbl>
            <c:dLbl>
              <c:idx val="1"/>
              <c:tx>
                <c:rich>
                  <a:bodyPr/>
                  <a:lstStyle/>
                  <a:p>
                    <a:r>
                      <a:rPr lang="en-US" dirty="0"/>
                      <a:t>19%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2E1-3E4B-A493-5E5CB42831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Sheet1!$B$1:$C$1</c:f>
              <c:strCache>
                <c:ptCount val="2"/>
                <c:pt idx="0">
                  <c:v>% R-value Retention</c:v>
                </c:pt>
                <c:pt idx="1">
                  <c:v>% Water Absorption by Volume</c:v>
                </c:pt>
              </c:strCache>
            </c:strRef>
          </c:cat>
          <c:val>
            <c:numRef>
              <c:f>Sheet1!$B$4:$C$4</c:f>
              <c:numCache>
                <c:formatCode>0%</c:formatCode>
                <c:ptCount val="2"/>
                <c:pt idx="0">
                  <c:v>52</c:v>
                </c:pt>
                <c:pt idx="1">
                  <c:v>19</c:v>
                </c:pt>
              </c:numCache>
            </c:numRef>
          </c:val>
          <c:extLst>
            <c:ext xmlns:c16="http://schemas.microsoft.com/office/drawing/2014/chart" uri="{C3380CC4-5D6E-409C-BE32-E72D297353CC}">
              <c16:uniqueId val="{00000005-32E1-3E4B-A493-5E5CB428314E}"/>
            </c:ext>
          </c:extLst>
        </c:ser>
        <c:dLbls>
          <c:dLblPos val="outEnd"/>
          <c:showLegendKey val="0"/>
          <c:showVal val="1"/>
          <c:showCatName val="0"/>
          <c:showSerName val="0"/>
          <c:showPercent val="0"/>
          <c:showBubbleSize val="0"/>
        </c:dLbls>
        <c:gapWidth val="267"/>
        <c:overlap val="-43"/>
        <c:axId val="941160816"/>
        <c:axId val="680349928"/>
      </c:barChart>
      <c:catAx>
        <c:axId val="94116081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680349928"/>
        <c:crosses val="autoZero"/>
        <c:auto val="1"/>
        <c:lblAlgn val="ctr"/>
        <c:lblOffset val="100"/>
        <c:noMultiLvlLbl val="1"/>
      </c:catAx>
      <c:valAx>
        <c:axId val="68034992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941160816"/>
        <c:crosses val="autoZero"/>
        <c:crossBetween val="between"/>
        <c:majorUnit val="25"/>
        <c:minorUnit val="12.5"/>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diagrams/_rels/data2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99.jpeg"/></Relationships>
</file>

<file path=ppt/diagrams/_rels/drawing2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99.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261E4-0D26-4921-B3B6-1A1333539AF4}" type="doc">
      <dgm:prSet loTypeId="urn:microsoft.com/office/officeart/2016/7/layout/VerticalDownArrowProcess" loCatId="process" qsTypeId="urn:microsoft.com/office/officeart/2005/8/quickstyle/simple5" qsCatId="simple" csTypeId="urn:microsoft.com/office/officeart/2005/8/colors/accent2_2" csCatId="accent2" phldr="1"/>
      <dgm:spPr/>
      <dgm:t>
        <a:bodyPr/>
        <a:lstStyle/>
        <a:p>
          <a:endParaRPr lang="en-US"/>
        </a:p>
      </dgm:t>
    </dgm:pt>
    <dgm:pt modelId="{292B6060-8B71-4C48-9078-5EC2CAAE19A7}">
      <dgm:prSet/>
      <dgm:spPr/>
      <dgm:t>
        <a:bodyPr/>
        <a:lstStyle/>
        <a:p>
          <a:r>
            <a:rPr lang="en-US" dirty="0"/>
            <a:t>Describe</a:t>
          </a:r>
        </a:p>
      </dgm:t>
    </dgm:pt>
    <dgm:pt modelId="{0CB50765-F6BC-4F92-8DA1-94783B22594F}" type="parTrans" cxnId="{5229F4DA-F1B7-46AE-A00C-9B22171618F7}">
      <dgm:prSet/>
      <dgm:spPr/>
      <dgm:t>
        <a:bodyPr/>
        <a:lstStyle/>
        <a:p>
          <a:endParaRPr lang="en-US"/>
        </a:p>
      </dgm:t>
    </dgm:pt>
    <dgm:pt modelId="{66A5BC90-0D88-4DBB-8532-6293C74B77E1}" type="sibTrans" cxnId="{5229F4DA-F1B7-46AE-A00C-9B22171618F7}">
      <dgm:prSet/>
      <dgm:spPr/>
      <dgm:t>
        <a:bodyPr/>
        <a:lstStyle/>
        <a:p>
          <a:endParaRPr lang="en-US"/>
        </a:p>
      </dgm:t>
    </dgm:pt>
    <dgm:pt modelId="{490B850B-0D90-46BC-93A2-23C56EA8E25A}">
      <dgm:prSet/>
      <dgm:spPr/>
      <dgm:t>
        <a:bodyPr/>
        <a:lstStyle/>
        <a:p>
          <a:r>
            <a:rPr lang="en-US" dirty="0"/>
            <a:t>How GPS vinyl siding offers continuous insulation, moisture management, reduced environmental impacts and improved overall performance.</a:t>
          </a:r>
        </a:p>
      </dgm:t>
    </dgm:pt>
    <dgm:pt modelId="{6DE6CBF3-3E0B-40A8-8318-94E3D24A8C49}" type="parTrans" cxnId="{C6791019-6864-449A-B2E0-0A8F3716A523}">
      <dgm:prSet/>
      <dgm:spPr/>
      <dgm:t>
        <a:bodyPr/>
        <a:lstStyle/>
        <a:p>
          <a:endParaRPr lang="en-US"/>
        </a:p>
      </dgm:t>
    </dgm:pt>
    <dgm:pt modelId="{13E0167A-139B-41BE-B536-B2338C4C845C}" type="sibTrans" cxnId="{C6791019-6864-449A-B2E0-0A8F3716A523}">
      <dgm:prSet/>
      <dgm:spPr/>
      <dgm:t>
        <a:bodyPr/>
        <a:lstStyle/>
        <a:p>
          <a:endParaRPr lang="en-US"/>
        </a:p>
      </dgm:t>
    </dgm:pt>
    <dgm:pt modelId="{1C2BD239-649D-4EEF-8E4F-1BD66684A603}">
      <dgm:prSet/>
      <dgm:spPr/>
      <dgm:t>
        <a:bodyPr/>
        <a:lstStyle/>
        <a:p>
          <a:r>
            <a:rPr lang="en-US" dirty="0"/>
            <a:t>Explain </a:t>
          </a:r>
        </a:p>
      </dgm:t>
    </dgm:pt>
    <dgm:pt modelId="{ACAED61F-894B-40D6-9048-C0A80CBA6FE8}" type="parTrans" cxnId="{032A7CA9-CEA7-4266-98D0-DD68AE7F745B}">
      <dgm:prSet/>
      <dgm:spPr/>
      <dgm:t>
        <a:bodyPr/>
        <a:lstStyle/>
        <a:p>
          <a:endParaRPr lang="en-US"/>
        </a:p>
      </dgm:t>
    </dgm:pt>
    <dgm:pt modelId="{D0D8C89D-1208-4468-BC69-DBF5A2DEA1AB}" type="sibTrans" cxnId="{032A7CA9-CEA7-4266-98D0-DD68AE7F745B}">
      <dgm:prSet/>
      <dgm:spPr/>
      <dgm:t>
        <a:bodyPr/>
        <a:lstStyle/>
        <a:p>
          <a:endParaRPr lang="en-US"/>
        </a:p>
      </dgm:t>
    </dgm:pt>
    <dgm:pt modelId="{158A399B-7FA1-4C3B-89CC-9424E39A1773}">
      <dgm:prSet/>
      <dgm:spPr/>
      <dgm:t>
        <a:bodyPr/>
        <a:lstStyle/>
        <a:p>
          <a:r>
            <a:rPr lang="en-US" dirty="0"/>
            <a:t>Specify</a:t>
          </a:r>
        </a:p>
      </dgm:t>
    </dgm:pt>
    <dgm:pt modelId="{673665C3-56FE-4DAD-8A96-57D84455EA42}" type="parTrans" cxnId="{033046B2-C0B6-4619-B4E8-87B147034DEA}">
      <dgm:prSet/>
      <dgm:spPr/>
      <dgm:t>
        <a:bodyPr/>
        <a:lstStyle/>
        <a:p>
          <a:endParaRPr lang="en-US"/>
        </a:p>
      </dgm:t>
    </dgm:pt>
    <dgm:pt modelId="{2A559AC2-EF2A-4E3A-89BF-DDF494561E03}" type="sibTrans" cxnId="{033046B2-C0B6-4619-B4E8-87B147034DEA}">
      <dgm:prSet/>
      <dgm:spPr/>
      <dgm:t>
        <a:bodyPr/>
        <a:lstStyle/>
        <a:p>
          <a:endParaRPr lang="en-US"/>
        </a:p>
      </dgm:t>
    </dgm:pt>
    <dgm:pt modelId="{22C325DD-9989-40AE-A235-7ABBCD05D3DE}">
      <dgm:prSet/>
      <dgm:spPr/>
      <dgm:t>
        <a:bodyPr/>
        <a:lstStyle/>
        <a:p>
          <a:r>
            <a:rPr lang="en-US" dirty="0"/>
            <a:t>GPS vinyl siding into sustainable high-performance designs for both new and existing buildings. </a:t>
          </a:r>
        </a:p>
      </dgm:t>
    </dgm:pt>
    <dgm:pt modelId="{AE02477A-A003-4A48-A59A-F89883A78CE8}" type="parTrans" cxnId="{81A61C46-5FCE-461C-B369-4A7D77FDEE8F}">
      <dgm:prSet/>
      <dgm:spPr/>
      <dgm:t>
        <a:bodyPr/>
        <a:lstStyle/>
        <a:p>
          <a:endParaRPr lang="en-US"/>
        </a:p>
      </dgm:t>
    </dgm:pt>
    <dgm:pt modelId="{EC381A33-1CAF-4BEA-8159-1489FCBBC09C}" type="sibTrans" cxnId="{81A61C46-5FCE-461C-B369-4A7D77FDEE8F}">
      <dgm:prSet/>
      <dgm:spPr/>
      <dgm:t>
        <a:bodyPr/>
        <a:lstStyle/>
        <a:p>
          <a:endParaRPr lang="en-US"/>
        </a:p>
      </dgm:t>
    </dgm:pt>
    <dgm:pt modelId="{5ED3AB64-68DF-484B-B32C-C25479E4B2E3}">
      <dgm:prSet/>
      <dgm:spPr/>
      <dgm:t>
        <a:bodyPr/>
        <a:lstStyle/>
        <a:p>
          <a:r>
            <a:rPr lang="en-US" dirty="0"/>
            <a:t>Identify</a:t>
          </a:r>
        </a:p>
      </dgm:t>
    </dgm:pt>
    <dgm:pt modelId="{082C0A17-29B0-46EB-95F9-8A0988FE8EF2}" type="parTrans" cxnId="{A8F147DA-B19D-4C4C-B90D-4CFCF5C25F98}">
      <dgm:prSet/>
      <dgm:spPr/>
      <dgm:t>
        <a:bodyPr/>
        <a:lstStyle/>
        <a:p>
          <a:endParaRPr lang="en-US"/>
        </a:p>
      </dgm:t>
    </dgm:pt>
    <dgm:pt modelId="{CEC34310-5FB0-4498-9296-BA14D4EE16A3}" type="sibTrans" cxnId="{A8F147DA-B19D-4C4C-B90D-4CFCF5C25F98}">
      <dgm:prSet/>
      <dgm:spPr/>
      <dgm:t>
        <a:bodyPr/>
        <a:lstStyle/>
        <a:p>
          <a:endParaRPr lang="en-US"/>
        </a:p>
      </dgm:t>
    </dgm:pt>
    <dgm:pt modelId="{197DB053-44B1-7445-B24B-AFF9EA44CDB1}">
      <dgm:prSet/>
      <dgm:spPr/>
      <dgm:t>
        <a:bodyPr/>
        <a:lstStyle/>
        <a:p>
          <a:r>
            <a:rPr lang="en-US" dirty="0"/>
            <a:t>The emergence of  graphite polystyrene (GPS) vinyl siding as a high-performance building system.</a:t>
          </a:r>
        </a:p>
      </dgm:t>
    </dgm:pt>
    <dgm:pt modelId="{F265AF1E-D58E-B047-8449-D7BA3C1CCC17}" type="parTrans" cxnId="{723CEAF3-AE51-4848-93B9-FA4B77E8F3C1}">
      <dgm:prSet/>
      <dgm:spPr/>
      <dgm:t>
        <a:bodyPr/>
        <a:lstStyle/>
        <a:p>
          <a:endParaRPr lang="en-US"/>
        </a:p>
      </dgm:t>
    </dgm:pt>
    <dgm:pt modelId="{A140FE1F-F843-FE45-B5E2-26B6A352AC95}" type="sibTrans" cxnId="{723CEAF3-AE51-4848-93B9-FA4B77E8F3C1}">
      <dgm:prSet/>
      <dgm:spPr/>
      <dgm:t>
        <a:bodyPr/>
        <a:lstStyle/>
        <a:p>
          <a:endParaRPr lang="en-US"/>
        </a:p>
      </dgm:t>
    </dgm:pt>
    <dgm:pt modelId="{B6DB5134-2A7A-D240-8D51-9565A1BA7D7B}">
      <dgm:prSet/>
      <dgm:spPr/>
      <dgm:t>
        <a:bodyPr/>
        <a:lstStyle/>
        <a:p>
          <a:r>
            <a:rPr lang="en-US" dirty="0"/>
            <a:t>GPS vinyl siding design opportunities &amp; aesthetic advantages.</a:t>
          </a:r>
        </a:p>
      </dgm:t>
    </dgm:pt>
    <dgm:pt modelId="{14C7B4C1-2E50-394A-B4CE-702E4100E01B}" type="parTrans" cxnId="{3E6FC56B-352B-3243-9819-169210269172}">
      <dgm:prSet/>
      <dgm:spPr/>
      <dgm:t>
        <a:bodyPr/>
        <a:lstStyle/>
        <a:p>
          <a:endParaRPr lang="en-US"/>
        </a:p>
      </dgm:t>
    </dgm:pt>
    <dgm:pt modelId="{89C4ACA6-9730-EB45-98B7-C322E858E577}" type="sibTrans" cxnId="{3E6FC56B-352B-3243-9819-169210269172}">
      <dgm:prSet/>
      <dgm:spPr/>
      <dgm:t>
        <a:bodyPr/>
        <a:lstStyle/>
        <a:p>
          <a:endParaRPr lang="en-US"/>
        </a:p>
      </dgm:t>
    </dgm:pt>
    <dgm:pt modelId="{FF065B36-D033-9F49-84EF-B1168D48128D}" type="pres">
      <dgm:prSet presAssocID="{022261E4-0D26-4921-B3B6-1A1333539AF4}" presName="Name0" presStyleCnt="0">
        <dgm:presLayoutVars>
          <dgm:dir/>
          <dgm:animLvl val="lvl"/>
          <dgm:resizeHandles val="exact"/>
        </dgm:presLayoutVars>
      </dgm:prSet>
      <dgm:spPr/>
    </dgm:pt>
    <dgm:pt modelId="{2ABBEEE4-C9AD-B545-8C01-C7A22A9E8A33}" type="pres">
      <dgm:prSet presAssocID="{158A399B-7FA1-4C3B-89CC-9424E39A1773}" presName="boxAndChildren" presStyleCnt="0"/>
      <dgm:spPr/>
    </dgm:pt>
    <dgm:pt modelId="{A258712B-E2BF-B64C-83B5-628507221C62}" type="pres">
      <dgm:prSet presAssocID="{158A399B-7FA1-4C3B-89CC-9424E39A1773}" presName="parentTextBox" presStyleLbl="alignNode1" presStyleIdx="0" presStyleCnt="4"/>
      <dgm:spPr/>
    </dgm:pt>
    <dgm:pt modelId="{19B309E8-CC1B-534B-984C-DC5EC4627A4A}" type="pres">
      <dgm:prSet presAssocID="{158A399B-7FA1-4C3B-89CC-9424E39A1773}" presName="descendantBox" presStyleLbl="bgAccFollowNode1" presStyleIdx="0" presStyleCnt="4"/>
      <dgm:spPr/>
    </dgm:pt>
    <dgm:pt modelId="{FE53FEEB-5F59-5D40-B9A1-E3D5D0A6F8EF}" type="pres">
      <dgm:prSet presAssocID="{CEC34310-5FB0-4498-9296-BA14D4EE16A3}" presName="sp" presStyleCnt="0"/>
      <dgm:spPr/>
    </dgm:pt>
    <dgm:pt modelId="{92E65289-75A2-4248-9353-04CBAC136E96}" type="pres">
      <dgm:prSet presAssocID="{5ED3AB64-68DF-484B-B32C-C25479E4B2E3}" presName="arrowAndChildren" presStyleCnt="0"/>
      <dgm:spPr/>
    </dgm:pt>
    <dgm:pt modelId="{90ABE4FE-77E9-0044-BBF8-9217A2D14B1A}" type="pres">
      <dgm:prSet presAssocID="{5ED3AB64-68DF-484B-B32C-C25479E4B2E3}" presName="parentTextArrow" presStyleLbl="node1" presStyleIdx="0" presStyleCnt="0"/>
      <dgm:spPr/>
    </dgm:pt>
    <dgm:pt modelId="{CA74B6EB-DFCF-9F46-9D83-28DDD0B2B91D}" type="pres">
      <dgm:prSet presAssocID="{5ED3AB64-68DF-484B-B32C-C25479E4B2E3}" presName="arrow" presStyleLbl="alignNode1" presStyleIdx="1" presStyleCnt="4"/>
      <dgm:spPr/>
    </dgm:pt>
    <dgm:pt modelId="{173BD4BE-5334-E341-A674-468E288F8739}" type="pres">
      <dgm:prSet presAssocID="{5ED3AB64-68DF-484B-B32C-C25479E4B2E3}" presName="descendantArrow" presStyleLbl="bgAccFollowNode1" presStyleIdx="1" presStyleCnt="4"/>
      <dgm:spPr/>
    </dgm:pt>
    <dgm:pt modelId="{446BD065-6430-CE4D-9A03-FEC0AD260635}" type="pres">
      <dgm:prSet presAssocID="{66A5BC90-0D88-4DBB-8532-6293C74B77E1}" presName="sp" presStyleCnt="0"/>
      <dgm:spPr/>
    </dgm:pt>
    <dgm:pt modelId="{BBBF98D7-0F2A-294E-8840-8C3A3BBEC99F}" type="pres">
      <dgm:prSet presAssocID="{292B6060-8B71-4C48-9078-5EC2CAAE19A7}" presName="arrowAndChildren" presStyleCnt="0"/>
      <dgm:spPr/>
    </dgm:pt>
    <dgm:pt modelId="{681D333B-2ED1-C948-ADD1-5C4E6063490F}" type="pres">
      <dgm:prSet presAssocID="{292B6060-8B71-4C48-9078-5EC2CAAE19A7}" presName="parentTextArrow" presStyleLbl="node1" presStyleIdx="0" presStyleCnt="0"/>
      <dgm:spPr/>
    </dgm:pt>
    <dgm:pt modelId="{901026D5-0654-3E44-9013-CFAE0C967621}" type="pres">
      <dgm:prSet presAssocID="{292B6060-8B71-4C48-9078-5EC2CAAE19A7}" presName="arrow" presStyleLbl="alignNode1" presStyleIdx="2" presStyleCnt="4"/>
      <dgm:spPr/>
    </dgm:pt>
    <dgm:pt modelId="{4F17243C-9764-5E46-B6C3-48EE67C14EAF}" type="pres">
      <dgm:prSet presAssocID="{292B6060-8B71-4C48-9078-5EC2CAAE19A7}" presName="descendantArrow" presStyleLbl="bgAccFollowNode1" presStyleIdx="2" presStyleCnt="4"/>
      <dgm:spPr/>
    </dgm:pt>
    <dgm:pt modelId="{02F51A16-365A-7349-8876-BCF549DE41D4}" type="pres">
      <dgm:prSet presAssocID="{D0D8C89D-1208-4468-BC69-DBF5A2DEA1AB}" presName="sp" presStyleCnt="0"/>
      <dgm:spPr/>
    </dgm:pt>
    <dgm:pt modelId="{029EA00A-EBA2-8A4C-9160-62C1F4BF4E4D}" type="pres">
      <dgm:prSet presAssocID="{1C2BD239-649D-4EEF-8E4F-1BD66684A603}" presName="arrowAndChildren" presStyleCnt="0"/>
      <dgm:spPr/>
    </dgm:pt>
    <dgm:pt modelId="{05C7F85A-DD0A-9E49-BDD5-22B5BDA8E870}" type="pres">
      <dgm:prSet presAssocID="{1C2BD239-649D-4EEF-8E4F-1BD66684A603}" presName="parentTextArrow" presStyleLbl="node1" presStyleIdx="0" presStyleCnt="0"/>
      <dgm:spPr/>
    </dgm:pt>
    <dgm:pt modelId="{B47E005B-B28A-2B4B-8163-84F55512D458}" type="pres">
      <dgm:prSet presAssocID="{1C2BD239-649D-4EEF-8E4F-1BD66684A603}" presName="arrow" presStyleLbl="alignNode1" presStyleIdx="3" presStyleCnt="4"/>
      <dgm:spPr/>
    </dgm:pt>
    <dgm:pt modelId="{53538EE5-006D-F64C-89C0-0A16378AECD2}" type="pres">
      <dgm:prSet presAssocID="{1C2BD239-649D-4EEF-8E4F-1BD66684A603}" presName="descendantArrow" presStyleLbl="bgAccFollowNode1" presStyleIdx="3" presStyleCnt="4"/>
      <dgm:spPr/>
    </dgm:pt>
  </dgm:ptLst>
  <dgm:cxnLst>
    <dgm:cxn modelId="{3515E20D-6DBF-C749-A9DA-2BB382A8EFAF}" type="presOf" srcId="{292B6060-8B71-4C48-9078-5EC2CAAE19A7}" destId="{901026D5-0654-3E44-9013-CFAE0C967621}" srcOrd="1" destOrd="0" presId="urn:microsoft.com/office/officeart/2016/7/layout/VerticalDownArrowProcess"/>
    <dgm:cxn modelId="{C6791019-6864-449A-B2E0-0A8F3716A523}" srcId="{292B6060-8B71-4C48-9078-5EC2CAAE19A7}" destId="{490B850B-0D90-46BC-93A2-23C56EA8E25A}" srcOrd="0" destOrd="0" parTransId="{6DE6CBF3-3E0B-40A8-8318-94E3D24A8C49}" sibTransId="{13E0167A-139B-41BE-B536-B2338C4C845C}"/>
    <dgm:cxn modelId="{8DC89320-162B-4544-AB50-675C765FBE28}" type="presOf" srcId="{1C2BD239-649D-4EEF-8E4F-1BD66684A603}" destId="{B47E005B-B28A-2B4B-8163-84F55512D458}" srcOrd="1" destOrd="0" presId="urn:microsoft.com/office/officeart/2016/7/layout/VerticalDownArrowProcess"/>
    <dgm:cxn modelId="{51907925-DA27-2849-84AD-ACA974C39107}" type="presOf" srcId="{292B6060-8B71-4C48-9078-5EC2CAAE19A7}" destId="{681D333B-2ED1-C948-ADD1-5C4E6063490F}" srcOrd="0" destOrd="0" presId="urn:microsoft.com/office/officeart/2016/7/layout/VerticalDownArrowProcess"/>
    <dgm:cxn modelId="{AA1E902A-0525-4349-B430-A9061A62AE5E}" type="presOf" srcId="{B6DB5134-2A7A-D240-8D51-9565A1BA7D7B}" destId="{173BD4BE-5334-E341-A674-468E288F8739}" srcOrd="0" destOrd="0" presId="urn:microsoft.com/office/officeart/2016/7/layout/VerticalDownArrowProcess"/>
    <dgm:cxn modelId="{81A61C46-5FCE-461C-B369-4A7D77FDEE8F}" srcId="{158A399B-7FA1-4C3B-89CC-9424E39A1773}" destId="{22C325DD-9989-40AE-A235-7ABBCD05D3DE}" srcOrd="0" destOrd="0" parTransId="{AE02477A-A003-4A48-A59A-F89883A78CE8}" sibTransId="{EC381A33-1CAF-4BEA-8159-1489FCBBC09C}"/>
    <dgm:cxn modelId="{F8099F46-EF9C-1B44-A54A-0587F261DD65}" type="presOf" srcId="{022261E4-0D26-4921-B3B6-1A1333539AF4}" destId="{FF065B36-D033-9F49-84EF-B1168D48128D}" srcOrd="0" destOrd="0" presId="urn:microsoft.com/office/officeart/2016/7/layout/VerticalDownArrowProcess"/>
    <dgm:cxn modelId="{CF7A1E60-7058-424E-A7A5-9822D50F912A}" type="presOf" srcId="{490B850B-0D90-46BC-93A2-23C56EA8E25A}" destId="{4F17243C-9764-5E46-B6C3-48EE67C14EAF}" srcOrd="0" destOrd="0" presId="urn:microsoft.com/office/officeart/2016/7/layout/VerticalDownArrowProcess"/>
    <dgm:cxn modelId="{3E6FC56B-352B-3243-9819-169210269172}" srcId="{5ED3AB64-68DF-484B-B32C-C25479E4B2E3}" destId="{B6DB5134-2A7A-D240-8D51-9565A1BA7D7B}" srcOrd="0" destOrd="0" parTransId="{14C7B4C1-2E50-394A-B4CE-702E4100E01B}" sibTransId="{89C4ACA6-9730-EB45-98B7-C322E858E577}"/>
    <dgm:cxn modelId="{A91A8994-9116-AB43-BC98-A64E4A9AF405}" type="presOf" srcId="{197DB053-44B1-7445-B24B-AFF9EA44CDB1}" destId="{53538EE5-006D-F64C-89C0-0A16378AECD2}" srcOrd="0" destOrd="0" presId="urn:microsoft.com/office/officeart/2016/7/layout/VerticalDownArrowProcess"/>
    <dgm:cxn modelId="{032A7CA9-CEA7-4266-98D0-DD68AE7F745B}" srcId="{022261E4-0D26-4921-B3B6-1A1333539AF4}" destId="{1C2BD239-649D-4EEF-8E4F-1BD66684A603}" srcOrd="0" destOrd="0" parTransId="{ACAED61F-894B-40D6-9048-C0A80CBA6FE8}" sibTransId="{D0D8C89D-1208-4468-BC69-DBF5A2DEA1AB}"/>
    <dgm:cxn modelId="{033046B2-C0B6-4619-B4E8-87B147034DEA}" srcId="{022261E4-0D26-4921-B3B6-1A1333539AF4}" destId="{158A399B-7FA1-4C3B-89CC-9424E39A1773}" srcOrd="3" destOrd="0" parTransId="{673665C3-56FE-4DAD-8A96-57D84455EA42}" sibTransId="{2A559AC2-EF2A-4E3A-89BF-DDF494561E03}"/>
    <dgm:cxn modelId="{66482BBF-09EC-434A-98F9-849DD3B69E17}" type="presOf" srcId="{22C325DD-9989-40AE-A235-7ABBCD05D3DE}" destId="{19B309E8-CC1B-534B-984C-DC5EC4627A4A}" srcOrd="0" destOrd="0" presId="urn:microsoft.com/office/officeart/2016/7/layout/VerticalDownArrowProcess"/>
    <dgm:cxn modelId="{B82C7BC2-508B-C940-8A3A-867E355934EF}" type="presOf" srcId="{1C2BD239-649D-4EEF-8E4F-1BD66684A603}" destId="{05C7F85A-DD0A-9E49-BDD5-22B5BDA8E870}" srcOrd="0" destOrd="0" presId="urn:microsoft.com/office/officeart/2016/7/layout/VerticalDownArrowProcess"/>
    <dgm:cxn modelId="{FA68DBC3-6A34-9442-AA69-67BA078B8582}" type="presOf" srcId="{5ED3AB64-68DF-484B-B32C-C25479E4B2E3}" destId="{CA74B6EB-DFCF-9F46-9D83-28DDD0B2B91D}" srcOrd="1" destOrd="0" presId="urn:microsoft.com/office/officeart/2016/7/layout/VerticalDownArrowProcess"/>
    <dgm:cxn modelId="{B0A385C9-356A-884C-9E43-08C8E8008FD0}" type="presOf" srcId="{158A399B-7FA1-4C3B-89CC-9424E39A1773}" destId="{A258712B-E2BF-B64C-83B5-628507221C62}" srcOrd="0" destOrd="0" presId="urn:microsoft.com/office/officeart/2016/7/layout/VerticalDownArrowProcess"/>
    <dgm:cxn modelId="{A8F147DA-B19D-4C4C-B90D-4CFCF5C25F98}" srcId="{022261E4-0D26-4921-B3B6-1A1333539AF4}" destId="{5ED3AB64-68DF-484B-B32C-C25479E4B2E3}" srcOrd="2" destOrd="0" parTransId="{082C0A17-29B0-46EB-95F9-8A0988FE8EF2}" sibTransId="{CEC34310-5FB0-4498-9296-BA14D4EE16A3}"/>
    <dgm:cxn modelId="{5229F4DA-F1B7-46AE-A00C-9B22171618F7}" srcId="{022261E4-0D26-4921-B3B6-1A1333539AF4}" destId="{292B6060-8B71-4C48-9078-5EC2CAAE19A7}" srcOrd="1" destOrd="0" parTransId="{0CB50765-F6BC-4F92-8DA1-94783B22594F}" sibTransId="{66A5BC90-0D88-4DBB-8532-6293C74B77E1}"/>
    <dgm:cxn modelId="{723CEAF3-AE51-4848-93B9-FA4B77E8F3C1}" srcId="{1C2BD239-649D-4EEF-8E4F-1BD66684A603}" destId="{197DB053-44B1-7445-B24B-AFF9EA44CDB1}" srcOrd="0" destOrd="0" parTransId="{F265AF1E-D58E-B047-8449-D7BA3C1CCC17}" sibTransId="{A140FE1F-F843-FE45-B5E2-26B6A352AC95}"/>
    <dgm:cxn modelId="{9F16C5FB-4201-8E4D-BC54-CF6E5B632622}" type="presOf" srcId="{5ED3AB64-68DF-484B-B32C-C25479E4B2E3}" destId="{90ABE4FE-77E9-0044-BBF8-9217A2D14B1A}" srcOrd="0" destOrd="0" presId="urn:microsoft.com/office/officeart/2016/7/layout/VerticalDownArrowProcess"/>
    <dgm:cxn modelId="{079768D1-6363-C549-BA13-A40FAC1A73C4}" type="presParOf" srcId="{FF065B36-D033-9F49-84EF-B1168D48128D}" destId="{2ABBEEE4-C9AD-B545-8C01-C7A22A9E8A33}" srcOrd="0" destOrd="0" presId="urn:microsoft.com/office/officeart/2016/7/layout/VerticalDownArrowProcess"/>
    <dgm:cxn modelId="{0F0B9AD0-8170-4649-BDAA-256F0DB53048}" type="presParOf" srcId="{2ABBEEE4-C9AD-B545-8C01-C7A22A9E8A33}" destId="{A258712B-E2BF-B64C-83B5-628507221C62}" srcOrd="0" destOrd="0" presId="urn:microsoft.com/office/officeart/2016/7/layout/VerticalDownArrowProcess"/>
    <dgm:cxn modelId="{D7E4EEA8-F097-B44B-A591-DBF7E9FDB4AE}" type="presParOf" srcId="{2ABBEEE4-C9AD-B545-8C01-C7A22A9E8A33}" destId="{19B309E8-CC1B-534B-984C-DC5EC4627A4A}" srcOrd="1" destOrd="0" presId="urn:microsoft.com/office/officeart/2016/7/layout/VerticalDownArrowProcess"/>
    <dgm:cxn modelId="{22F771E4-23F9-5442-B277-044ACF120DAD}" type="presParOf" srcId="{FF065B36-D033-9F49-84EF-B1168D48128D}" destId="{FE53FEEB-5F59-5D40-B9A1-E3D5D0A6F8EF}" srcOrd="1" destOrd="0" presId="urn:microsoft.com/office/officeart/2016/7/layout/VerticalDownArrowProcess"/>
    <dgm:cxn modelId="{E2AF3656-2D44-E84C-B268-3DED714AE594}" type="presParOf" srcId="{FF065B36-D033-9F49-84EF-B1168D48128D}" destId="{92E65289-75A2-4248-9353-04CBAC136E96}" srcOrd="2" destOrd="0" presId="urn:microsoft.com/office/officeart/2016/7/layout/VerticalDownArrowProcess"/>
    <dgm:cxn modelId="{653FF557-CAF0-A44D-A25D-A5D03F2715BD}" type="presParOf" srcId="{92E65289-75A2-4248-9353-04CBAC136E96}" destId="{90ABE4FE-77E9-0044-BBF8-9217A2D14B1A}" srcOrd="0" destOrd="0" presId="urn:microsoft.com/office/officeart/2016/7/layout/VerticalDownArrowProcess"/>
    <dgm:cxn modelId="{66BD1DE6-7B75-1E49-AEDB-696099438726}" type="presParOf" srcId="{92E65289-75A2-4248-9353-04CBAC136E96}" destId="{CA74B6EB-DFCF-9F46-9D83-28DDD0B2B91D}" srcOrd="1" destOrd="0" presId="urn:microsoft.com/office/officeart/2016/7/layout/VerticalDownArrowProcess"/>
    <dgm:cxn modelId="{B2AA17F8-F322-0D4D-BFE8-D2B846EDEDB5}" type="presParOf" srcId="{92E65289-75A2-4248-9353-04CBAC136E96}" destId="{173BD4BE-5334-E341-A674-468E288F8739}" srcOrd="2" destOrd="0" presId="urn:microsoft.com/office/officeart/2016/7/layout/VerticalDownArrowProcess"/>
    <dgm:cxn modelId="{E5945726-2E38-E94F-8643-B4DD45DCCA65}" type="presParOf" srcId="{FF065B36-D033-9F49-84EF-B1168D48128D}" destId="{446BD065-6430-CE4D-9A03-FEC0AD260635}" srcOrd="3" destOrd="0" presId="urn:microsoft.com/office/officeart/2016/7/layout/VerticalDownArrowProcess"/>
    <dgm:cxn modelId="{B2BF453C-7271-F04C-8F9A-CB88324306D0}" type="presParOf" srcId="{FF065B36-D033-9F49-84EF-B1168D48128D}" destId="{BBBF98D7-0F2A-294E-8840-8C3A3BBEC99F}" srcOrd="4" destOrd="0" presId="urn:microsoft.com/office/officeart/2016/7/layout/VerticalDownArrowProcess"/>
    <dgm:cxn modelId="{349A77C5-567F-654D-A79F-737C1BC9CA5A}" type="presParOf" srcId="{BBBF98D7-0F2A-294E-8840-8C3A3BBEC99F}" destId="{681D333B-2ED1-C948-ADD1-5C4E6063490F}" srcOrd="0" destOrd="0" presId="urn:microsoft.com/office/officeart/2016/7/layout/VerticalDownArrowProcess"/>
    <dgm:cxn modelId="{C75D4B3B-5A2B-7549-839B-5C22EA6C9160}" type="presParOf" srcId="{BBBF98D7-0F2A-294E-8840-8C3A3BBEC99F}" destId="{901026D5-0654-3E44-9013-CFAE0C967621}" srcOrd="1" destOrd="0" presId="urn:microsoft.com/office/officeart/2016/7/layout/VerticalDownArrowProcess"/>
    <dgm:cxn modelId="{948A7790-9571-964F-9B7F-71762594FA0F}" type="presParOf" srcId="{BBBF98D7-0F2A-294E-8840-8C3A3BBEC99F}" destId="{4F17243C-9764-5E46-B6C3-48EE67C14EAF}" srcOrd="2" destOrd="0" presId="urn:microsoft.com/office/officeart/2016/7/layout/VerticalDownArrowProcess"/>
    <dgm:cxn modelId="{FE66034F-7AD2-8045-B60E-B84CD9457518}" type="presParOf" srcId="{FF065B36-D033-9F49-84EF-B1168D48128D}" destId="{02F51A16-365A-7349-8876-BCF549DE41D4}" srcOrd="5" destOrd="0" presId="urn:microsoft.com/office/officeart/2016/7/layout/VerticalDownArrowProcess"/>
    <dgm:cxn modelId="{86E781D2-0591-F94A-9A85-AA57FEEE2D86}" type="presParOf" srcId="{FF065B36-D033-9F49-84EF-B1168D48128D}" destId="{029EA00A-EBA2-8A4C-9160-62C1F4BF4E4D}" srcOrd="6" destOrd="0" presId="urn:microsoft.com/office/officeart/2016/7/layout/VerticalDownArrowProcess"/>
    <dgm:cxn modelId="{687AEB74-FC91-0A4F-B274-A5BDBEAA3621}" type="presParOf" srcId="{029EA00A-EBA2-8A4C-9160-62C1F4BF4E4D}" destId="{05C7F85A-DD0A-9E49-BDD5-22B5BDA8E870}" srcOrd="0" destOrd="0" presId="urn:microsoft.com/office/officeart/2016/7/layout/VerticalDownArrowProcess"/>
    <dgm:cxn modelId="{E88A0EEA-AE57-7443-BEEF-CC503D3B3A73}" type="presParOf" srcId="{029EA00A-EBA2-8A4C-9160-62C1F4BF4E4D}" destId="{B47E005B-B28A-2B4B-8163-84F55512D458}" srcOrd="1" destOrd="0" presId="urn:microsoft.com/office/officeart/2016/7/layout/VerticalDownArrowProcess"/>
    <dgm:cxn modelId="{CB8070FB-24BC-BC42-A8C2-6480C33AE22B}" type="presParOf" srcId="{029EA00A-EBA2-8A4C-9160-62C1F4BF4E4D}" destId="{53538EE5-006D-F64C-89C0-0A16378AECD2}"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28CD48-E3A4-B74F-8D0A-8235F474C0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82354A-63F0-734B-A747-4EF11DB33908}">
      <dgm:prSet custT="1"/>
      <dgm:spPr>
        <a:noFill/>
      </dgm:spPr>
      <dgm:t>
        <a:bodyPr/>
        <a:lstStyle/>
        <a:p>
          <a:pPr algn="ctr"/>
          <a:r>
            <a:rPr lang="en-US" sz="3200" dirty="0">
              <a:solidFill>
                <a:schemeClr val="accent1"/>
              </a:solidFill>
            </a:rPr>
            <a:t>CHAPTER 3:</a:t>
          </a:r>
        </a:p>
        <a:p>
          <a:pPr algn="ctr"/>
          <a:r>
            <a:rPr lang="en-US" sz="3200" dirty="0">
              <a:solidFill>
                <a:schemeClr val="accent1"/>
              </a:solidFill>
            </a:rPr>
            <a:t>OVERALL IMPROVED PERFORMANCE</a:t>
          </a:r>
        </a:p>
      </dgm:t>
    </dgm:pt>
    <dgm:pt modelId="{3C49DE4E-04A8-FD48-9047-AC378E27ADED}" type="parTrans" cxnId="{2A0DE8A1-EA80-1B40-B680-0EC4033DEDED}">
      <dgm:prSet/>
      <dgm:spPr/>
      <dgm:t>
        <a:bodyPr/>
        <a:lstStyle/>
        <a:p>
          <a:endParaRPr lang="en-US"/>
        </a:p>
      </dgm:t>
    </dgm:pt>
    <dgm:pt modelId="{DF392EB9-DC95-B441-91D8-03058092B95E}" type="sibTrans" cxnId="{2A0DE8A1-EA80-1B40-B680-0EC4033DEDED}">
      <dgm:prSet/>
      <dgm:spPr/>
      <dgm:t>
        <a:bodyPr/>
        <a:lstStyle/>
        <a:p>
          <a:endParaRPr lang="en-US"/>
        </a:p>
      </dgm:t>
    </dgm:pt>
    <dgm:pt modelId="{A0DFF2A7-7678-6745-BC98-3D37D2C533FE}">
      <dgm:prSet/>
      <dgm:spPr/>
      <dgm:t>
        <a:bodyPr/>
        <a:lstStyle/>
        <a:p>
          <a:pPr algn="ctr">
            <a:buClr>
              <a:schemeClr val="tx2">
                <a:lumMod val="60000"/>
                <a:lumOff val="40000"/>
              </a:schemeClr>
            </a:buClr>
            <a:buFont typeface="Wingdings" pitchFamily="2" charset="2"/>
            <a:buNone/>
          </a:pPr>
          <a:endParaRPr lang="en-US" dirty="0"/>
        </a:p>
      </dgm:t>
    </dgm:pt>
    <dgm:pt modelId="{FEB3AD4C-B072-EE4F-BAF5-3179ADA11E5D}" type="parTrans" cxnId="{5D0BEF51-38CC-2346-AD4C-6E77F13D6F9F}">
      <dgm:prSet/>
      <dgm:spPr/>
      <dgm:t>
        <a:bodyPr/>
        <a:lstStyle/>
        <a:p>
          <a:endParaRPr lang="en-US"/>
        </a:p>
      </dgm:t>
    </dgm:pt>
    <dgm:pt modelId="{BD249119-1959-4A40-91EE-2D614B900D3D}" type="sibTrans" cxnId="{5D0BEF51-38CC-2346-AD4C-6E77F13D6F9F}">
      <dgm:prSet/>
      <dgm:spPr/>
      <dgm:t>
        <a:bodyPr/>
        <a:lstStyle/>
        <a:p>
          <a:endParaRPr lang="en-US"/>
        </a:p>
      </dgm:t>
    </dgm:pt>
    <dgm:pt modelId="{DCCA614F-527D-2C4A-B44B-66FF63B79FCE}" type="pres">
      <dgm:prSet presAssocID="{FE28CD48-E3A4-B74F-8D0A-8235F474C057}" presName="linear" presStyleCnt="0">
        <dgm:presLayoutVars>
          <dgm:animLvl val="lvl"/>
          <dgm:resizeHandles val="exact"/>
        </dgm:presLayoutVars>
      </dgm:prSet>
      <dgm:spPr/>
    </dgm:pt>
    <dgm:pt modelId="{F5B5CB14-C487-104F-A0BF-B08AFD4BBA3D}" type="pres">
      <dgm:prSet presAssocID="{4B82354A-63F0-734B-A747-4EF11DB33908}" presName="parentText" presStyleLbl="node1" presStyleIdx="0" presStyleCnt="1" custLinFactNeighborY="-39725">
        <dgm:presLayoutVars>
          <dgm:chMax val="0"/>
          <dgm:bulletEnabled val="1"/>
        </dgm:presLayoutVars>
      </dgm:prSet>
      <dgm:spPr/>
    </dgm:pt>
    <dgm:pt modelId="{E3B78ACA-A119-924B-9298-A5A46EC41F56}" type="pres">
      <dgm:prSet presAssocID="{4B82354A-63F0-734B-A747-4EF11DB33908}" presName="childText" presStyleLbl="revTx" presStyleIdx="0" presStyleCnt="1" custLinFactNeighborY="74660">
        <dgm:presLayoutVars>
          <dgm:bulletEnabled val="1"/>
        </dgm:presLayoutVars>
      </dgm:prSet>
      <dgm:spPr/>
    </dgm:pt>
  </dgm:ptLst>
  <dgm:cxnLst>
    <dgm:cxn modelId="{2C50F803-AC28-0646-859A-D772895233D1}" type="presOf" srcId="{FE28CD48-E3A4-B74F-8D0A-8235F474C057}" destId="{DCCA614F-527D-2C4A-B44B-66FF63B79FCE}" srcOrd="0" destOrd="0" presId="urn:microsoft.com/office/officeart/2005/8/layout/vList2"/>
    <dgm:cxn modelId="{4ADEF623-C59E-DB42-878F-5DE9D5A269CF}" type="presOf" srcId="{4B82354A-63F0-734B-A747-4EF11DB33908}" destId="{F5B5CB14-C487-104F-A0BF-B08AFD4BBA3D}" srcOrd="0" destOrd="0" presId="urn:microsoft.com/office/officeart/2005/8/layout/vList2"/>
    <dgm:cxn modelId="{5D0BEF51-38CC-2346-AD4C-6E77F13D6F9F}" srcId="{4B82354A-63F0-734B-A747-4EF11DB33908}" destId="{A0DFF2A7-7678-6745-BC98-3D37D2C533FE}" srcOrd="0" destOrd="0" parTransId="{FEB3AD4C-B072-EE4F-BAF5-3179ADA11E5D}" sibTransId="{BD249119-1959-4A40-91EE-2D614B900D3D}"/>
    <dgm:cxn modelId="{83D9B85B-5F59-C440-8D87-39816D762601}" type="presOf" srcId="{A0DFF2A7-7678-6745-BC98-3D37D2C533FE}" destId="{E3B78ACA-A119-924B-9298-A5A46EC41F56}" srcOrd="0" destOrd="0" presId="urn:microsoft.com/office/officeart/2005/8/layout/vList2"/>
    <dgm:cxn modelId="{2A0DE8A1-EA80-1B40-B680-0EC4033DEDED}" srcId="{FE28CD48-E3A4-B74F-8D0A-8235F474C057}" destId="{4B82354A-63F0-734B-A747-4EF11DB33908}" srcOrd="0" destOrd="0" parTransId="{3C49DE4E-04A8-FD48-9047-AC378E27ADED}" sibTransId="{DF392EB9-DC95-B441-91D8-03058092B95E}"/>
    <dgm:cxn modelId="{360C0F84-8E53-0C4F-B5DC-B4F0CF798BE8}" type="presParOf" srcId="{DCCA614F-527D-2C4A-B44B-66FF63B79FCE}" destId="{F5B5CB14-C487-104F-A0BF-B08AFD4BBA3D}" srcOrd="0" destOrd="0" presId="urn:microsoft.com/office/officeart/2005/8/layout/vList2"/>
    <dgm:cxn modelId="{98F02957-B60E-B745-9BE5-F6F192AFABA9}" type="presParOf" srcId="{DCCA614F-527D-2C4A-B44B-66FF63B79FCE}" destId="{E3B78ACA-A119-924B-9298-A5A46EC41F5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48681C-9996-FC4C-BEE2-68F6C6F2A4FF}" type="doc">
      <dgm:prSet loTypeId="urn:microsoft.com/office/officeart/2005/8/layout/hList6" loCatId="" qsTypeId="urn:microsoft.com/office/officeart/2005/8/quickstyle/simple1" qsCatId="simple" csTypeId="urn:microsoft.com/office/officeart/2005/8/colors/accent1_2" csCatId="accent1" phldr="1"/>
      <dgm:spPr/>
      <dgm:t>
        <a:bodyPr/>
        <a:lstStyle/>
        <a:p>
          <a:endParaRPr lang="en-US"/>
        </a:p>
      </dgm:t>
    </dgm:pt>
    <dgm:pt modelId="{DB3D4363-D98A-994C-A959-A4CF54D2C09A}">
      <dgm:prSet phldrT="[Text]"/>
      <dgm:spPr>
        <a:solidFill>
          <a:srgbClr val="002060"/>
        </a:solidFill>
      </dgm:spPr>
      <dgm:t>
        <a:bodyPr/>
        <a:lstStyle/>
        <a:p>
          <a:pPr>
            <a:buClr>
              <a:schemeClr val="tx2">
                <a:lumMod val="60000"/>
                <a:lumOff val="40000"/>
              </a:schemeClr>
            </a:buClr>
            <a:buFont typeface="Wingdings" pitchFamily="2" charset="2"/>
            <a:buChar char="§"/>
          </a:pPr>
          <a:r>
            <a:rPr lang="en-US" dirty="0"/>
            <a:t>Durability</a:t>
          </a:r>
        </a:p>
      </dgm:t>
    </dgm:pt>
    <dgm:pt modelId="{B73BE10C-69FE-6F43-AC62-B1C9339B1C4A}" type="parTrans" cxnId="{69173081-E145-5E49-B195-F46EDA6C8665}">
      <dgm:prSet/>
      <dgm:spPr/>
      <dgm:t>
        <a:bodyPr/>
        <a:lstStyle/>
        <a:p>
          <a:endParaRPr lang="en-US"/>
        </a:p>
      </dgm:t>
    </dgm:pt>
    <dgm:pt modelId="{37214E9A-AEE9-A044-9AF1-2F8A6E36BFC4}" type="sibTrans" cxnId="{69173081-E145-5E49-B195-F46EDA6C8665}">
      <dgm:prSet/>
      <dgm:spPr/>
      <dgm:t>
        <a:bodyPr/>
        <a:lstStyle/>
        <a:p>
          <a:endParaRPr lang="en-US"/>
        </a:p>
      </dgm:t>
    </dgm:pt>
    <dgm:pt modelId="{4B222852-297F-B345-B8C0-BD10568D7B5B}">
      <dgm:prSet/>
      <dgm:spPr>
        <a:solidFill>
          <a:srgbClr val="FFC000"/>
        </a:solidFill>
      </dgm:spPr>
      <dgm:t>
        <a:bodyPr/>
        <a:lstStyle/>
        <a:p>
          <a:r>
            <a:rPr lang="en-US" dirty="0"/>
            <a:t>Reduced Noise</a:t>
          </a:r>
        </a:p>
      </dgm:t>
    </dgm:pt>
    <dgm:pt modelId="{B1B4224E-C88B-C04D-9247-FBB412F2F23A}" type="parTrans" cxnId="{97E3C961-6031-5746-BFF9-BB9ECCA3F98D}">
      <dgm:prSet/>
      <dgm:spPr/>
      <dgm:t>
        <a:bodyPr/>
        <a:lstStyle/>
        <a:p>
          <a:endParaRPr lang="en-US"/>
        </a:p>
      </dgm:t>
    </dgm:pt>
    <dgm:pt modelId="{0411165F-EED2-7B47-B4CF-21B3FB97B756}" type="sibTrans" cxnId="{97E3C961-6031-5746-BFF9-BB9ECCA3F98D}">
      <dgm:prSet/>
      <dgm:spPr/>
      <dgm:t>
        <a:bodyPr/>
        <a:lstStyle/>
        <a:p>
          <a:endParaRPr lang="en-US"/>
        </a:p>
      </dgm:t>
    </dgm:pt>
    <dgm:pt modelId="{DF635940-2262-FB4D-858D-DC2C3309E9BC}">
      <dgm:prSet/>
      <dgm:spPr>
        <a:solidFill>
          <a:srgbClr val="00B050"/>
        </a:solidFill>
      </dgm:spPr>
      <dgm:t>
        <a:bodyPr/>
        <a:lstStyle/>
        <a:p>
          <a:r>
            <a:rPr lang="en-US" dirty="0"/>
            <a:t>Less Maintenance</a:t>
          </a:r>
        </a:p>
      </dgm:t>
    </dgm:pt>
    <dgm:pt modelId="{B4BEE170-28E7-AD43-9A1D-9F047A04FEA1}" type="parTrans" cxnId="{3F488F7C-8F62-6E48-BF38-DBE06AF91D48}">
      <dgm:prSet/>
      <dgm:spPr/>
      <dgm:t>
        <a:bodyPr/>
        <a:lstStyle/>
        <a:p>
          <a:endParaRPr lang="en-US"/>
        </a:p>
      </dgm:t>
    </dgm:pt>
    <dgm:pt modelId="{279B8E1C-D615-3741-983A-319B11AFF43E}" type="sibTrans" cxnId="{3F488F7C-8F62-6E48-BF38-DBE06AF91D48}">
      <dgm:prSet/>
      <dgm:spPr/>
      <dgm:t>
        <a:bodyPr/>
        <a:lstStyle/>
        <a:p>
          <a:endParaRPr lang="en-US"/>
        </a:p>
      </dgm:t>
    </dgm:pt>
    <dgm:pt modelId="{644F7BB3-F43F-EA42-8AB1-5E4E0BAFF394}">
      <dgm:prSet/>
      <dgm:spPr/>
      <dgm:t>
        <a:bodyPr/>
        <a:lstStyle/>
        <a:p>
          <a:r>
            <a:rPr lang="en-US" dirty="0"/>
            <a:t>Fire Safety</a:t>
          </a:r>
        </a:p>
      </dgm:t>
    </dgm:pt>
    <dgm:pt modelId="{C37F9848-97D0-E344-9551-4C2F623A4A53}" type="parTrans" cxnId="{E7D4CB98-850E-524E-A203-B0E7E6F27918}">
      <dgm:prSet/>
      <dgm:spPr/>
      <dgm:t>
        <a:bodyPr/>
        <a:lstStyle/>
        <a:p>
          <a:endParaRPr lang="en-US"/>
        </a:p>
      </dgm:t>
    </dgm:pt>
    <dgm:pt modelId="{03F3B53F-C2F3-F84F-953A-91D4B707B4AE}" type="sibTrans" cxnId="{E7D4CB98-850E-524E-A203-B0E7E6F27918}">
      <dgm:prSet/>
      <dgm:spPr/>
      <dgm:t>
        <a:bodyPr/>
        <a:lstStyle/>
        <a:p>
          <a:endParaRPr lang="en-US"/>
        </a:p>
      </dgm:t>
    </dgm:pt>
    <dgm:pt modelId="{EB6BF2D6-1A41-A440-9A70-69D7B93810F2}" type="pres">
      <dgm:prSet presAssocID="{4A48681C-9996-FC4C-BEE2-68F6C6F2A4FF}" presName="Name0" presStyleCnt="0">
        <dgm:presLayoutVars>
          <dgm:dir/>
          <dgm:resizeHandles val="exact"/>
        </dgm:presLayoutVars>
      </dgm:prSet>
      <dgm:spPr/>
    </dgm:pt>
    <dgm:pt modelId="{A7696F5D-E2F8-B246-8AFB-BAFDF5D2AE75}" type="pres">
      <dgm:prSet presAssocID="{4B222852-297F-B345-B8C0-BD10568D7B5B}" presName="node" presStyleLbl="node1" presStyleIdx="0" presStyleCnt="4" custLinFactNeighborY="1288">
        <dgm:presLayoutVars>
          <dgm:bulletEnabled val="1"/>
        </dgm:presLayoutVars>
      </dgm:prSet>
      <dgm:spPr/>
    </dgm:pt>
    <dgm:pt modelId="{612509B9-0A0D-C74E-9B29-4B80C78586C9}" type="pres">
      <dgm:prSet presAssocID="{0411165F-EED2-7B47-B4CF-21B3FB97B756}" presName="sibTrans" presStyleCnt="0"/>
      <dgm:spPr/>
    </dgm:pt>
    <dgm:pt modelId="{D7F261CE-1A77-9344-8747-4E2394EB98D1}" type="pres">
      <dgm:prSet presAssocID="{DB3D4363-D98A-994C-A959-A4CF54D2C09A}" presName="node" presStyleLbl="node1" presStyleIdx="1" presStyleCnt="4">
        <dgm:presLayoutVars>
          <dgm:bulletEnabled val="1"/>
        </dgm:presLayoutVars>
      </dgm:prSet>
      <dgm:spPr/>
    </dgm:pt>
    <dgm:pt modelId="{4C28DAD3-F37D-5647-814E-1795CE3CE49C}" type="pres">
      <dgm:prSet presAssocID="{37214E9A-AEE9-A044-9AF1-2F8A6E36BFC4}" presName="sibTrans" presStyleCnt="0"/>
      <dgm:spPr/>
    </dgm:pt>
    <dgm:pt modelId="{317C904B-91BA-2F43-86F2-39DD8A102D46}" type="pres">
      <dgm:prSet presAssocID="{DF635940-2262-FB4D-858D-DC2C3309E9BC}" presName="node" presStyleLbl="node1" presStyleIdx="2" presStyleCnt="4">
        <dgm:presLayoutVars>
          <dgm:bulletEnabled val="1"/>
        </dgm:presLayoutVars>
      </dgm:prSet>
      <dgm:spPr/>
    </dgm:pt>
    <dgm:pt modelId="{885D4A4A-EC24-094E-A7A9-5D927733930E}" type="pres">
      <dgm:prSet presAssocID="{279B8E1C-D615-3741-983A-319B11AFF43E}" presName="sibTrans" presStyleCnt="0"/>
      <dgm:spPr/>
    </dgm:pt>
    <dgm:pt modelId="{F851FC70-064D-A147-8B68-7374D8511E9B}" type="pres">
      <dgm:prSet presAssocID="{644F7BB3-F43F-EA42-8AB1-5E4E0BAFF394}" presName="node" presStyleLbl="node1" presStyleIdx="3" presStyleCnt="4">
        <dgm:presLayoutVars>
          <dgm:bulletEnabled val="1"/>
        </dgm:presLayoutVars>
      </dgm:prSet>
      <dgm:spPr/>
    </dgm:pt>
  </dgm:ptLst>
  <dgm:cxnLst>
    <dgm:cxn modelId="{E58E8418-ADCD-8044-A878-3E3037D0C737}" type="presOf" srcId="{644F7BB3-F43F-EA42-8AB1-5E4E0BAFF394}" destId="{F851FC70-064D-A147-8B68-7374D8511E9B}" srcOrd="0" destOrd="0" presId="urn:microsoft.com/office/officeart/2005/8/layout/hList6"/>
    <dgm:cxn modelId="{91C49259-ACD8-B445-98A4-1405E1D1F43C}" type="presOf" srcId="{DB3D4363-D98A-994C-A959-A4CF54D2C09A}" destId="{D7F261CE-1A77-9344-8747-4E2394EB98D1}" srcOrd="0" destOrd="0" presId="urn:microsoft.com/office/officeart/2005/8/layout/hList6"/>
    <dgm:cxn modelId="{97E3C961-6031-5746-BFF9-BB9ECCA3F98D}" srcId="{4A48681C-9996-FC4C-BEE2-68F6C6F2A4FF}" destId="{4B222852-297F-B345-B8C0-BD10568D7B5B}" srcOrd="0" destOrd="0" parTransId="{B1B4224E-C88B-C04D-9247-FBB412F2F23A}" sibTransId="{0411165F-EED2-7B47-B4CF-21B3FB97B756}"/>
    <dgm:cxn modelId="{3F488F7C-8F62-6E48-BF38-DBE06AF91D48}" srcId="{4A48681C-9996-FC4C-BEE2-68F6C6F2A4FF}" destId="{DF635940-2262-FB4D-858D-DC2C3309E9BC}" srcOrd="2" destOrd="0" parTransId="{B4BEE170-28E7-AD43-9A1D-9F047A04FEA1}" sibTransId="{279B8E1C-D615-3741-983A-319B11AFF43E}"/>
    <dgm:cxn modelId="{69173081-E145-5E49-B195-F46EDA6C8665}" srcId="{4A48681C-9996-FC4C-BEE2-68F6C6F2A4FF}" destId="{DB3D4363-D98A-994C-A959-A4CF54D2C09A}" srcOrd="1" destOrd="0" parTransId="{B73BE10C-69FE-6F43-AC62-B1C9339B1C4A}" sibTransId="{37214E9A-AEE9-A044-9AF1-2F8A6E36BFC4}"/>
    <dgm:cxn modelId="{E7D4CB98-850E-524E-A203-B0E7E6F27918}" srcId="{4A48681C-9996-FC4C-BEE2-68F6C6F2A4FF}" destId="{644F7BB3-F43F-EA42-8AB1-5E4E0BAFF394}" srcOrd="3" destOrd="0" parTransId="{C37F9848-97D0-E344-9551-4C2F623A4A53}" sibTransId="{03F3B53F-C2F3-F84F-953A-91D4B707B4AE}"/>
    <dgm:cxn modelId="{2590919A-7980-A145-B0B6-152ECED65AE3}" type="presOf" srcId="{DF635940-2262-FB4D-858D-DC2C3309E9BC}" destId="{317C904B-91BA-2F43-86F2-39DD8A102D46}" srcOrd="0" destOrd="0" presId="urn:microsoft.com/office/officeart/2005/8/layout/hList6"/>
    <dgm:cxn modelId="{F16E76B8-D833-1A48-BEB1-ADB47F3C7FFA}" type="presOf" srcId="{4A48681C-9996-FC4C-BEE2-68F6C6F2A4FF}" destId="{EB6BF2D6-1A41-A440-9A70-69D7B93810F2}" srcOrd="0" destOrd="0" presId="urn:microsoft.com/office/officeart/2005/8/layout/hList6"/>
    <dgm:cxn modelId="{8AE7A8DA-87A5-994D-8CAC-58F94A4E4534}" type="presOf" srcId="{4B222852-297F-B345-B8C0-BD10568D7B5B}" destId="{A7696F5D-E2F8-B246-8AFB-BAFDF5D2AE75}" srcOrd="0" destOrd="0" presId="urn:microsoft.com/office/officeart/2005/8/layout/hList6"/>
    <dgm:cxn modelId="{F6A4545B-43AC-0F45-8F23-AAF8C2F00F42}" type="presParOf" srcId="{EB6BF2D6-1A41-A440-9A70-69D7B93810F2}" destId="{A7696F5D-E2F8-B246-8AFB-BAFDF5D2AE75}" srcOrd="0" destOrd="0" presId="urn:microsoft.com/office/officeart/2005/8/layout/hList6"/>
    <dgm:cxn modelId="{25BFE7A5-7C9E-414B-8A8A-A2EE8C399B83}" type="presParOf" srcId="{EB6BF2D6-1A41-A440-9A70-69D7B93810F2}" destId="{612509B9-0A0D-C74E-9B29-4B80C78586C9}" srcOrd="1" destOrd="0" presId="urn:microsoft.com/office/officeart/2005/8/layout/hList6"/>
    <dgm:cxn modelId="{B661EF57-7611-7849-A62C-1D815F116662}" type="presParOf" srcId="{EB6BF2D6-1A41-A440-9A70-69D7B93810F2}" destId="{D7F261CE-1A77-9344-8747-4E2394EB98D1}" srcOrd="2" destOrd="0" presId="urn:microsoft.com/office/officeart/2005/8/layout/hList6"/>
    <dgm:cxn modelId="{0F6BA161-F589-9943-B8F9-CB0C4F5CCE2C}" type="presParOf" srcId="{EB6BF2D6-1A41-A440-9A70-69D7B93810F2}" destId="{4C28DAD3-F37D-5647-814E-1795CE3CE49C}" srcOrd="3" destOrd="0" presId="urn:microsoft.com/office/officeart/2005/8/layout/hList6"/>
    <dgm:cxn modelId="{98FE7EB3-074A-354E-9C2E-0206AA9FA933}" type="presParOf" srcId="{EB6BF2D6-1A41-A440-9A70-69D7B93810F2}" destId="{317C904B-91BA-2F43-86F2-39DD8A102D46}" srcOrd="4" destOrd="0" presId="urn:microsoft.com/office/officeart/2005/8/layout/hList6"/>
    <dgm:cxn modelId="{6447877B-0905-4149-A57A-DDD10CCE87FC}" type="presParOf" srcId="{EB6BF2D6-1A41-A440-9A70-69D7B93810F2}" destId="{885D4A4A-EC24-094E-A7A9-5D927733930E}" srcOrd="5" destOrd="0" presId="urn:microsoft.com/office/officeart/2005/8/layout/hList6"/>
    <dgm:cxn modelId="{C5EC9B73-DAEB-BA4C-891D-8B3ACF6114A9}" type="presParOf" srcId="{EB6BF2D6-1A41-A440-9A70-69D7B93810F2}" destId="{F851FC70-064D-A147-8B68-7374D8511E9B}"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B965CC-2E37-5141-9DCD-ADCEEFB2CED8}"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0885B500-4327-1F42-AA66-3E4B14DF173A}">
      <dgm:prSet custT="1"/>
      <dgm:spPr>
        <a:solidFill>
          <a:srgbClr val="FFC000"/>
        </a:solidFill>
      </dgm:spPr>
      <dgm:t>
        <a:bodyPr/>
        <a:lstStyle/>
        <a:p>
          <a:pPr algn="l"/>
          <a:r>
            <a:rPr lang="en-US" sz="2000" dirty="0"/>
            <a:t>Noise Pollution  Causes Several Health Problems. </a:t>
          </a:r>
        </a:p>
        <a:p>
          <a:pPr algn="l"/>
          <a:r>
            <a:rPr lang="en-US" sz="1200" dirty="0"/>
            <a:t>Source: EPA</a:t>
          </a:r>
        </a:p>
      </dgm:t>
    </dgm:pt>
    <dgm:pt modelId="{AACD452F-B50C-A840-A0C2-7C5B658B3CF0}" type="parTrans" cxnId="{228CEEFA-C777-4442-BB49-03EC510576D6}">
      <dgm:prSet/>
      <dgm:spPr/>
      <dgm:t>
        <a:bodyPr/>
        <a:lstStyle/>
        <a:p>
          <a:endParaRPr lang="en-US"/>
        </a:p>
      </dgm:t>
    </dgm:pt>
    <dgm:pt modelId="{6C0A885A-680F-DE40-96CA-0AD179A625F3}" type="sibTrans" cxnId="{228CEEFA-C777-4442-BB49-03EC510576D6}">
      <dgm:prSet/>
      <dgm:spPr/>
      <dgm:t>
        <a:bodyPr/>
        <a:lstStyle/>
        <a:p>
          <a:endParaRPr lang="en-US"/>
        </a:p>
      </dgm:t>
    </dgm:pt>
    <dgm:pt modelId="{5C8C86D1-31FB-8943-BCB2-00048685D52B}" type="pres">
      <dgm:prSet presAssocID="{22B965CC-2E37-5141-9DCD-ADCEEFB2CED8}" presName="Name0" presStyleCnt="0">
        <dgm:presLayoutVars>
          <dgm:dir/>
          <dgm:animLvl val="lvl"/>
          <dgm:resizeHandles/>
        </dgm:presLayoutVars>
      </dgm:prSet>
      <dgm:spPr/>
    </dgm:pt>
    <dgm:pt modelId="{4B06B4CD-3904-884D-ABF3-88EC2BFAA904}" type="pres">
      <dgm:prSet presAssocID="{0885B500-4327-1F42-AA66-3E4B14DF173A}" presName="linNode" presStyleCnt="0"/>
      <dgm:spPr/>
    </dgm:pt>
    <dgm:pt modelId="{A510065B-F376-5B42-9AC2-E3F6C516B871}" type="pres">
      <dgm:prSet presAssocID="{0885B500-4327-1F42-AA66-3E4B14DF173A}" presName="parentShp" presStyleLbl="node1" presStyleIdx="0" presStyleCnt="1" custScaleX="563646" custScaleY="74041" custLinFactNeighborX="-16676" custLinFactNeighborY="-1384">
        <dgm:presLayoutVars>
          <dgm:bulletEnabled val="1"/>
        </dgm:presLayoutVars>
      </dgm:prSet>
      <dgm:spPr/>
    </dgm:pt>
    <dgm:pt modelId="{5CA35C80-69B3-EC4C-827A-F9B6F30A0441}" type="pres">
      <dgm:prSet presAssocID="{0885B500-4327-1F42-AA66-3E4B14DF173A}" presName="childShp" presStyleLbl="bgAccFollowNode1" presStyleIdx="0" presStyleCnt="1" custLinFactNeighborX="0" custLinFactNeighborY="-3495">
        <dgm:presLayoutVars>
          <dgm:bulletEnabled val="1"/>
        </dgm:presLayoutVars>
      </dgm:prSet>
      <dgm:spPr>
        <a:solidFill>
          <a:srgbClr val="D99232">
            <a:alpha val="90000"/>
          </a:srgbClr>
        </a:solidFill>
      </dgm:spPr>
    </dgm:pt>
  </dgm:ptLst>
  <dgm:cxnLst>
    <dgm:cxn modelId="{73A64D0A-548A-AE4E-9BE3-226C85B81E4F}" type="presOf" srcId="{0885B500-4327-1F42-AA66-3E4B14DF173A}" destId="{A510065B-F376-5B42-9AC2-E3F6C516B871}" srcOrd="0" destOrd="0" presId="urn:microsoft.com/office/officeart/2005/8/layout/vList6"/>
    <dgm:cxn modelId="{7671639B-F9EA-5D42-A9FD-66DBCDDA22AC}" type="presOf" srcId="{22B965CC-2E37-5141-9DCD-ADCEEFB2CED8}" destId="{5C8C86D1-31FB-8943-BCB2-00048685D52B}" srcOrd="0" destOrd="0" presId="urn:microsoft.com/office/officeart/2005/8/layout/vList6"/>
    <dgm:cxn modelId="{228CEEFA-C777-4442-BB49-03EC510576D6}" srcId="{22B965CC-2E37-5141-9DCD-ADCEEFB2CED8}" destId="{0885B500-4327-1F42-AA66-3E4B14DF173A}" srcOrd="0" destOrd="0" parTransId="{AACD452F-B50C-A840-A0C2-7C5B658B3CF0}" sibTransId="{6C0A885A-680F-DE40-96CA-0AD179A625F3}"/>
    <dgm:cxn modelId="{1BEB7AAC-4ED4-1742-86C5-23068696DAF2}" type="presParOf" srcId="{5C8C86D1-31FB-8943-BCB2-00048685D52B}" destId="{4B06B4CD-3904-884D-ABF3-88EC2BFAA904}" srcOrd="0" destOrd="0" presId="urn:microsoft.com/office/officeart/2005/8/layout/vList6"/>
    <dgm:cxn modelId="{A33B4389-D852-F040-A42B-809E82AF724A}" type="presParOf" srcId="{4B06B4CD-3904-884D-ABF3-88EC2BFAA904}" destId="{A510065B-F376-5B42-9AC2-E3F6C516B871}" srcOrd="0" destOrd="0" presId="urn:microsoft.com/office/officeart/2005/8/layout/vList6"/>
    <dgm:cxn modelId="{DED9599B-374B-5A49-A894-5F3C6945219F}" type="presParOf" srcId="{4B06B4CD-3904-884D-ABF3-88EC2BFAA904}" destId="{5CA35C80-69B3-EC4C-827A-F9B6F30A0441}"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690037-2A7B-864D-9906-ED8687A55EF1}"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E3BB473-5D0F-0C4B-82A8-103B64A16E6B}">
      <dgm:prSet/>
      <dgm:spPr>
        <a:solidFill>
          <a:srgbClr val="002060"/>
        </a:solidFill>
      </dgm:spPr>
      <dgm:t>
        <a:bodyPr/>
        <a:lstStyle/>
        <a:p>
          <a:r>
            <a:rPr lang="en-US" dirty="0"/>
            <a:t>Insulation Acts as a Shock Absorber</a:t>
          </a:r>
        </a:p>
      </dgm:t>
    </dgm:pt>
    <dgm:pt modelId="{19603DA3-E9B8-FC43-B96C-A2BC6AA43B56}" type="parTrans" cxnId="{4370C160-DCCB-FA44-9F8A-2C96729E1289}">
      <dgm:prSet/>
      <dgm:spPr/>
      <dgm:t>
        <a:bodyPr/>
        <a:lstStyle/>
        <a:p>
          <a:endParaRPr lang="en-US"/>
        </a:p>
      </dgm:t>
    </dgm:pt>
    <dgm:pt modelId="{C07BC9FC-9736-B345-B0FF-B2777211BCA4}" type="sibTrans" cxnId="{4370C160-DCCB-FA44-9F8A-2C96729E1289}">
      <dgm:prSet/>
      <dgm:spPr/>
      <dgm:t>
        <a:bodyPr/>
        <a:lstStyle/>
        <a:p>
          <a:endParaRPr lang="en-US"/>
        </a:p>
      </dgm:t>
    </dgm:pt>
    <dgm:pt modelId="{D1857B9D-64C0-894D-91FC-B1178FA370F4}">
      <dgm:prSet/>
      <dgm:spPr>
        <a:solidFill>
          <a:srgbClr val="002060"/>
        </a:solidFill>
      </dgm:spPr>
      <dgm:t>
        <a:bodyPr/>
        <a:lstStyle/>
        <a:p>
          <a:r>
            <a:rPr lang="en-US" dirty="0"/>
            <a:t>No Space for Pests</a:t>
          </a:r>
        </a:p>
      </dgm:t>
    </dgm:pt>
    <dgm:pt modelId="{2E90A157-11DB-E045-9562-087F63742FE1}" type="parTrans" cxnId="{65AC1AA0-BFE2-574E-A5CC-EC3CBCEFDC9E}">
      <dgm:prSet/>
      <dgm:spPr/>
      <dgm:t>
        <a:bodyPr/>
        <a:lstStyle/>
        <a:p>
          <a:endParaRPr lang="en-US"/>
        </a:p>
      </dgm:t>
    </dgm:pt>
    <dgm:pt modelId="{55B90347-3E63-D74F-8D58-89FB16615D98}" type="sibTrans" cxnId="{65AC1AA0-BFE2-574E-A5CC-EC3CBCEFDC9E}">
      <dgm:prSet/>
      <dgm:spPr/>
      <dgm:t>
        <a:bodyPr/>
        <a:lstStyle/>
        <a:p>
          <a:endParaRPr lang="en-US"/>
        </a:p>
      </dgm:t>
    </dgm:pt>
    <dgm:pt modelId="{8755DCBA-3794-AF4D-A4C3-71D257D1CA1A}">
      <dgm:prSet custT="1"/>
      <dgm:spPr>
        <a:solidFill>
          <a:srgbClr val="002060"/>
        </a:solidFill>
      </dgm:spPr>
      <dgm:t>
        <a:bodyPr/>
        <a:lstStyle/>
        <a:p>
          <a:r>
            <a:rPr lang="en-US" sz="1800" dirty="0"/>
            <a:t>Prevents Cracking, Denting, Breakage </a:t>
          </a:r>
        </a:p>
      </dgm:t>
    </dgm:pt>
    <dgm:pt modelId="{F79A70C0-F97C-FA47-94F6-870C28BE46A8}" type="parTrans" cxnId="{3F773EA3-6E02-0A44-BB5C-E1315D3EFF5E}">
      <dgm:prSet/>
      <dgm:spPr/>
      <dgm:t>
        <a:bodyPr/>
        <a:lstStyle/>
        <a:p>
          <a:endParaRPr lang="en-US"/>
        </a:p>
      </dgm:t>
    </dgm:pt>
    <dgm:pt modelId="{89C27A90-E280-634B-AEC3-D2A2CC3306D5}" type="sibTrans" cxnId="{3F773EA3-6E02-0A44-BB5C-E1315D3EFF5E}">
      <dgm:prSet/>
      <dgm:spPr/>
      <dgm:t>
        <a:bodyPr/>
        <a:lstStyle/>
        <a:p>
          <a:endParaRPr lang="en-US"/>
        </a:p>
      </dgm:t>
    </dgm:pt>
    <dgm:pt modelId="{2DB41237-89FE-F040-873E-0E4C0CE433CB}" type="pres">
      <dgm:prSet presAssocID="{26690037-2A7B-864D-9906-ED8687A55EF1}" presName="Name0" presStyleCnt="0">
        <dgm:presLayoutVars>
          <dgm:dir/>
          <dgm:resizeHandles val="exact"/>
        </dgm:presLayoutVars>
      </dgm:prSet>
      <dgm:spPr/>
    </dgm:pt>
    <dgm:pt modelId="{1B97CBB8-D778-2E44-B36C-AD78BDD7D5FE}" type="pres">
      <dgm:prSet presAssocID="{EE3BB473-5D0F-0C4B-82A8-103B64A16E6B}" presName="parTxOnly" presStyleLbl="node1" presStyleIdx="0" presStyleCnt="3" custScaleX="89277" custLinFactNeighborX="-23723" custLinFactNeighborY="-2029">
        <dgm:presLayoutVars>
          <dgm:bulletEnabled val="1"/>
        </dgm:presLayoutVars>
      </dgm:prSet>
      <dgm:spPr/>
    </dgm:pt>
    <dgm:pt modelId="{C8FC978D-5DC2-6E42-85B8-76678172CD7E}" type="pres">
      <dgm:prSet presAssocID="{C07BC9FC-9736-B345-B0FF-B2777211BCA4}" presName="parSpace" presStyleCnt="0"/>
      <dgm:spPr/>
    </dgm:pt>
    <dgm:pt modelId="{ABD61462-D940-0048-A323-CA21631623A8}" type="pres">
      <dgm:prSet presAssocID="{8755DCBA-3794-AF4D-A4C3-71D257D1CA1A}" presName="parTxOnly" presStyleLbl="node1" presStyleIdx="1" presStyleCnt="3">
        <dgm:presLayoutVars>
          <dgm:bulletEnabled val="1"/>
        </dgm:presLayoutVars>
      </dgm:prSet>
      <dgm:spPr/>
    </dgm:pt>
    <dgm:pt modelId="{D2BD4976-FB1B-E549-B4FD-EC5F9824C438}" type="pres">
      <dgm:prSet presAssocID="{89C27A90-E280-634B-AEC3-D2A2CC3306D5}" presName="parSpace" presStyleCnt="0"/>
      <dgm:spPr/>
    </dgm:pt>
    <dgm:pt modelId="{D8370B80-66B7-2744-8790-8D3D208CF552}" type="pres">
      <dgm:prSet presAssocID="{D1857B9D-64C0-894D-91FC-B1178FA370F4}" presName="parTxOnly" presStyleLbl="node1" presStyleIdx="2" presStyleCnt="3" custScaleX="50898" custLinFactNeighborX="-6314" custLinFactNeighborY="-3305">
        <dgm:presLayoutVars>
          <dgm:bulletEnabled val="1"/>
        </dgm:presLayoutVars>
      </dgm:prSet>
      <dgm:spPr/>
    </dgm:pt>
  </dgm:ptLst>
  <dgm:cxnLst>
    <dgm:cxn modelId="{EBD65637-B6FE-9F41-A0AB-B6C4EA53E3B2}" type="presOf" srcId="{D1857B9D-64C0-894D-91FC-B1178FA370F4}" destId="{D8370B80-66B7-2744-8790-8D3D208CF552}" srcOrd="0" destOrd="0" presId="urn:microsoft.com/office/officeart/2005/8/layout/hChevron3"/>
    <dgm:cxn modelId="{4370C160-DCCB-FA44-9F8A-2C96729E1289}" srcId="{26690037-2A7B-864D-9906-ED8687A55EF1}" destId="{EE3BB473-5D0F-0C4B-82A8-103B64A16E6B}" srcOrd="0" destOrd="0" parTransId="{19603DA3-E9B8-FC43-B96C-A2BC6AA43B56}" sibTransId="{C07BC9FC-9736-B345-B0FF-B2777211BCA4}"/>
    <dgm:cxn modelId="{A2630F8C-F631-8943-B9A1-A43148839D5B}" type="presOf" srcId="{26690037-2A7B-864D-9906-ED8687A55EF1}" destId="{2DB41237-89FE-F040-873E-0E4C0CE433CB}" srcOrd="0" destOrd="0" presId="urn:microsoft.com/office/officeart/2005/8/layout/hChevron3"/>
    <dgm:cxn modelId="{65AC1AA0-BFE2-574E-A5CC-EC3CBCEFDC9E}" srcId="{26690037-2A7B-864D-9906-ED8687A55EF1}" destId="{D1857B9D-64C0-894D-91FC-B1178FA370F4}" srcOrd="2" destOrd="0" parTransId="{2E90A157-11DB-E045-9562-087F63742FE1}" sibTransId="{55B90347-3E63-D74F-8D58-89FB16615D98}"/>
    <dgm:cxn modelId="{3F773EA3-6E02-0A44-BB5C-E1315D3EFF5E}" srcId="{26690037-2A7B-864D-9906-ED8687A55EF1}" destId="{8755DCBA-3794-AF4D-A4C3-71D257D1CA1A}" srcOrd="1" destOrd="0" parTransId="{F79A70C0-F97C-FA47-94F6-870C28BE46A8}" sibTransId="{89C27A90-E280-634B-AEC3-D2A2CC3306D5}"/>
    <dgm:cxn modelId="{C64148CD-CC1F-A54F-9B4E-9F9FCE228EE3}" type="presOf" srcId="{8755DCBA-3794-AF4D-A4C3-71D257D1CA1A}" destId="{ABD61462-D940-0048-A323-CA21631623A8}" srcOrd="0" destOrd="0" presId="urn:microsoft.com/office/officeart/2005/8/layout/hChevron3"/>
    <dgm:cxn modelId="{CEE4EBDC-DC8E-7244-B09D-D893277E7343}" type="presOf" srcId="{EE3BB473-5D0F-0C4B-82A8-103B64A16E6B}" destId="{1B97CBB8-D778-2E44-B36C-AD78BDD7D5FE}" srcOrd="0" destOrd="0" presId="urn:microsoft.com/office/officeart/2005/8/layout/hChevron3"/>
    <dgm:cxn modelId="{B3644152-656A-F74B-910E-B8A29729F5FC}" type="presParOf" srcId="{2DB41237-89FE-F040-873E-0E4C0CE433CB}" destId="{1B97CBB8-D778-2E44-B36C-AD78BDD7D5FE}" srcOrd="0" destOrd="0" presId="urn:microsoft.com/office/officeart/2005/8/layout/hChevron3"/>
    <dgm:cxn modelId="{94E5F6DA-0CF9-EE46-8494-3DCD56227ED3}" type="presParOf" srcId="{2DB41237-89FE-F040-873E-0E4C0CE433CB}" destId="{C8FC978D-5DC2-6E42-85B8-76678172CD7E}" srcOrd="1" destOrd="0" presId="urn:microsoft.com/office/officeart/2005/8/layout/hChevron3"/>
    <dgm:cxn modelId="{93D7FCE8-D30E-7746-A3F9-214EFB4AF15C}" type="presParOf" srcId="{2DB41237-89FE-F040-873E-0E4C0CE433CB}" destId="{ABD61462-D940-0048-A323-CA21631623A8}" srcOrd="2" destOrd="0" presId="urn:microsoft.com/office/officeart/2005/8/layout/hChevron3"/>
    <dgm:cxn modelId="{19C952B2-FC2C-A649-B2B8-2EB2A811AD60}" type="presParOf" srcId="{2DB41237-89FE-F040-873E-0E4C0CE433CB}" destId="{D2BD4976-FB1B-E549-B4FD-EC5F9824C438}" srcOrd="3" destOrd="0" presId="urn:microsoft.com/office/officeart/2005/8/layout/hChevron3"/>
    <dgm:cxn modelId="{D123DCF3-9EE3-AE41-9CBF-E09AE26CD501}" type="presParOf" srcId="{2DB41237-89FE-F040-873E-0E4C0CE433CB}" destId="{D8370B80-66B7-2744-8790-8D3D208CF552}"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9AA35C-0803-5F4A-B8C5-4B1DAF05DE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69DD73-9B14-8941-AC5E-FE9046855BC0}">
      <dgm:prSet/>
      <dgm:spPr>
        <a:solidFill>
          <a:srgbClr val="002060"/>
        </a:solidFill>
      </dgm:spPr>
      <dgm:t>
        <a:bodyPr/>
        <a:lstStyle/>
        <a:p>
          <a:r>
            <a:rPr lang="en-US" dirty="0"/>
            <a:t>Designed for 160-MPH Winds</a:t>
          </a:r>
        </a:p>
      </dgm:t>
    </dgm:pt>
    <dgm:pt modelId="{C9D72196-DF69-5A4D-AADA-15C26AEE0FE2}" type="parTrans" cxnId="{EACB11E5-D666-4247-9250-1A228594748E}">
      <dgm:prSet/>
      <dgm:spPr/>
      <dgm:t>
        <a:bodyPr/>
        <a:lstStyle/>
        <a:p>
          <a:endParaRPr lang="en-US"/>
        </a:p>
      </dgm:t>
    </dgm:pt>
    <dgm:pt modelId="{56D06712-A383-CA40-BC3F-82DF53AB1B3B}" type="sibTrans" cxnId="{EACB11E5-D666-4247-9250-1A228594748E}">
      <dgm:prSet/>
      <dgm:spPr/>
      <dgm:t>
        <a:bodyPr/>
        <a:lstStyle/>
        <a:p>
          <a:endParaRPr lang="en-US"/>
        </a:p>
      </dgm:t>
    </dgm:pt>
    <dgm:pt modelId="{79CA3084-2B7E-614A-9CC8-C449F515051B}">
      <dgm:prSet/>
      <dgm:spPr>
        <a:solidFill>
          <a:srgbClr val="002060"/>
        </a:solidFill>
      </dgm:spPr>
      <dgm:t>
        <a:bodyPr/>
        <a:lstStyle/>
        <a:p>
          <a:r>
            <a:rPr lang="en-US" dirty="0"/>
            <a:t>Withstood Cat 3 Winds</a:t>
          </a:r>
        </a:p>
      </dgm:t>
    </dgm:pt>
    <dgm:pt modelId="{D6824A29-E26B-B24D-AB06-54665FCA2B7E}" type="parTrans" cxnId="{45B226EA-E628-104F-945F-4EAA9702A866}">
      <dgm:prSet/>
      <dgm:spPr/>
      <dgm:t>
        <a:bodyPr/>
        <a:lstStyle/>
        <a:p>
          <a:endParaRPr lang="en-US"/>
        </a:p>
      </dgm:t>
    </dgm:pt>
    <dgm:pt modelId="{D952B784-9008-1141-BA58-6AF229D2235C}" type="sibTrans" cxnId="{45B226EA-E628-104F-945F-4EAA9702A866}">
      <dgm:prSet/>
      <dgm:spPr/>
      <dgm:t>
        <a:bodyPr/>
        <a:lstStyle/>
        <a:p>
          <a:endParaRPr lang="en-US"/>
        </a:p>
      </dgm:t>
    </dgm:pt>
    <dgm:pt modelId="{87F244F6-0302-544D-8B9C-73280E2627C3}">
      <dgm:prSet/>
      <dgm:spPr>
        <a:solidFill>
          <a:srgbClr val="002060"/>
        </a:solidFill>
      </dgm:spPr>
      <dgm:t>
        <a:bodyPr/>
        <a:lstStyle/>
        <a:p>
          <a:r>
            <a:rPr lang="en-US" dirty="0"/>
            <a:t>No Visible Damage </a:t>
          </a:r>
        </a:p>
      </dgm:t>
    </dgm:pt>
    <dgm:pt modelId="{80B96708-7135-CC4D-BDE9-FB11D68A9585}" type="parTrans" cxnId="{99CF6D3F-5DB1-B64D-AA6A-6DDDA0162920}">
      <dgm:prSet/>
      <dgm:spPr/>
      <dgm:t>
        <a:bodyPr/>
        <a:lstStyle/>
        <a:p>
          <a:endParaRPr lang="en-US"/>
        </a:p>
      </dgm:t>
    </dgm:pt>
    <dgm:pt modelId="{B5C785AC-B1C7-B245-A8E9-A8FA40653E34}" type="sibTrans" cxnId="{99CF6D3F-5DB1-B64D-AA6A-6DDDA0162920}">
      <dgm:prSet/>
      <dgm:spPr/>
      <dgm:t>
        <a:bodyPr/>
        <a:lstStyle/>
        <a:p>
          <a:endParaRPr lang="en-US"/>
        </a:p>
      </dgm:t>
    </dgm:pt>
    <dgm:pt modelId="{53D263F3-E080-1C4A-B60D-DF9824DF1709}">
      <dgm:prSet/>
      <dgm:spPr>
        <a:solidFill>
          <a:srgbClr val="002060"/>
        </a:solidFill>
      </dgm:spPr>
      <dgm:t>
        <a:bodyPr/>
        <a:lstStyle/>
        <a:p>
          <a:r>
            <a:rPr lang="en-US" dirty="0"/>
            <a:t>No Water Infiltration</a:t>
          </a:r>
        </a:p>
      </dgm:t>
    </dgm:pt>
    <dgm:pt modelId="{20E3FA14-EA04-3949-B8EF-6711ED2DBD9D}" type="parTrans" cxnId="{429FA4F5-AB68-E847-828F-AFE110A79AE1}">
      <dgm:prSet/>
      <dgm:spPr/>
      <dgm:t>
        <a:bodyPr/>
        <a:lstStyle/>
        <a:p>
          <a:endParaRPr lang="en-US"/>
        </a:p>
      </dgm:t>
    </dgm:pt>
    <dgm:pt modelId="{CF43FCD5-DAFA-5E4D-9523-6CEF1DFEE9DB}" type="sibTrans" cxnId="{429FA4F5-AB68-E847-828F-AFE110A79AE1}">
      <dgm:prSet/>
      <dgm:spPr/>
      <dgm:t>
        <a:bodyPr/>
        <a:lstStyle/>
        <a:p>
          <a:endParaRPr lang="en-US"/>
        </a:p>
      </dgm:t>
    </dgm:pt>
    <dgm:pt modelId="{CC9407F9-0A3B-6248-89DE-8889BBCFD78F}" type="pres">
      <dgm:prSet presAssocID="{D49AA35C-0803-5F4A-B8C5-4B1DAF05DE39}" presName="linear" presStyleCnt="0">
        <dgm:presLayoutVars>
          <dgm:animLvl val="lvl"/>
          <dgm:resizeHandles val="exact"/>
        </dgm:presLayoutVars>
      </dgm:prSet>
      <dgm:spPr/>
    </dgm:pt>
    <dgm:pt modelId="{2D0324EA-F23A-CA46-9055-2EAE9555516D}" type="pres">
      <dgm:prSet presAssocID="{7B69DD73-9B14-8941-AC5E-FE9046855BC0}" presName="parentText" presStyleLbl="node1" presStyleIdx="0" presStyleCnt="4" custLinFactY="-1116" custLinFactNeighborX="0" custLinFactNeighborY="-100000">
        <dgm:presLayoutVars>
          <dgm:chMax val="0"/>
          <dgm:bulletEnabled val="1"/>
        </dgm:presLayoutVars>
      </dgm:prSet>
      <dgm:spPr/>
    </dgm:pt>
    <dgm:pt modelId="{3CE6D1F4-F2B7-D546-A204-9F5A350A17F5}" type="pres">
      <dgm:prSet presAssocID="{56D06712-A383-CA40-BC3F-82DF53AB1B3B}" presName="spacer" presStyleCnt="0"/>
      <dgm:spPr/>
    </dgm:pt>
    <dgm:pt modelId="{31BBABFD-6DB2-044F-84A5-C9A92F07A20E}" type="pres">
      <dgm:prSet presAssocID="{79CA3084-2B7E-614A-9CC8-C449F515051B}" presName="parentText" presStyleLbl="node1" presStyleIdx="1" presStyleCnt="4">
        <dgm:presLayoutVars>
          <dgm:chMax val="0"/>
          <dgm:bulletEnabled val="1"/>
        </dgm:presLayoutVars>
      </dgm:prSet>
      <dgm:spPr/>
    </dgm:pt>
    <dgm:pt modelId="{1C342DDF-5404-4844-AF9C-E72664FBC83B}" type="pres">
      <dgm:prSet presAssocID="{D952B784-9008-1141-BA58-6AF229D2235C}" presName="spacer" presStyleCnt="0"/>
      <dgm:spPr/>
    </dgm:pt>
    <dgm:pt modelId="{8832D113-5074-EA4A-9329-CD49AB635B2C}" type="pres">
      <dgm:prSet presAssocID="{87F244F6-0302-544D-8B9C-73280E2627C3}" presName="parentText" presStyleLbl="node1" presStyleIdx="2" presStyleCnt="4">
        <dgm:presLayoutVars>
          <dgm:chMax val="0"/>
          <dgm:bulletEnabled val="1"/>
        </dgm:presLayoutVars>
      </dgm:prSet>
      <dgm:spPr/>
    </dgm:pt>
    <dgm:pt modelId="{E539CB80-4BDD-D54C-94B4-9B49930DD08F}" type="pres">
      <dgm:prSet presAssocID="{B5C785AC-B1C7-B245-A8E9-A8FA40653E34}" presName="spacer" presStyleCnt="0"/>
      <dgm:spPr/>
    </dgm:pt>
    <dgm:pt modelId="{AF5FB57D-CFF9-4E47-99FA-DFB8261E7FC9}" type="pres">
      <dgm:prSet presAssocID="{53D263F3-E080-1C4A-B60D-DF9824DF1709}" presName="parentText" presStyleLbl="node1" presStyleIdx="3" presStyleCnt="4">
        <dgm:presLayoutVars>
          <dgm:chMax val="0"/>
          <dgm:bulletEnabled val="1"/>
        </dgm:presLayoutVars>
      </dgm:prSet>
      <dgm:spPr/>
    </dgm:pt>
  </dgm:ptLst>
  <dgm:cxnLst>
    <dgm:cxn modelId="{99CF6D3F-5DB1-B64D-AA6A-6DDDA0162920}" srcId="{D49AA35C-0803-5F4A-B8C5-4B1DAF05DE39}" destId="{87F244F6-0302-544D-8B9C-73280E2627C3}" srcOrd="2" destOrd="0" parTransId="{80B96708-7135-CC4D-BDE9-FB11D68A9585}" sibTransId="{B5C785AC-B1C7-B245-A8E9-A8FA40653E34}"/>
    <dgm:cxn modelId="{EBD90755-DD27-954E-85DD-8218D6A4C17A}" type="presOf" srcId="{7B69DD73-9B14-8941-AC5E-FE9046855BC0}" destId="{2D0324EA-F23A-CA46-9055-2EAE9555516D}" srcOrd="0" destOrd="0" presId="urn:microsoft.com/office/officeart/2005/8/layout/vList2"/>
    <dgm:cxn modelId="{5F991F71-E062-7F44-A039-C3EC0730636D}" type="presOf" srcId="{87F244F6-0302-544D-8B9C-73280E2627C3}" destId="{8832D113-5074-EA4A-9329-CD49AB635B2C}" srcOrd="0" destOrd="0" presId="urn:microsoft.com/office/officeart/2005/8/layout/vList2"/>
    <dgm:cxn modelId="{93B1CE81-F68E-004C-BFFE-14CFEC784E21}" type="presOf" srcId="{79CA3084-2B7E-614A-9CC8-C449F515051B}" destId="{31BBABFD-6DB2-044F-84A5-C9A92F07A20E}" srcOrd="0" destOrd="0" presId="urn:microsoft.com/office/officeart/2005/8/layout/vList2"/>
    <dgm:cxn modelId="{E344DFB3-411B-5443-A779-D9ACCC08B9E7}" type="presOf" srcId="{53D263F3-E080-1C4A-B60D-DF9824DF1709}" destId="{AF5FB57D-CFF9-4E47-99FA-DFB8261E7FC9}" srcOrd="0" destOrd="0" presId="urn:microsoft.com/office/officeart/2005/8/layout/vList2"/>
    <dgm:cxn modelId="{5D3B67DF-4B9F-E545-8B55-AED193642260}" type="presOf" srcId="{D49AA35C-0803-5F4A-B8C5-4B1DAF05DE39}" destId="{CC9407F9-0A3B-6248-89DE-8889BBCFD78F}" srcOrd="0" destOrd="0" presId="urn:microsoft.com/office/officeart/2005/8/layout/vList2"/>
    <dgm:cxn modelId="{EACB11E5-D666-4247-9250-1A228594748E}" srcId="{D49AA35C-0803-5F4A-B8C5-4B1DAF05DE39}" destId="{7B69DD73-9B14-8941-AC5E-FE9046855BC0}" srcOrd="0" destOrd="0" parTransId="{C9D72196-DF69-5A4D-AADA-15C26AEE0FE2}" sibTransId="{56D06712-A383-CA40-BC3F-82DF53AB1B3B}"/>
    <dgm:cxn modelId="{45B226EA-E628-104F-945F-4EAA9702A866}" srcId="{D49AA35C-0803-5F4A-B8C5-4B1DAF05DE39}" destId="{79CA3084-2B7E-614A-9CC8-C449F515051B}" srcOrd="1" destOrd="0" parTransId="{D6824A29-E26B-B24D-AB06-54665FCA2B7E}" sibTransId="{D952B784-9008-1141-BA58-6AF229D2235C}"/>
    <dgm:cxn modelId="{429FA4F5-AB68-E847-828F-AFE110A79AE1}" srcId="{D49AA35C-0803-5F4A-B8C5-4B1DAF05DE39}" destId="{53D263F3-E080-1C4A-B60D-DF9824DF1709}" srcOrd="3" destOrd="0" parTransId="{20E3FA14-EA04-3949-B8EF-6711ED2DBD9D}" sibTransId="{CF43FCD5-DAFA-5E4D-9523-6CEF1DFEE9DB}"/>
    <dgm:cxn modelId="{E00B9E1E-2A7C-1246-B83C-850113E47B58}" type="presParOf" srcId="{CC9407F9-0A3B-6248-89DE-8889BBCFD78F}" destId="{2D0324EA-F23A-CA46-9055-2EAE9555516D}" srcOrd="0" destOrd="0" presId="urn:microsoft.com/office/officeart/2005/8/layout/vList2"/>
    <dgm:cxn modelId="{41BE152D-0D3E-2F4E-948D-C0D99197535C}" type="presParOf" srcId="{CC9407F9-0A3B-6248-89DE-8889BBCFD78F}" destId="{3CE6D1F4-F2B7-D546-A204-9F5A350A17F5}" srcOrd="1" destOrd="0" presId="urn:microsoft.com/office/officeart/2005/8/layout/vList2"/>
    <dgm:cxn modelId="{35AAC41B-43C9-B141-887E-507B9692258B}" type="presParOf" srcId="{CC9407F9-0A3B-6248-89DE-8889BBCFD78F}" destId="{31BBABFD-6DB2-044F-84A5-C9A92F07A20E}" srcOrd="2" destOrd="0" presId="urn:microsoft.com/office/officeart/2005/8/layout/vList2"/>
    <dgm:cxn modelId="{B5BAC0F0-10A0-E94B-9FDD-C336B1D5FCAB}" type="presParOf" srcId="{CC9407F9-0A3B-6248-89DE-8889BBCFD78F}" destId="{1C342DDF-5404-4844-AF9C-E72664FBC83B}" srcOrd="3" destOrd="0" presId="urn:microsoft.com/office/officeart/2005/8/layout/vList2"/>
    <dgm:cxn modelId="{0ED93B6C-0BF3-D844-9797-4886D7B7647E}" type="presParOf" srcId="{CC9407F9-0A3B-6248-89DE-8889BBCFD78F}" destId="{8832D113-5074-EA4A-9329-CD49AB635B2C}" srcOrd="4" destOrd="0" presId="urn:microsoft.com/office/officeart/2005/8/layout/vList2"/>
    <dgm:cxn modelId="{0B64E7CA-B877-5942-A46C-CAFA1C890B62}" type="presParOf" srcId="{CC9407F9-0A3B-6248-89DE-8889BBCFD78F}" destId="{E539CB80-4BDD-D54C-94B4-9B49930DD08F}" srcOrd="5" destOrd="0" presId="urn:microsoft.com/office/officeart/2005/8/layout/vList2"/>
    <dgm:cxn modelId="{9C2EA7DA-CD04-FE4E-A619-AAF3D876A9B0}" type="presParOf" srcId="{CC9407F9-0A3B-6248-89DE-8889BBCFD78F}" destId="{AF5FB57D-CFF9-4E47-99FA-DFB8261E7FC9}"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3AE6D7-0CD9-9A48-86E1-847271A54CF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70551AFC-6E27-7543-A92D-019CD7C780DB}">
      <dgm:prSet/>
      <dgm:spPr>
        <a:solidFill>
          <a:srgbClr val="00B050"/>
        </a:solidFill>
      </dgm:spPr>
      <dgm:t>
        <a:bodyPr/>
        <a:lstStyle/>
        <a:p>
          <a:r>
            <a:rPr lang="en-US" b="0" i="0" dirty="0"/>
            <a:t>Lowest Cost</a:t>
          </a:r>
          <a:endParaRPr lang="en-US" dirty="0"/>
        </a:p>
      </dgm:t>
    </dgm:pt>
    <dgm:pt modelId="{62EE1EC4-7342-8441-9673-CC481F6EB0BC}" type="parTrans" cxnId="{D91A684F-B31B-BE45-872B-5F5AF08B5AF0}">
      <dgm:prSet/>
      <dgm:spPr/>
      <dgm:t>
        <a:bodyPr/>
        <a:lstStyle/>
        <a:p>
          <a:endParaRPr lang="en-US"/>
        </a:p>
      </dgm:t>
    </dgm:pt>
    <dgm:pt modelId="{CECB6D50-83B4-3646-A519-94777579CD83}" type="sibTrans" cxnId="{D91A684F-B31B-BE45-872B-5F5AF08B5AF0}">
      <dgm:prSet/>
      <dgm:spPr/>
      <dgm:t>
        <a:bodyPr/>
        <a:lstStyle/>
        <a:p>
          <a:endParaRPr lang="en-US"/>
        </a:p>
      </dgm:t>
    </dgm:pt>
    <dgm:pt modelId="{95BFB660-7550-F740-BB84-15E859367944}">
      <dgm:prSet/>
      <dgm:spPr>
        <a:solidFill>
          <a:srgbClr val="00B050"/>
        </a:solidFill>
      </dgm:spPr>
      <dgm:t>
        <a:bodyPr/>
        <a:lstStyle/>
        <a:p>
          <a:r>
            <a:rPr lang="en-US" dirty="0"/>
            <a:t>Occasional Cleaning</a:t>
          </a:r>
        </a:p>
      </dgm:t>
    </dgm:pt>
    <dgm:pt modelId="{C13814DF-8C84-C94D-9755-B7F71A6C0834}" type="parTrans" cxnId="{4DF53A08-5C1C-B44B-A386-0EBE06D0EFCC}">
      <dgm:prSet/>
      <dgm:spPr/>
      <dgm:t>
        <a:bodyPr/>
        <a:lstStyle/>
        <a:p>
          <a:endParaRPr lang="en-US"/>
        </a:p>
      </dgm:t>
    </dgm:pt>
    <dgm:pt modelId="{1DC600E0-2BC4-8A42-8D8E-15312C95C741}" type="sibTrans" cxnId="{4DF53A08-5C1C-B44B-A386-0EBE06D0EFCC}">
      <dgm:prSet/>
      <dgm:spPr/>
      <dgm:t>
        <a:bodyPr/>
        <a:lstStyle/>
        <a:p>
          <a:endParaRPr lang="en-US"/>
        </a:p>
      </dgm:t>
    </dgm:pt>
    <dgm:pt modelId="{88AD4ED6-6E71-CF4E-82AB-397DA85E8BD4}">
      <dgm:prSet/>
      <dgm:spPr>
        <a:solidFill>
          <a:srgbClr val="00B050"/>
        </a:solidFill>
      </dgm:spPr>
      <dgm:t>
        <a:bodyPr/>
        <a:lstStyle/>
        <a:p>
          <a:r>
            <a:rPr lang="en-US" dirty="0"/>
            <a:t>No Painting, Scraping, Solvents</a:t>
          </a:r>
        </a:p>
      </dgm:t>
    </dgm:pt>
    <dgm:pt modelId="{CB10A6DE-2E5B-E547-AD0D-100C83616145}" type="parTrans" cxnId="{44B7CF53-7567-E247-B65F-88A8B1D9301D}">
      <dgm:prSet/>
      <dgm:spPr/>
      <dgm:t>
        <a:bodyPr/>
        <a:lstStyle/>
        <a:p>
          <a:endParaRPr lang="en-US"/>
        </a:p>
      </dgm:t>
    </dgm:pt>
    <dgm:pt modelId="{44674897-6FC1-F747-BE97-0B9FC2BC139B}" type="sibTrans" cxnId="{44B7CF53-7567-E247-B65F-88A8B1D9301D}">
      <dgm:prSet/>
      <dgm:spPr/>
      <dgm:t>
        <a:bodyPr/>
        <a:lstStyle/>
        <a:p>
          <a:endParaRPr lang="en-US"/>
        </a:p>
      </dgm:t>
    </dgm:pt>
    <dgm:pt modelId="{8973E3E8-6341-1145-AC17-A356CA01FF4E}" type="pres">
      <dgm:prSet presAssocID="{B93AE6D7-0CD9-9A48-86E1-847271A54CFA}" presName="linear" presStyleCnt="0">
        <dgm:presLayoutVars>
          <dgm:animLvl val="lvl"/>
          <dgm:resizeHandles val="exact"/>
        </dgm:presLayoutVars>
      </dgm:prSet>
      <dgm:spPr/>
    </dgm:pt>
    <dgm:pt modelId="{53027DED-6138-944B-A2A9-2ACD809498C5}" type="pres">
      <dgm:prSet presAssocID="{70551AFC-6E27-7543-A92D-019CD7C780DB}" presName="parentText" presStyleLbl="node1" presStyleIdx="0" presStyleCnt="3">
        <dgm:presLayoutVars>
          <dgm:chMax val="0"/>
          <dgm:bulletEnabled val="1"/>
        </dgm:presLayoutVars>
      </dgm:prSet>
      <dgm:spPr/>
    </dgm:pt>
    <dgm:pt modelId="{7B34FD84-CEAB-5943-80AC-B7034B299F46}" type="pres">
      <dgm:prSet presAssocID="{CECB6D50-83B4-3646-A519-94777579CD83}" presName="spacer" presStyleCnt="0"/>
      <dgm:spPr/>
    </dgm:pt>
    <dgm:pt modelId="{374569C5-CAC6-984E-8D4A-D6CE510C4C7D}" type="pres">
      <dgm:prSet presAssocID="{88AD4ED6-6E71-CF4E-82AB-397DA85E8BD4}" presName="parentText" presStyleLbl="node1" presStyleIdx="1" presStyleCnt="3">
        <dgm:presLayoutVars>
          <dgm:chMax val="0"/>
          <dgm:bulletEnabled val="1"/>
        </dgm:presLayoutVars>
      </dgm:prSet>
      <dgm:spPr/>
    </dgm:pt>
    <dgm:pt modelId="{439EFC19-EC1E-1045-AEA4-F0748535A5C1}" type="pres">
      <dgm:prSet presAssocID="{44674897-6FC1-F747-BE97-0B9FC2BC139B}" presName="spacer" presStyleCnt="0"/>
      <dgm:spPr/>
    </dgm:pt>
    <dgm:pt modelId="{DFA685FD-AD83-2048-9445-5B007A9473AD}" type="pres">
      <dgm:prSet presAssocID="{95BFB660-7550-F740-BB84-15E859367944}" presName="parentText" presStyleLbl="node1" presStyleIdx="2" presStyleCnt="3">
        <dgm:presLayoutVars>
          <dgm:chMax val="0"/>
          <dgm:bulletEnabled val="1"/>
        </dgm:presLayoutVars>
      </dgm:prSet>
      <dgm:spPr/>
    </dgm:pt>
  </dgm:ptLst>
  <dgm:cxnLst>
    <dgm:cxn modelId="{4DF53A08-5C1C-B44B-A386-0EBE06D0EFCC}" srcId="{B93AE6D7-0CD9-9A48-86E1-847271A54CFA}" destId="{95BFB660-7550-F740-BB84-15E859367944}" srcOrd="2" destOrd="0" parTransId="{C13814DF-8C84-C94D-9755-B7F71A6C0834}" sibTransId="{1DC600E0-2BC4-8A42-8D8E-15312C95C741}"/>
    <dgm:cxn modelId="{74FEBC2B-24A5-324B-B130-D34E9E68A712}" type="presOf" srcId="{70551AFC-6E27-7543-A92D-019CD7C780DB}" destId="{53027DED-6138-944B-A2A9-2ACD809498C5}" srcOrd="0" destOrd="0" presId="urn:microsoft.com/office/officeart/2005/8/layout/vList2"/>
    <dgm:cxn modelId="{D91A684F-B31B-BE45-872B-5F5AF08B5AF0}" srcId="{B93AE6D7-0CD9-9A48-86E1-847271A54CFA}" destId="{70551AFC-6E27-7543-A92D-019CD7C780DB}" srcOrd="0" destOrd="0" parTransId="{62EE1EC4-7342-8441-9673-CC481F6EB0BC}" sibTransId="{CECB6D50-83B4-3646-A519-94777579CD83}"/>
    <dgm:cxn modelId="{44B7CF53-7567-E247-B65F-88A8B1D9301D}" srcId="{B93AE6D7-0CD9-9A48-86E1-847271A54CFA}" destId="{88AD4ED6-6E71-CF4E-82AB-397DA85E8BD4}" srcOrd="1" destOrd="0" parTransId="{CB10A6DE-2E5B-E547-AD0D-100C83616145}" sibTransId="{44674897-6FC1-F747-BE97-0B9FC2BC139B}"/>
    <dgm:cxn modelId="{3124E253-9222-3544-B7C0-FD321B9E0E80}" type="presOf" srcId="{95BFB660-7550-F740-BB84-15E859367944}" destId="{DFA685FD-AD83-2048-9445-5B007A9473AD}" srcOrd="0" destOrd="0" presId="urn:microsoft.com/office/officeart/2005/8/layout/vList2"/>
    <dgm:cxn modelId="{0A1EFAA5-CE32-F542-808F-87A9FE06C7AA}" type="presOf" srcId="{88AD4ED6-6E71-CF4E-82AB-397DA85E8BD4}" destId="{374569C5-CAC6-984E-8D4A-D6CE510C4C7D}" srcOrd="0" destOrd="0" presId="urn:microsoft.com/office/officeart/2005/8/layout/vList2"/>
    <dgm:cxn modelId="{3C4964ED-13C0-2B4B-A065-4B3072BB6330}" type="presOf" srcId="{B93AE6D7-0CD9-9A48-86E1-847271A54CFA}" destId="{8973E3E8-6341-1145-AC17-A356CA01FF4E}" srcOrd="0" destOrd="0" presId="urn:microsoft.com/office/officeart/2005/8/layout/vList2"/>
    <dgm:cxn modelId="{62E09529-C398-EA46-B347-27EE7182245D}" type="presParOf" srcId="{8973E3E8-6341-1145-AC17-A356CA01FF4E}" destId="{53027DED-6138-944B-A2A9-2ACD809498C5}" srcOrd="0" destOrd="0" presId="urn:microsoft.com/office/officeart/2005/8/layout/vList2"/>
    <dgm:cxn modelId="{1F72B33F-E2C8-A848-B957-FB64F8FA9F92}" type="presParOf" srcId="{8973E3E8-6341-1145-AC17-A356CA01FF4E}" destId="{7B34FD84-CEAB-5943-80AC-B7034B299F46}" srcOrd="1" destOrd="0" presId="urn:microsoft.com/office/officeart/2005/8/layout/vList2"/>
    <dgm:cxn modelId="{6F62F97F-15A9-834E-A38D-6B511B02DA34}" type="presParOf" srcId="{8973E3E8-6341-1145-AC17-A356CA01FF4E}" destId="{374569C5-CAC6-984E-8D4A-D6CE510C4C7D}" srcOrd="2" destOrd="0" presId="urn:microsoft.com/office/officeart/2005/8/layout/vList2"/>
    <dgm:cxn modelId="{5596FC9C-DE5A-8C4E-AE69-C74E0851D2CB}" type="presParOf" srcId="{8973E3E8-6341-1145-AC17-A356CA01FF4E}" destId="{439EFC19-EC1E-1045-AEA4-F0748535A5C1}" srcOrd="3" destOrd="0" presId="urn:microsoft.com/office/officeart/2005/8/layout/vList2"/>
    <dgm:cxn modelId="{17E13C84-5564-0F49-880E-FEC5112B5598}" type="presParOf" srcId="{8973E3E8-6341-1145-AC17-A356CA01FF4E}" destId="{DFA685FD-AD83-2048-9445-5B007A9473A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38F6AB-641F-804A-B430-23F8CED1CA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4A05C5-C283-DC46-9B5D-77AEBD29388A}">
      <dgm:prSet custT="1"/>
      <dgm:spPr/>
      <dgm:t>
        <a:bodyPr/>
        <a:lstStyle/>
        <a:p>
          <a:pPr algn="ctr"/>
          <a:r>
            <a:rPr lang="en-US" sz="2000" dirty="0"/>
            <a:t>All Organic Materials Will Ignite. </a:t>
          </a:r>
        </a:p>
      </dgm:t>
    </dgm:pt>
    <dgm:pt modelId="{1D874711-9D22-8C48-B47B-601F594EB279}" type="parTrans" cxnId="{DF2F6ACC-5DC5-F648-A517-3C9A3FCF8219}">
      <dgm:prSet/>
      <dgm:spPr/>
      <dgm:t>
        <a:bodyPr/>
        <a:lstStyle/>
        <a:p>
          <a:pPr algn="ctr"/>
          <a:endParaRPr lang="en-US"/>
        </a:p>
      </dgm:t>
    </dgm:pt>
    <dgm:pt modelId="{7BF8B901-23FC-C240-B488-CA5A1E3199C0}" type="sibTrans" cxnId="{DF2F6ACC-5DC5-F648-A517-3C9A3FCF8219}">
      <dgm:prSet/>
      <dgm:spPr/>
      <dgm:t>
        <a:bodyPr/>
        <a:lstStyle/>
        <a:p>
          <a:pPr algn="ctr"/>
          <a:endParaRPr lang="en-US"/>
        </a:p>
      </dgm:t>
    </dgm:pt>
    <dgm:pt modelId="{E6934E4B-6BCB-5144-A3EF-76AF7EADD360}">
      <dgm:prSet custT="1"/>
      <dgm:spPr/>
      <dgm:t>
        <a:bodyPr/>
        <a:lstStyle/>
        <a:p>
          <a:pPr algn="ctr"/>
          <a:r>
            <a:rPr lang="en-US" sz="2000" dirty="0"/>
            <a:t>Those with Higher Ignition Temperatures Are Safer. </a:t>
          </a:r>
        </a:p>
      </dgm:t>
    </dgm:pt>
    <dgm:pt modelId="{AC38A46D-78EA-964A-BEC0-BA921594C5B5}" type="parTrans" cxnId="{068379FA-02A4-354B-8C9D-B6DBCCB17C70}">
      <dgm:prSet/>
      <dgm:spPr/>
      <dgm:t>
        <a:bodyPr/>
        <a:lstStyle/>
        <a:p>
          <a:pPr algn="ctr"/>
          <a:endParaRPr lang="en-US"/>
        </a:p>
      </dgm:t>
    </dgm:pt>
    <dgm:pt modelId="{90605D8A-C35F-6D4B-BA7D-FE0BCA1AC852}" type="sibTrans" cxnId="{068379FA-02A4-354B-8C9D-B6DBCCB17C70}">
      <dgm:prSet/>
      <dgm:spPr/>
      <dgm:t>
        <a:bodyPr/>
        <a:lstStyle/>
        <a:p>
          <a:pPr algn="ctr"/>
          <a:endParaRPr lang="en-US"/>
        </a:p>
      </dgm:t>
    </dgm:pt>
    <dgm:pt modelId="{0BD48BA5-DB85-774A-ABC6-C22AFCB5B5F9}" type="pres">
      <dgm:prSet presAssocID="{3138F6AB-641F-804A-B430-23F8CED1CA66}" presName="linear" presStyleCnt="0">
        <dgm:presLayoutVars>
          <dgm:animLvl val="lvl"/>
          <dgm:resizeHandles val="exact"/>
        </dgm:presLayoutVars>
      </dgm:prSet>
      <dgm:spPr/>
    </dgm:pt>
    <dgm:pt modelId="{6DCFAA68-C33F-774F-AC28-6C4C57D0333F}" type="pres">
      <dgm:prSet presAssocID="{6D4A05C5-C283-DC46-9B5D-77AEBD29388A}" presName="parentText" presStyleLbl="node1" presStyleIdx="0" presStyleCnt="2">
        <dgm:presLayoutVars>
          <dgm:chMax val="0"/>
          <dgm:bulletEnabled val="1"/>
        </dgm:presLayoutVars>
      </dgm:prSet>
      <dgm:spPr/>
    </dgm:pt>
    <dgm:pt modelId="{B238DF7F-A284-294E-864C-443E2963C534}" type="pres">
      <dgm:prSet presAssocID="{7BF8B901-23FC-C240-B488-CA5A1E3199C0}" presName="spacer" presStyleCnt="0"/>
      <dgm:spPr/>
    </dgm:pt>
    <dgm:pt modelId="{B66DFE4D-6259-8A43-891D-9389425E4F2A}" type="pres">
      <dgm:prSet presAssocID="{E6934E4B-6BCB-5144-A3EF-76AF7EADD360}" presName="parentText" presStyleLbl="node1" presStyleIdx="1" presStyleCnt="2">
        <dgm:presLayoutVars>
          <dgm:chMax val="0"/>
          <dgm:bulletEnabled val="1"/>
        </dgm:presLayoutVars>
      </dgm:prSet>
      <dgm:spPr/>
    </dgm:pt>
  </dgm:ptLst>
  <dgm:cxnLst>
    <dgm:cxn modelId="{5F080F38-74EE-894F-8ACF-D13EDA4ABA3D}" type="presOf" srcId="{6D4A05C5-C283-DC46-9B5D-77AEBD29388A}" destId="{6DCFAA68-C33F-774F-AC28-6C4C57D0333F}" srcOrd="0" destOrd="0" presId="urn:microsoft.com/office/officeart/2005/8/layout/vList2"/>
    <dgm:cxn modelId="{995A1978-3708-EB42-94A3-B15E26A7041C}" type="presOf" srcId="{E6934E4B-6BCB-5144-A3EF-76AF7EADD360}" destId="{B66DFE4D-6259-8A43-891D-9389425E4F2A}" srcOrd="0" destOrd="0" presId="urn:microsoft.com/office/officeart/2005/8/layout/vList2"/>
    <dgm:cxn modelId="{86BA6193-DB59-8B42-9E97-C3CF130A5CA9}" type="presOf" srcId="{3138F6AB-641F-804A-B430-23F8CED1CA66}" destId="{0BD48BA5-DB85-774A-ABC6-C22AFCB5B5F9}" srcOrd="0" destOrd="0" presId="urn:microsoft.com/office/officeart/2005/8/layout/vList2"/>
    <dgm:cxn modelId="{DF2F6ACC-5DC5-F648-A517-3C9A3FCF8219}" srcId="{3138F6AB-641F-804A-B430-23F8CED1CA66}" destId="{6D4A05C5-C283-DC46-9B5D-77AEBD29388A}" srcOrd="0" destOrd="0" parTransId="{1D874711-9D22-8C48-B47B-601F594EB279}" sibTransId="{7BF8B901-23FC-C240-B488-CA5A1E3199C0}"/>
    <dgm:cxn modelId="{068379FA-02A4-354B-8C9D-B6DBCCB17C70}" srcId="{3138F6AB-641F-804A-B430-23F8CED1CA66}" destId="{E6934E4B-6BCB-5144-A3EF-76AF7EADD360}" srcOrd="1" destOrd="0" parTransId="{AC38A46D-78EA-964A-BEC0-BA921594C5B5}" sibTransId="{90605D8A-C35F-6D4B-BA7D-FE0BCA1AC852}"/>
    <dgm:cxn modelId="{38A8A7BE-DA17-F24F-BA5A-7FAF0D874B0A}" type="presParOf" srcId="{0BD48BA5-DB85-774A-ABC6-C22AFCB5B5F9}" destId="{6DCFAA68-C33F-774F-AC28-6C4C57D0333F}" srcOrd="0" destOrd="0" presId="urn:microsoft.com/office/officeart/2005/8/layout/vList2"/>
    <dgm:cxn modelId="{52BF61A2-292C-2349-A213-9F5562D82A00}" type="presParOf" srcId="{0BD48BA5-DB85-774A-ABC6-C22AFCB5B5F9}" destId="{B238DF7F-A284-294E-864C-443E2963C534}" srcOrd="1" destOrd="0" presId="urn:microsoft.com/office/officeart/2005/8/layout/vList2"/>
    <dgm:cxn modelId="{D6D0B35A-CBDC-944D-8E99-BB9A1EB27978}" type="presParOf" srcId="{0BD48BA5-DB85-774A-ABC6-C22AFCB5B5F9}" destId="{B66DFE4D-6259-8A43-891D-9389425E4F2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0B5EA9-A97D-4E3A-97BE-8D3C164BA5E3}"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96BC7DB-24E1-46C1-A48F-7083257B7D6B}">
      <dgm:prSet/>
      <dgm:spPr/>
      <dgm:t>
        <a:bodyPr/>
        <a:lstStyle/>
        <a:p>
          <a:pPr algn="ctr"/>
          <a:r>
            <a:rPr lang="en-US" dirty="0"/>
            <a:t>Increases Support</a:t>
          </a:r>
        </a:p>
      </dgm:t>
    </dgm:pt>
    <dgm:pt modelId="{4497E67F-60ED-4BF3-BEFA-D547F07B0EEC}" type="parTrans" cxnId="{E2AC9E1D-3A60-4C20-AC08-EA851301D04C}">
      <dgm:prSet/>
      <dgm:spPr/>
      <dgm:t>
        <a:bodyPr/>
        <a:lstStyle/>
        <a:p>
          <a:pPr algn="ctr"/>
          <a:endParaRPr lang="en-US"/>
        </a:p>
      </dgm:t>
    </dgm:pt>
    <dgm:pt modelId="{AD954569-4850-4B4C-B5F8-7A549D41453D}" type="sibTrans" cxnId="{E2AC9E1D-3A60-4C20-AC08-EA851301D04C}">
      <dgm:prSet/>
      <dgm:spPr/>
      <dgm:t>
        <a:bodyPr/>
        <a:lstStyle/>
        <a:p>
          <a:pPr algn="ctr"/>
          <a:endParaRPr lang="en-US"/>
        </a:p>
      </dgm:t>
    </dgm:pt>
    <dgm:pt modelId="{078E8C5E-4278-4614-9504-4D49BE4500A0}">
      <dgm:prSet/>
      <dgm:spPr/>
      <dgm:t>
        <a:bodyPr/>
        <a:lstStyle/>
        <a:p>
          <a:pPr algn="ctr"/>
          <a:r>
            <a:rPr lang="en-US" dirty="0"/>
            <a:t>Allows for Richer Colors</a:t>
          </a:r>
        </a:p>
      </dgm:t>
    </dgm:pt>
    <dgm:pt modelId="{5E156A17-979B-4C0A-8576-B7D5008E5A17}" type="parTrans" cxnId="{A080528E-CBF6-4CF7-9BCA-C3A0FB9E3780}">
      <dgm:prSet/>
      <dgm:spPr/>
      <dgm:t>
        <a:bodyPr/>
        <a:lstStyle/>
        <a:p>
          <a:pPr algn="ctr"/>
          <a:endParaRPr lang="en-US"/>
        </a:p>
      </dgm:t>
    </dgm:pt>
    <dgm:pt modelId="{E2D34D5D-53DE-42E5-9691-A7AD88330AEA}" type="sibTrans" cxnId="{A080528E-CBF6-4CF7-9BCA-C3A0FB9E3780}">
      <dgm:prSet/>
      <dgm:spPr/>
      <dgm:t>
        <a:bodyPr/>
        <a:lstStyle/>
        <a:p>
          <a:pPr algn="ctr"/>
          <a:endParaRPr lang="en-US"/>
        </a:p>
      </dgm:t>
    </dgm:pt>
    <dgm:pt modelId="{0DF3E8AA-041A-485A-8AF5-468208CA8AAE}">
      <dgm:prSet/>
      <dgm:spPr/>
      <dgm:t>
        <a:bodyPr/>
        <a:lstStyle/>
        <a:p>
          <a:pPr algn="ctr"/>
          <a:r>
            <a:rPr lang="en-US" dirty="0"/>
            <a:t>Wider, Flatter Panels Options</a:t>
          </a:r>
        </a:p>
      </dgm:t>
    </dgm:pt>
    <dgm:pt modelId="{C2DCA199-EE30-4C14-B5AB-A63EF1E9D74C}" type="parTrans" cxnId="{9BB229AB-1161-4F2A-9692-B66E6A034BA9}">
      <dgm:prSet/>
      <dgm:spPr/>
      <dgm:t>
        <a:bodyPr/>
        <a:lstStyle/>
        <a:p>
          <a:pPr algn="ctr"/>
          <a:endParaRPr lang="en-US"/>
        </a:p>
      </dgm:t>
    </dgm:pt>
    <dgm:pt modelId="{96A3C8B8-DC4B-4D80-BEC8-C304C3C0D4C5}" type="sibTrans" cxnId="{9BB229AB-1161-4F2A-9692-B66E6A034BA9}">
      <dgm:prSet/>
      <dgm:spPr/>
      <dgm:t>
        <a:bodyPr/>
        <a:lstStyle/>
        <a:p>
          <a:pPr algn="ctr"/>
          <a:endParaRPr lang="en-US"/>
        </a:p>
      </dgm:t>
    </dgm:pt>
    <dgm:pt modelId="{DFE7EF33-E731-9646-84FF-3B37819DADF6}">
      <dgm:prSet/>
      <dgm:spPr/>
      <dgm:t>
        <a:bodyPr/>
        <a:lstStyle/>
        <a:p>
          <a:pPr algn="ctr"/>
          <a:r>
            <a:rPr lang="en-US" dirty="0"/>
            <a:t>Better Finishing</a:t>
          </a:r>
        </a:p>
      </dgm:t>
    </dgm:pt>
    <dgm:pt modelId="{F1E5E102-6C85-274A-8001-292584D72989}" type="parTrans" cxnId="{8F19DD1F-D678-9345-974F-8C85BFB5FBA2}">
      <dgm:prSet/>
      <dgm:spPr/>
      <dgm:t>
        <a:bodyPr/>
        <a:lstStyle/>
        <a:p>
          <a:pPr algn="ctr"/>
          <a:endParaRPr lang="en-US"/>
        </a:p>
      </dgm:t>
    </dgm:pt>
    <dgm:pt modelId="{740C6E88-BA89-CF46-8B19-8AD9A371EA32}" type="sibTrans" cxnId="{8F19DD1F-D678-9345-974F-8C85BFB5FBA2}">
      <dgm:prSet/>
      <dgm:spPr/>
      <dgm:t>
        <a:bodyPr/>
        <a:lstStyle/>
        <a:p>
          <a:pPr algn="ctr"/>
          <a:endParaRPr lang="en-US"/>
        </a:p>
      </dgm:t>
    </dgm:pt>
    <dgm:pt modelId="{11300FE9-A950-D94C-A0CB-107A5250C62C}" type="pres">
      <dgm:prSet presAssocID="{220B5EA9-A97D-4E3A-97BE-8D3C164BA5E3}" presName="Name0" presStyleCnt="0">
        <dgm:presLayoutVars>
          <dgm:dir/>
          <dgm:animLvl val="lvl"/>
          <dgm:resizeHandles val="exact"/>
        </dgm:presLayoutVars>
      </dgm:prSet>
      <dgm:spPr/>
    </dgm:pt>
    <dgm:pt modelId="{0BE197E0-6267-C247-ACB1-EB7E03721237}" type="pres">
      <dgm:prSet presAssocID="{DFE7EF33-E731-9646-84FF-3B37819DADF6}" presName="boxAndChildren" presStyleCnt="0"/>
      <dgm:spPr/>
    </dgm:pt>
    <dgm:pt modelId="{E7423451-DD9D-EF45-9C11-EC1F77A6312F}" type="pres">
      <dgm:prSet presAssocID="{DFE7EF33-E731-9646-84FF-3B37819DADF6}" presName="parentTextBox" presStyleLbl="node1" presStyleIdx="0" presStyleCnt="4"/>
      <dgm:spPr/>
    </dgm:pt>
    <dgm:pt modelId="{04DDC3C0-CD1A-E448-9918-772833FB91DD}" type="pres">
      <dgm:prSet presAssocID="{96A3C8B8-DC4B-4D80-BEC8-C304C3C0D4C5}" presName="sp" presStyleCnt="0"/>
      <dgm:spPr/>
    </dgm:pt>
    <dgm:pt modelId="{E2C9EF92-C07A-7348-97EF-1FCCB7A91908}" type="pres">
      <dgm:prSet presAssocID="{0DF3E8AA-041A-485A-8AF5-468208CA8AAE}" presName="arrowAndChildren" presStyleCnt="0"/>
      <dgm:spPr/>
    </dgm:pt>
    <dgm:pt modelId="{EB026151-DDCD-3047-95F6-ACEF1BCC25C4}" type="pres">
      <dgm:prSet presAssocID="{0DF3E8AA-041A-485A-8AF5-468208CA8AAE}" presName="parentTextArrow" presStyleLbl="node1" presStyleIdx="1" presStyleCnt="4"/>
      <dgm:spPr/>
    </dgm:pt>
    <dgm:pt modelId="{47F56FBC-76AA-5548-AC9A-CD5FEDB648AF}" type="pres">
      <dgm:prSet presAssocID="{E2D34D5D-53DE-42E5-9691-A7AD88330AEA}" presName="sp" presStyleCnt="0"/>
      <dgm:spPr/>
    </dgm:pt>
    <dgm:pt modelId="{625B10B9-5B3D-F645-A6D9-E253B85FC43F}" type="pres">
      <dgm:prSet presAssocID="{078E8C5E-4278-4614-9504-4D49BE4500A0}" presName="arrowAndChildren" presStyleCnt="0"/>
      <dgm:spPr/>
    </dgm:pt>
    <dgm:pt modelId="{76A416B3-B253-2546-A5C9-4DB6ABBF4B42}" type="pres">
      <dgm:prSet presAssocID="{078E8C5E-4278-4614-9504-4D49BE4500A0}" presName="parentTextArrow" presStyleLbl="node1" presStyleIdx="2" presStyleCnt="4"/>
      <dgm:spPr/>
    </dgm:pt>
    <dgm:pt modelId="{022402D9-135C-6B4F-B5CF-0527166AF9B2}" type="pres">
      <dgm:prSet presAssocID="{AD954569-4850-4B4C-B5F8-7A549D41453D}" presName="sp" presStyleCnt="0"/>
      <dgm:spPr/>
    </dgm:pt>
    <dgm:pt modelId="{0CE0A4DB-EC62-AA4B-B0AC-B655DD7E0E4E}" type="pres">
      <dgm:prSet presAssocID="{896BC7DB-24E1-46C1-A48F-7083257B7D6B}" presName="arrowAndChildren" presStyleCnt="0"/>
      <dgm:spPr/>
    </dgm:pt>
    <dgm:pt modelId="{FF94E4EC-1ED9-7149-B74C-5A7A11A2E398}" type="pres">
      <dgm:prSet presAssocID="{896BC7DB-24E1-46C1-A48F-7083257B7D6B}" presName="parentTextArrow" presStyleLbl="node1" presStyleIdx="3" presStyleCnt="4"/>
      <dgm:spPr/>
    </dgm:pt>
  </dgm:ptLst>
  <dgm:cxnLst>
    <dgm:cxn modelId="{FBB06902-66DC-0844-971D-D62703BACABC}" type="presOf" srcId="{DFE7EF33-E731-9646-84FF-3B37819DADF6}" destId="{E7423451-DD9D-EF45-9C11-EC1F77A6312F}" srcOrd="0" destOrd="0" presId="urn:microsoft.com/office/officeart/2005/8/layout/process4"/>
    <dgm:cxn modelId="{E2AC9E1D-3A60-4C20-AC08-EA851301D04C}" srcId="{220B5EA9-A97D-4E3A-97BE-8D3C164BA5E3}" destId="{896BC7DB-24E1-46C1-A48F-7083257B7D6B}" srcOrd="0" destOrd="0" parTransId="{4497E67F-60ED-4BF3-BEFA-D547F07B0EEC}" sibTransId="{AD954569-4850-4B4C-B5F8-7A549D41453D}"/>
    <dgm:cxn modelId="{8F19DD1F-D678-9345-974F-8C85BFB5FBA2}" srcId="{220B5EA9-A97D-4E3A-97BE-8D3C164BA5E3}" destId="{DFE7EF33-E731-9646-84FF-3B37819DADF6}" srcOrd="3" destOrd="0" parTransId="{F1E5E102-6C85-274A-8001-292584D72989}" sibTransId="{740C6E88-BA89-CF46-8B19-8AD9A371EA32}"/>
    <dgm:cxn modelId="{0FE91729-4755-F143-AC79-1CFA85F34C3C}" type="presOf" srcId="{078E8C5E-4278-4614-9504-4D49BE4500A0}" destId="{76A416B3-B253-2546-A5C9-4DB6ABBF4B42}" srcOrd="0" destOrd="0" presId="urn:microsoft.com/office/officeart/2005/8/layout/process4"/>
    <dgm:cxn modelId="{D4145F41-E3E4-AF4B-9EBE-CEBED87C46DE}" type="presOf" srcId="{0DF3E8AA-041A-485A-8AF5-468208CA8AAE}" destId="{EB026151-DDCD-3047-95F6-ACEF1BCC25C4}" srcOrd="0" destOrd="0" presId="urn:microsoft.com/office/officeart/2005/8/layout/process4"/>
    <dgm:cxn modelId="{A080528E-CBF6-4CF7-9BCA-C3A0FB9E3780}" srcId="{220B5EA9-A97D-4E3A-97BE-8D3C164BA5E3}" destId="{078E8C5E-4278-4614-9504-4D49BE4500A0}" srcOrd="1" destOrd="0" parTransId="{5E156A17-979B-4C0A-8576-B7D5008E5A17}" sibTransId="{E2D34D5D-53DE-42E5-9691-A7AD88330AEA}"/>
    <dgm:cxn modelId="{9BB229AB-1161-4F2A-9692-B66E6A034BA9}" srcId="{220B5EA9-A97D-4E3A-97BE-8D3C164BA5E3}" destId="{0DF3E8AA-041A-485A-8AF5-468208CA8AAE}" srcOrd="2" destOrd="0" parTransId="{C2DCA199-EE30-4C14-B5AB-A63EF1E9D74C}" sibTransId="{96A3C8B8-DC4B-4D80-BEC8-C304C3C0D4C5}"/>
    <dgm:cxn modelId="{406DF2C2-E268-304A-8725-6F362455EEA9}" type="presOf" srcId="{220B5EA9-A97D-4E3A-97BE-8D3C164BA5E3}" destId="{11300FE9-A950-D94C-A0CB-107A5250C62C}" srcOrd="0" destOrd="0" presId="urn:microsoft.com/office/officeart/2005/8/layout/process4"/>
    <dgm:cxn modelId="{FDE1A1DE-186B-764B-AA73-076B64C2908E}" type="presOf" srcId="{896BC7DB-24E1-46C1-A48F-7083257B7D6B}" destId="{FF94E4EC-1ED9-7149-B74C-5A7A11A2E398}" srcOrd="0" destOrd="0" presId="urn:microsoft.com/office/officeart/2005/8/layout/process4"/>
    <dgm:cxn modelId="{C4DD3529-5D36-B140-9584-D65B32140445}" type="presParOf" srcId="{11300FE9-A950-D94C-A0CB-107A5250C62C}" destId="{0BE197E0-6267-C247-ACB1-EB7E03721237}" srcOrd="0" destOrd="0" presId="urn:microsoft.com/office/officeart/2005/8/layout/process4"/>
    <dgm:cxn modelId="{FBC7803A-AE63-534B-958F-BAE276D1601C}" type="presParOf" srcId="{0BE197E0-6267-C247-ACB1-EB7E03721237}" destId="{E7423451-DD9D-EF45-9C11-EC1F77A6312F}" srcOrd="0" destOrd="0" presId="urn:microsoft.com/office/officeart/2005/8/layout/process4"/>
    <dgm:cxn modelId="{F9BC8184-7B7B-3E45-A3F4-422137C00C6F}" type="presParOf" srcId="{11300FE9-A950-D94C-A0CB-107A5250C62C}" destId="{04DDC3C0-CD1A-E448-9918-772833FB91DD}" srcOrd="1" destOrd="0" presId="urn:microsoft.com/office/officeart/2005/8/layout/process4"/>
    <dgm:cxn modelId="{4F3CBD4C-D03F-D943-A202-AFAC54C04D6A}" type="presParOf" srcId="{11300FE9-A950-D94C-A0CB-107A5250C62C}" destId="{E2C9EF92-C07A-7348-97EF-1FCCB7A91908}" srcOrd="2" destOrd="0" presId="urn:microsoft.com/office/officeart/2005/8/layout/process4"/>
    <dgm:cxn modelId="{ABBE88E5-FC09-3549-9B37-422F9AACCE9B}" type="presParOf" srcId="{E2C9EF92-C07A-7348-97EF-1FCCB7A91908}" destId="{EB026151-DDCD-3047-95F6-ACEF1BCC25C4}" srcOrd="0" destOrd="0" presId="urn:microsoft.com/office/officeart/2005/8/layout/process4"/>
    <dgm:cxn modelId="{9551E4DE-197D-3A43-A01F-E3624E429673}" type="presParOf" srcId="{11300FE9-A950-D94C-A0CB-107A5250C62C}" destId="{47F56FBC-76AA-5548-AC9A-CD5FEDB648AF}" srcOrd="3" destOrd="0" presId="urn:microsoft.com/office/officeart/2005/8/layout/process4"/>
    <dgm:cxn modelId="{A455C086-826A-B444-819C-E9A95BA94442}" type="presParOf" srcId="{11300FE9-A950-D94C-A0CB-107A5250C62C}" destId="{625B10B9-5B3D-F645-A6D9-E253B85FC43F}" srcOrd="4" destOrd="0" presId="urn:microsoft.com/office/officeart/2005/8/layout/process4"/>
    <dgm:cxn modelId="{965852E0-AB10-6344-9242-0851953D29D9}" type="presParOf" srcId="{625B10B9-5B3D-F645-A6D9-E253B85FC43F}" destId="{76A416B3-B253-2546-A5C9-4DB6ABBF4B42}" srcOrd="0" destOrd="0" presId="urn:microsoft.com/office/officeart/2005/8/layout/process4"/>
    <dgm:cxn modelId="{545C3485-F478-324B-B3A1-BD4BCD6F77C5}" type="presParOf" srcId="{11300FE9-A950-D94C-A0CB-107A5250C62C}" destId="{022402D9-135C-6B4F-B5CF-0527166AF9B2}" srcOrd="5" destOrd="0" presId="urn:microsoft.com/office/officeart/2005/8/layout/process4"/>
    <dgm:cxn modelId="{072DCE02-B474-6149-BB03-1C5D39331464}" type="presParOf" srcId="{11300FE9-A950-D94C-A0CB-107A5250C62C}" destId="{0CE0A4DB-EC62-AA4B-B0AC-B655DD7E0E4E}" srcOrd="6" destOrd="0" presId="urn:microsoft.com/office/officeart/2005/8/layout/process4"/>
    <dgm:cxn modelId="{9F11F658-0A08-D640-8ECD-644367AB3237}" type="presParOf" srcId="{0CE0A4DB-EC62-AA4B-B0AC-B655DD7E0E4E}" destId="{FF94E4EC-1ED9-7149-B74C-5A7A11A2E39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9A03B71-E7BD-724D-8D02-2CF4397C57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9F5A0F-2AA7-DF4A-8479-D26D3BD3CAB2}">
      <dgm:prSet/>
      <dgm:spPr/>
      <dgm:t>
        <a:bodyPr/>
        <a:lstStyle/>
        <a:p>
          <a:pPr algn="ctr"/>
          <a:r>
            <a:rPr lang="en-US" dirty="0"/>
            <a:t>Reduces the Appearance of Inconsistencies in the Framing or Wall.</a:t>
          </a:r>
        </a:p>
      </dgm:t>
    </dgm:pt>
    <dgm:pt modelId="{EA55CD10-56F3-0546-816C-50BA0692B3EA}" type="parTrans" cxnId="{BEBB98E9-5DDD-4940-B69A-4E44B50C02C3}">
      <dgm:prSet/>
      <dgm:spPr/>
      <dgm:t>
        <a:bodyPr/>
        <a:lstStyle/>
        <a:p>
          <a:pPr algn="ctr"/>
          <a:endParaRPr lang="en-US"/>
        </a:p>
      </dgm:t>
    </dgm:pt>
    <dgm:pt modelId="{F80C02E3-E602-344A-B8BD-5CB56C8E0C49}" type="sibTrans" cxnId="{BEBB98E9-5DDD-4940-B69A-4E44B50C02C3}">
      <dgm:prSet/>
      <dgm:spPr/>
      <dgm:t>
        <a:bodyPr/>
        <a:lstStyle/>
        <a:p>
          <a:pPr algn="ctr"/>
          <a:endParaRPr lang="en-US"/>
        </a:p>
      </dgm:t>
    </dgm:pt>
    <dgm:pt modelId="{9688F589-7032-9448-A0A5-5D24FB683087}">
      <dgm:prSet/>
      <dgm:spPr/>
      <dgm:t>
        <a:bodyPr/>
        <a:lstStyle/>
        <a:p>
          <a:pPr algn="ctr"/>
          <a:r>
            <a:rPr lang="en-US" dirty="0"/>
            <a:t>Maintains Improved Appearance Throughout Service Life.</a:t>
          </a:r>
        </a:p>
      </dgm:t>
    </dgm:pt>
    <dgm:pt modelId="{E84940F1-A719-D746-B6FD-35DFF611E335}" type="parTrans" cxnId="{114524A7-B88B-F544-BC19-A7B8FC3A10A7}">
      <dgm:prSet/>
      <dgm:spPr/>
      <dgm:t>
        <a:bodyPr/>
        <a:lstStyle/>
        <a:p>
          <a:pPr algn="ctr"/>
          <a:endParaRPr lang="en-US"/>
        </a:p>
      </dgm:t>
    </dgm:pt>
    <dgm:pt modelId="{8AF2A2B0-A713-3A42-9553-7EAEEFB2B45B}" type="sibTrans" cxnId="{114524A7-B88B-F544-BC19-A7B8FC3A10A7}">
      <dgm:prSet/>
      <dgm:spPr/>
      <dgm:t>
        <a:bodyPr/>
        <a:lstStyle/>
        <a:p>
          <a:pPr algn="ctr"/>
          <a:endParaRPr lang="en-US"/>
        </a:p>
      </dgm:t>
    </dgm:pt>
    <dgm:pt modelId="{779122DF-9DD4-3B4B-822F-F5FA85E3F87F}" type="pres">
      <dgm:prSet presAssocID="{C9A03B71-E7BD-724D-8D02-2CF4397C5758}" presName="linear" presStyleCnt="0">
        <dgm:presLayoutVars>
          <dgm:animLvl val="lvl"/>
          <dgm:resizeHandles val="exact"/>
        </dgm:presLayoutVars>
      </dgm:prSet>
      <dgm:spPr/>
    </dgm:pt>
    <dgm:pt modelId="{0316870B-93B2-654B-86A2-BFB54D59D040}" type="pres">
      <dgm:prSet presAssocID="{FE9F5A0F-2AA7-DF4A-8479-D26D3BD3CAB2}" presName="parentText" presStyleLbl="node1" presStyleIdx="0" presStyleCnt="2">
        <dgm:presLayoutVars>
          <dgm:chMax val="0"/>
          <dgm:bulletEnabled val="1"/>
        </dgm:presLayoutVars>
      </dgm:prSet>
      <dgm:spPr/>
    </dgm:pt>
    <dgm:pt modelId="{6D679302-0E5C-4148-9B83-93B2A730A004}" type="pres">
      <dgm:prSet presAssocID="{F80C02E3-E602-344A-B8BD-5CB56C8E0C49}" presName="spacer" presStyleCnt="0"/>
      <dgm:spPr/>
    </dgm:pt>
    <dgm:pt modelId="{5F7E5637-30C6-0744-B5A3-873B6D8053D3}" type="pres">
      <dgm:prSet presAssocID="{9688F589-7032-9448-A0A5-5D24FB683087}" presName="parentText" presStyleLbl="node1" presStyleIdx="1" presStyleCnt="2" custLinFactNeighborY="-83995">
        <dgm:presLayoutVars>
          <dgm:chMax val="0"/>
          <dgm:bulletEnabled val="1"/>
        </dgm:presLayoutVars>
      </dgm:prSet>
      <dgm:spPr/>
    </dgm:pt>
  </dgm:ptLst>
  <dgm:cxnLst>
    <dgm:cxn modelId="{EAA00670-3031-7F4F-88E5-AE837E2B1CFD}" type="presOf" srcId="{C9A03B71-E7BD-724D-8D02-2CF4397C5758}" destId="{779122DF-9DD4-3B4B-822F-F5FA85E3F87F}" srcOrd="0" destOrd="0" presId="urn:microsoft.com/office/officeart/2005/8/layout/vList2"/>
    <dgm:cxn modelId="{114524A7-B88B-F544-BC19-A7B8FC3A10A7}" srcId="{C9A03B71-E7BD-724D-8D02-2CF4397C5758}" destId="{9688F589-7032-9448-A0A5-5D24FB683087}" srcOrd="1" destOrd="0" parTransId="{E84940F1-A719-D746-B6FD-35DFF611E335}" sibTransId="{8AF2A2B0-A713-3A42-9553-7EAEEFB2B45B}"/>
    <dgm:cxn modelId="{B31C0DB2-47A9-6442-854E-C9D690487398}" type="presOf" srcId="{9688F589-7032-9448-A0A5-5D24FB683087}" destId="{5F7E5637-30C6-0744-B5A3-873B6D8053D3}" srcOrd="0" destOrd="0" presId="urn:microsoft.com/office/officeart/2005/8/layout/vList2"/>
    <dgm:cxn modelId="{75E6FCC6-F42A-BF40-975C-75F467C6CCC8}" type="presOf" srcId="{FE9F5A0F-2AA7-DF4A-8479-D26D3BD3CAB2}" destId="{0316870B-93B2-654B-86A2-BFB54D59D040}" srcOrd="0" destOrd="0" presId="urn:microsoft.com/office/officeart/2005/8/layout/vList2"/>
    <dgm:cxn modelId="{BEBB98E9-5DDD-4940-B69A-4E44B50C02C3}" srcId="{C9A03B71-E7BD-724D-8D02-2CF4397C5758}" destId="{FE9F5A0F-2AA7-DF4A-8479-D26D3BD3CAB2}" srcOrd="0" destOrd="0" parTransId="{EA55CD10-56F3-0546-816C-50BA0692B3EA}" sibTransId="{F80C02E3-E602-344A-B8BD-5CB56C8E0C49}"/>
    <dgm:cxn modelId="{85B9DB3A-62D5-CE4C-9A52-D07E08772A77}" type="presParOf" srcId="{779122DF-9DD4-3B4B-822F-F5FA85E3F87F}" destId="{0316870B-93B2-654B-86A2-BFB54D59D040}" srcOrd="0" destOrd="0" presId="urn:microsoft.com/office/officeart/2005/8/layout/vList2"/>
    <dgm:cxn modelId="{9A27B896-FA27-F943-B849-15F5DDAB6A7D}" type="presParOf" srcId="{779122DF-9DD4-3B4B-822F-F5FA85E3F87F}" destId="{6D679302-0E5C-4148-9B83-93B2A730A004}" srcOrd="1" destOrd="0" presId="urn:microsoft.com/office/officeart/2005/8/layout/vList2"/>
    <dgm:cxn modelId="{B6FCA723-A23C-7F45-A419-755039D2DA1F}" type="presParOf" srcId="{779122DF-9DD4-3B4B-822F-F5FA85E3F87F}" destId="{5F7E5637-30C6-0744-B5A3-873B6D8053D3}"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313CCC-772A-3B47-B53F-81FABE20961F}" type="doc">
      <dgm:prSet loTypeId="urn:microsoft.com/office/officeart/2005/8/layout/cycle4" loCatId="list" qsTypeId="urn:microsoft.com/office/officeart/2005/8/quickstyle/simple1" qsCatId="simple" csTypeId="urn:microsoft.com/office/officeart/2005/8/colors/accent1_2" csCatId="accent1" phldr="1"/>
      <dgm:spPr/>
      <dgm:t>
        <a:bodyPr/>
        <a:lstStyle/>
        <a:p>
          <a:endParaRPr lang="en-US"/>
        </a:p>
      </dgm:t>
    </dgm:pt>
    <dgm:pt modelId="{F5E13241-087D-1246-AE10-C2A920E7E2F3}">
      <dgm:prSet/>
      <dgm:spPr/>
      <dgm:t>
        <a:bodyPr/>
        <a:lstStyle/>
        <a:p>
          <a:pPr algn="l"/>
          <a:r>
            <a:rPr lang="en-US" b="0" i="0" baseline="0" dirty="0"/>
            <a:t>GPS for More R-Value &amp; CI</a:t>
          </a:r>
          <a:endParaRPr lang="en-US" dirty="0"/>
        </a:p>
      </dgm:t>
    </dgm:pt>
    <dgm:pt modelId="{87CE25C1-BE82-A645-B06E-89A4F70D3F5C}" type="parTrans" cxnId="{51B5142A-7B73-354A-87F6-F5C8211B013B}">
      <dgm:prSet/>
      <dgm:spPr/>
      <dgm:t>
        <a:bodyPr/>
        <a:lstStyle/>
        <a:p>
          <a:endParaRPr lang="en-US"/>
        </a:p>
      </dgm:t>
    </dgm:pt>
    <dgm:pt modelId="{3B1053D3-F1D9-5447-8C18-C2AB2F6FEB74}" type="sibTrans" cxnId="{51B5142A-7B73-354A-87F6-F5C8211B013B}">
      <dgm:prSet/>
      <dgm:spPr/>
      <dgm:t>
        <a:bodyPr/>
        <a:lstStyle/>
        <a:p>
          <a:endParaRPr lang="en-US"/>
        </a:p>
      </dgm:t>
    </dgm:pt>
    <dgm:pt modelId="{35855693-0974-C64D-A938-F55414E1216A}">
      <dgm:prSet/>
      <dgm:spPr/>
      <dgm:t>
        <a:bodyPr/>
        <a:lstStyle/>
        <a:p>
          <a:pPr algn="r"/>
          <a:r>
            <a:rPr lang="en-US" b="0" i="0" baseline="0" dirty="0"/>
            <a:t>Fire, Durability, Sound</a:t>
          </a:r>
          <a:endParaRPr lang="en-US" dirty="0"/>
        </a:p>
      </dgm:t>
    </dgm:pt>
    <dgm:pt modelId="{93980C91-27C0-8947-9E7C-46677F3E40C3}" type="parTrans" cxnId="{A1E7E400-1516-A446-B5CA-E658B166FBB0}">
      <dgm:prSet/>
      <dgm:spPr/>
      <dgm:t>
        <a:bodyPr/>
        <a:lstStyle/>
        <a:p>
          <a:endParaRPr lang="en-US"/>
        </a:p>
      </dgm:t>
    </dgm:pt>
    <dgm:pt modelId="{0154BC58-E75E-294C-8386-3084297982A9}" type="sibTrans" cxnId="{A1E7E400-1516-A446-B5CA-E658B166FBB0}">
      <dgm:prSet/>
      <dgm:spPr/>
      <dgm:t>
        <a:bodyPr/>
        <a:lstStyle/>
        <a:p>
          <a:endParaRPr lang="en-US"/>
        </a:p>
      </dgm:t>
    </dgm:pt>
    <dgm:pt modelId="{E880AC63-0E01-874F-BA99-C6BE90FC7F99}">
      <dgm:prSet/>
      <dgm:spPr/>
      <dgm:t>
        <a:bodyPr/>
        <a:lstStyle/>
        <a:p>
          <a:pPr algn="l"/>
          <a:r>
            <a:rPr lang="en-US" b="0" i="0" baseline="0" dirty="0"/>
            <a:t>Reduced Environmental Impacts</a:t>
          </a:r>
          <a:endParaRPr lang="en-US" dirty="0"/>
        </a:p>
      </dgm:t>
    </dgm:pt>
    <dgm:pt modelId="{19A54050-C759-C64A-9A95-68E7C4D9C74C}" type="parTrans" cxnId="{8AD8F9B8-DACB-8E40-B676-6EF62B4F6287}">
      <dgm:prSet/>
      <dgm:spPr/>
      <dgm:t>
        <a:bodyPr/>
        <a:lstStyle/>
        <a:p>
          <a:endParaRPr lang="en-US"/>
        </a:p>
      </dgm:t>
    </dgm:pt>
    <dgm:pt modelId="{EF9152EB-2766-B54C-BFAD-9D56DDDC65A0}" type="sibTrans" cxnId="{8AD8F9B8-DACB-8E40-B676-6EF62B4F6287}">
      <dgm:prSet/>
      <dgm:spPr/>
      <dgm:t>
        <a:bodyPr/>
        <a:lstStyle/>
        <a:p>
          <a:endParaRPr lang="en-US"/>
        </a:p>
      </dgm:t>
    </dgm:pt>
    <dgm:pt modelId="{71CCFCD1-C6D1-384F-A7B6-EB9CD470404F}">
      <dgm:prSet/>
      <dgm:spPr/>
      <dgm:t>
        <a:bodyPr/>
        <a:lstStyle/>
        <a:p>
          <a:pPr algn="r"/>
          <a:r>
            <a:rPr lang="en-US" b="0" i="0" baseline="0" dirty="0"/>
            <a:t>Advanced Moisture Management </a:t>
          </a:r>
          <a:endParaRPr lang="en-US" dirty="0"/>
        </a:p>
      </dgm:t>
    </dgm:pt>
    <dgm:pt modelId="{5BBF9967-C45D-9B47-80E2-DBC5A187016E}" type="sibTrans" cxnId="{AC6EA620-FED9-1943-A4C9-163410E092B1}">
      <dgm:prSet/>
      <dgm:spPr/>
      <dgm:t>
        <a:bodyPr/>
        <a:lstStyle/>
        <a:p>
          <a:endParaRPr lang="en-US"/>
        </a:p>
      </dgm:t>
    </dgm:pt>
    <dgm:pt modelId="{015B561E-15C5-3241-9D5C-81742000165C}" type="parTrans" cxnId="{AC6EA620-FED9-1943-A4C9-163410E092B1}">
      <dgm:prSet/>
      <dgm:spPr/>
      <dgm:t>
        <a:bodyPr/>
        <a:lstStyle/>
        <a:p>
          <a:endParaRPr lang="en-US"/>
        </a:p>
      </dgm:t>
    </dgm:pt>
    <dgm:pt modelId="{01070897-015A-954C-9789-AEE9E1B65D35}" type="pres">
      <dgm:prSet presAssocID="{16313CCC-772A-3B47-B53F-81FABE20961F}" presName="cycleMatrixDiagram" presStyleCnt="0">
        <dgm:presLayoutVars>
          <dgm:chMax val="1"/>
          <dgm:dir/>
          <dgm:animLvl val="lvl"/>
          <dgm:resizeHandles val="exact"/>
        </dgm:presLayoutVars>
      </dgm:prSet>
      <dgm:spPr/>
    </dgm:pt>
    <dgm:pt modelId="{B7722913-FB44-8C40-8960-EC1493217EAD}" type="pres">
      <dgm:prSet presAssocID="{16313CCC-772A-3B47-B53F-81FABE20961F}" presName="children" presStyleCnt="0"/>
      <dgm:spPr/>
    </dgm:pt>
    <dgm:pt modelId="{97991CEE-B763-DC40-A4CD-7E83F7542FE6}" type="pres">
      <dgm:prSet presAssocID="{16313CCC-772A-3B47-B53F-81FABE20961F}" presName="childPlaceholder" presStyleCnt="0"/>
      <dgm:spPr/>
    </dgm:pt>
    <dgm:pt modelId="{0DE8AA65-42D4-7846-B400-29EE87145C5D}" type="pres">
      <dgm:prSet presAssocID="{16313CCC-772A-3B47-B53F-81FABE20961F}" presName="circle" presStyleCnt="0"/>
      <dgm:spPr/>
    </dgm:pt>
    <dgm:pt modelId="{55AEC987-E3A8-9642-AABE-9A2718DDBE01}" type="pres">
      <dgm:prSet presAssocID="{16313CCC-772A-3B47-B53F-81FABE20961F}" presName="quadrant1" presStyleLbl="node1" presStyleIdx="0" presStyleCnt="4">
        <dgm:presLayoutVars>
          <dgm:chMax val="1"/>
          <dgm:bulletEnabled val="1"/>
        </dgm:presLayoutVars>
      </dgm:prSet>
      <dgm:spPr/>
    </dgm:pt>
    <dgm:pt modelId="{7996070F-8999-014A-AE49-99665EB9F849}" type="pres">
      <dgm:prSet presAssocID="{16313CCC-772A-3B47-B53F-81FABE20961F}" presName="quadrant2" presStyleLbl="node1" presStyleIdx="1" presStyleCnt="4">
        <dgm:presLayoutVars>
          <dgm:chMax val="1"/>
          <dgm:bulletEnabled val="1"/>
        </dgm:presLayoutVars>
      </dgm:prSet>
      <dgm:spPr/>
    </dgm:pt>
    <dgm:pt modelId="{ED13B533-EBF3-0F47-A6FC-BEF9B7CED8D1}" type="pres">
      <dgm:prSet presAssocID="{16313CCC-772A-3B47-B53F-81FABE20961F}" presName="quadrant3" presStyleLbl="node1" presStyleIdx="2" presStyleCnt="4">
        <dgm:presLayoutVars>
          <dgm:chMax val="1"/>
          <dgm:bulletEnabled val="1"/>
        </dgm:presLayoutVars>
      </dgm:prSet>
      <dgm:spPr/>
    </dgm:pt>
    <dgm:pt modelId="{21D5DF83-E64E-A145-8132-CCAAB1BDF22E}" type="pres">
      <dgm:prSet presAssocID="{16313CCC-772A-3B47-B53F-81FABE20961F}" presName="quadrant4" presStyleLbl="node1" presStyleIdx="3" presStyleCnt="4">
        <dgm:presLayoutVars>
          <dgm:chMax val="1"/>
          <dgm:bulletEnabled val="1"/>
        </dgm:presLayoutVars>
      </dgm:prSet>
      <dgm:spPr/>
    </dgm:pt>
    <dgm:pt modelId="{748D59E1-A469-8849-88D0-C05701525F22}" type="pres">
      <dgm:prSet presAssocID="{16313CCC-772A-3B47-B53F-81FABE20961F}" presName="quadrantPlaceholder" presStyleCnt="0"/>
      <dgm:spPr/>
    </dgm:pt>
    <dgm:pt modelId="{4F160AA7-2265-9745-AB69-646F689EA863}" type="pres">
      <dgm:prSet presAssocID="{16313CCC-772A-3B47-B53F-81FABE20961F}" presName="center1" presStyleLbl="fgShp" presStyleIdx="0" presStyleCnt="2"/>
      <dgm:spPr/>
    </dgm:pt>
    <dgm:pt modelId="{2A8949C5-5B0C-6248-9951-2E6D6223F9BD}" type="pres">
      <dgm:prSet presAssocID="{16313CCC-772A-3B47-B53F-81FABE20961F}" presName="center2" presStyleLbl="fgShp" presStyleIdx="1" presStyleCnt="2"/>
      <dgm:spPr/>
    </dgm:pt>
  </dgm:ptLst>
  <dgm:cxnLst>
    <dgm:cxn modelId="{A1E7E400-1516-A446-B5CA-E658B166FBB0}" srcId="{16313CCC-772A-3B47-B53F-81FABE20961F}" destId="{35855693-0974-C64D-A938-F55414E1216A}" srcOrd="2" destOrd="0" parTransId="{93980C91-27C0-8947-9E7C-46677F3E40C3}" sibTransId="{0154BC58-E75E-294C-8386-3084297982A9}"/>
    <dgm:cxn modelId="{9526E416-5188-4549-8B72-A3B902707EB9}" type="presOf" srcId="{71CCFCD1-C6D1-384F-A7B6-EB9CD470404F}" destId="{7996070F-8999-014A-AE49-99665EB9F849}" srcOrd="0" destOrd="0" presId="urn:microsoft.com/office/officeart/2005/8/layout/cycle4"/>
    <dgm:cxn modelId="{AC6EA620-FED9-1943-A4C9-163410E092B1}" srcId="{16313CCC-772A-3B47-B53F-81FABE20961F}" destId="{71CCFCD1-C6D1-384F-A7B6-EB9CD470404F}" srcOrd="1" destOrd="0" parTransId="{015B561E-15C5-3241-9D5C-81742000165C}" sibTransId="{5BBF9967-C45D-9B47-80E2-DBC5A187016E}"/>
    <dgm:cxn modelId="{51B5142A-7B73-354A-87F6-F5C8211B013B}" srcId="{16313CCC-772A-3B47-B53F-81FABE20961F}" destId="{F5E13241-087D-1246-AE10-C2A920E7E2F3}" srcOrd="0" destOrd="0" parTransId="{87CE25C1-BE82-A645-B06E-89A4F70D3F5C}" sibTransId="{3B1053D3-F1D9-5447-8C18-C2AB2F6FEB74}"/>
    <dgm:cxn modelId="{BE0404B8-52AB-6B40-9446-9F3C68860F7C}" type="presOf" srcId="{E880AC63-0E01-874F-BA99-C6BE90FC7F99}" destId="{21D5DF83-E64E-A145-8132-CCAAB1BDF22E}" srcOrd="0" destOrd="0" presId="urn:microsoft.com/office/officeart/2005/8/layout/cycle4"/>
    <dgm:cxn modelId="{8AD8F9B8-DACB-8E40-B676-6EF62B4F6287}" srcId="{16313CCC-772A-3B47-B53F-81FABE20961F}" destId="{E880AC63-0E01-874F-BA99-C6BE90FC7F99}" srcOrd="3" destOrd="0" parTransId="{19A54050-C759-C64A-9A95-68E7C4D9C74C}" sibTransId="{EF9152EB-2766-B54C-BFAD-9D56DDDC65A0}"/>
    <dgm:cxn modelId="{74F2AEE7-5AA8-834E-94D8-A6363E14138D}" type="presOf" srcId="{35855693-0974-C64D-A938-F55414E1216A}" destId="{ED13B533-EBF3-0F47-A6FC-BEF9B7CED8D1}" srcOrd="0" destOrd="0" presId="urn:microsoft.com/office/officeart/2005/8/layout/cycle4"/>
    <dgm:cxn modelId="{E91839F1-480E-3140-A2D9-2A3339B8438A}" type="presOf" srcId="{F5E13241-087D-1246-AE10-C2A920E7E2F3}" destId="{55AEC987-E3A8-9642-AABE-9A2718DDBE01}" srcOrd="0" destOrd="0" presId="urn:microsoft.com/office/officeart/2005/8/layout/cycle4"/>
    <dgm:cxn modelId="{0D5B8FF3-84C2-524B-AF40-B833F1DE6E12}" type="presOf" srcId="{16313CCC-772A-3B47-B53F-81FABE20961F}" destId="{01070897-015A-954C-9789-AEE9E1B65D35}" srcOrd="0" destOrd="0" presId="urn:microsoft.com/office/officeart/2005/8/layout/cycle4"/>
    <dgm:cxn modelId="{4F6B4C15-AABC-6E43-BA0A-ADAABCD9A929}" type="presParOf" srcId="{01070897-015A-954C-9789-AEE9E1B65D35}" destId="{B7722913-FB44-8C40-8960-EC1493217EAD}" srcOrd="0" destOrd="0" presId="urn:microsoft.com/office/officeart/2005/8/layout/cycle4"/>
    <dgm:cxn modelId="{259C2506-287B-F347-904E-64B636CB1B6B}" type="presParOf" srcId="{B7722913-FB44-8C40-8960-EC1493217EAD}" destId="{97991CEE-B763-DC40-A4CD-7E83F7542FE6}" srcOrd="0" destOrd="0" presId="urn:microsoft.com/office/officeart/2005/8/layout/cycle4"/>
    <dgm:cxn modelId="{BE7E04AE-D27E-354B-9E0E-CA7124F2548C}" type="presParOf" srcId="{01070897-015A-954C-9789-AEE9E1B65D35}" destId="{0DE8AA65-42D4-7846-B400-29EE87145C5D}" srcOrd="1" destOrd="0" presId="urn:microsoft.com/office/officeart/2005/8/layout/cycle4"/>
    <dgm:cxn modelId="{7DDAE01B-544B-6E40-B12F-EE7C0BD17905}" type="presParOf" srcId="{0DE8AA65-42D4-7846-B400-29EE87145C5D}" destId="{55AEC987-E3A8-9642-AABE-9A2718DDBE01}" srcOrd="0" destOrd="0" presId="urn:microsoft.com/office/officeart/2005/8/layout/cycle4"/>
    <dgm:cxn modelId="{BD74E573-C521-A540-963A-EE0A98D48A8D}" type="presParOf" srcId="{0DE8AA65-42D4-7846-B400-29EE87145C5D}" destId="{7996070F-8999-014A-AE49-99665EB9F849}" srcOrd="1" destOrd="0" presId="urn:microsoft.com/office/officeart/2005/8/layout/cycle4"/>
    <dgm:cxn modelId="{FBCA2F47-E5DB-6346-B7A9-AB4B53C1B53A}" type="presParOf" srcId="{0DE8AA65-42D4-7846-B400-29EE87145C5D}" destId="{ED13B533-EBF3-0F47-A6FC-BEF9B7CED8D1}" srcOrd="2" destOrd="0" presId="urn:microsoft.com/office/officeart/2005/8/layout/cycle4"/>
    <dgm:cxn modelId="{56A49A9D-90E1-A640-9287-CEA0A6FF26B3}" type="presParOf" srcId="{0DE8AA65-42D4-7846-B400-29EE87145C5D}" destId="{21D5DF83-E64E-A145-8132-CCAAB1BDF22E}" srcOrd="3" destOrd="0" presId="urn:microsoft.com/office/officeart/2005/8/layout/cycle4"/>
    <dgm:cxn modelId="{642C7AA6-9AB1-1A43-88C4-3985B1043E93}" type="presParOf" srcId="{0DE8AA65-42D4-7846-B400-29EE87145C5D}" destId="{748D59E1-A469-8849-88D0-C05701525F22}" srcOrd="4" destOrd="0" presId="urn:microsoft.com/office/officeart/2005/8/layout/cycle4"/>
    <dgm:cxn modelId="{0D17987D-BEB6-5342-BE3D-165253E04EC6}" type="presParOf" srcId="{01070897-015A-954C-9789-AEE9E1B65D35}" destId="{4F160AA7-2265-9745-AB69-646F689EA863}" srcOrd="2" destOrd="0" presId="urn:microsoft.com/office/officeart/2005/8/layout/cycle4"/>
    <dgm:cxn modelId="{8CFDB25B-2952-8543-969A-074B94B6BBA0}" type="presParOf" srcId="{01070897-015A-954C-9789-AEE9E1B65D35}" destId="{2A8949C5-5B0C-6248-9951-2E6D6223F9B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C64058-A2C5-464A-B979-7EA63ADAC1D1}" type="doc">
      <dgm:prSet loTypeId="urn:microsoft.com/office/officeart/2005/8/layout/default" loCatId="relationship" qsTypeId="urn:microsoft.com/office/officeart/2005/8/quickstyle/simple1" qsCatId="simple" csTypeId="urn:microsoft.com/office/officeart/2005/8/colors/accent1_2" csCatId="accent1"/>
      <dgm:spPr/>
      <dgm:t>
        <a:bodyPr/>
        <a:lstStyle/>
        <a:p>
          <a:endParaRPr lang="en-US"/>
        </a:p>
      </dgm:t>
    </dgm:pt>
    <dgm:pt modelId="{68AC380E-22F8-A042-86FD-EC87114BAE81}">
      <dgm:prSet/>
      <dgm:spPr/>
      <dgm:t>
        <a:bodyPr/>
        <a:lstStyle/>
        <a:p>
          <a:r>
            <a:rPr lang="en-US" b="1" i="0" baseline="0" dirty="0"/>
            <a:t>History of Vinyl Siding</a:t>
          </a:r>
          <a:endParaRPr lang="en-US" dirty="0"/>
        </a:p>
      </dgm:t>
    </dgm:pt>
    <dgm:pt modelId="{9E47262B-AA31-524B-B344-793532F580F6}" type="parTrans" cxnId="{ACABDA53-4BE1-A643-95EF-2FDE3824CE99}">
      <dgm:prSet/>
      <dgm:spPr/>
      <dgm:t>
        <a:bodyPr/>
        <a:lstStyle/>
        <a:p>
          <a:endParaRPr lang="en-US"/>
        </a:p>
      </dgm:t>
    </dgm:pt>
    <dgm:pt modelId="{4C2BE1A5-3FA6-8241-BE21-2FE87D20D5A2}" type="sibTrans" cxnId="{ACABDA53-4BE1-A643-95EF-2FDE3824CE99}">
      <dgm:prSet/>
      <dgm:spPr/>
      <dgm:t>
        <a:bodyPr/>
        <a:lstStyle/>
        <a:p>
          <a:endParaRPr lang="en-US"/>
        </a:p>
      </dgm:t>
    </dgm:pt>
    <dgm:pt modelId="{A447F507-07C1-354F-B1C4-ECDD367F710D}">
      <dgm:prSet/>
      <dgm:spPr/>
      <dgm:t>
        <a:bodyPr/>
        <a:lstStyle/>
        <a:p>
          <a:r>
            <a:rPr lang="en-US" b="1" i="0" baseline="0" dirty="0"/>
            <a:t>Uses of Vinyl &amp; Polystyrene</a:t>
          </a:r>
          <a:endParaRPr lang="en-US" dirty="0"/>
        </a:p>
      </dgm:t>
    </dgm:pt>
    <dgm:pt modelId="{B163F69E-77E1-C64A-89AA-FA2C186AAFCC}" type="parTrans" cxnId="{A326512A-DC52-FE47-8AB9-6FC4632137B0}">
      <dgm:prSet/>
      <dgm:spPr/>
      <dgm:t>
        <a:bodyPr/>
        <a:lstStyle/>
        <a:p>
          <a:endParaRPr lang="en-US"/>
        </a:p>
      </dgm:t>
    </dgm:pt>
    <dgm:pt modelId="{B3481B42-49D9-E64D-90C9-98120CCFAE33}" type="sibTrans" cxnId="{A326512A-DC52-FE47-8AB9-6FC4632137B0}">
      <dgm:prSet/>
      <dgm:spPr/>
      <dgm:t>
        <a:bodyPr/>
        <a:lstStyle/>
        <a:p>
          <a:endParaRPr lang="en-US"/>
        </a:p>
      </dgm:t>
    </dgm:pt>
    <dgm:pt modelId="{9EF4E3D3-7688-1C4D-AA0C-B2E822FD6719}">
      <dgm:prSet/>
      <dgm:spPr/>
      <dgm:t>
        <a:bodyPr/>
        <a:lstStyle/>
        <a:p>
          <a:r>
            <a:rPr lang="en-US" b="1" i="0" baseline="0" dirty="0"/>
            <a:t>Vinyl &amp; Polystyrene in Construction </a:t>
          </a:r>
          <a:endParaRPr lang="en-US" dirty="0"/>
        </a:p>
      </dgm:t>
    </dgm:pt>
    <dgm:pt modelId="{3E4F0913-9667-2748-B0BE-861BB7524727}" type="parTrans" cxnId="{2BAE70F7-1714-694B-8148-28A076186329}">
      <dgm:prSet/>
      <dgm:spPr/>
      <dgm:t>
        <a:bodyPr/>
        <a:lstStyle/>
        <a:p>
          <a:endParaRPr lang="en-US"/>
        </a:p>
      </dgm:t>
    </dgm:pt>
    <dgm:pt modelId="{A70E16EB-9E95-3142-AE7D-EB220FF5F060}" type="sibTrans" cxnId="{2BAE70F7-1714-694B-8148-28A076186329}">
      <dgm:prSet/>
      <dgm:spPr/>
      <dgm:t>
        <a:bodyPr/>
        <a:lstStyle/>
        <a:p>
          <a:endParaRPr lang="en-US"/>
        </a:p>
      </dgm:t>
    </dgm:pt>
    <dgm:pt modelId="{4599617C-9764-B346-9186-C3718C63F256}">
      <dgm:prSet/>
      <dgm:spPr/>
      <dgm:t>
        <a:bodyPr/>
        <a:lstStyle/>
        <a:p>
          <a:r>
            <a:rPr lang="en-US" b="1" i="0" baseline="0" dirty="0"/>
            <a:t>Graphite Polystyrene  Explained  </a:t>
          </a:r>
          <a:endParaRPr lang="en-US" dirty="0"/>
        </a:p>
      </dgm:t>
    </dgm:pt>
    <dgm:pt modelId="{51EDDF2C-8450-DC48-BFEF-7480434EBF68}" type="parTrans" cxnId="{67F51C4F-A120-9F48-9E46-B77A02176C08}">
      <dgm:prSet/>
      <dgm:spPr/>
      <dgm:t>
        <a:bodyPr/>
        <a:lstStyle/>
        <a:p>
          <a:endParaRPr lang="en-US"/>
        </a:p>
      </dgm:t>
    </dgm:pt>
    <dgm:pt modelId="{8A09B51A-6769-F645-8552-CD51A567F0C6}" type="sibTrans" cxnId="{67F51C4F-A120-9F48-9E46-B77A02176C08}">
      <dgm:prSet/>
      <dgm:spPr/>
      <dgm:t>
        <a:bodyPr/>
        <a:lstStyle/>
        <a:p>
          <a:endParaRPr lang="en-US"/>
        </a:p>
      </dgm:t>
    </dgm:pt>
    <dgm:pt modelId="{4587601C-E7DA-E247-BBEA-A1490F3C03AA}" type="pres">
      <dgm:prSet presAssocID="{37C64058-A2C5-464A-B979-7EA63ADAC1D1}" presName="diagram" presStyleCnt="0">
        <dgm:presLayoutVars>
          <dgm:dir/>
          <dgm:resizeHandles val="exact"/>
        </dgm:presLayoutVars>
      </dgm:prSet>
      <dgm:spPr/>
    </dgm:pt>
    <dgm:pt modelId="{D8A19CF8-37D9-EF4A-A23D-80BE013A534E}" type="pres">
      <dgm:prSet presAssocID="{68AC380E-22F8-A042-86FD-EC87114BAE81}" presName="node" presStyleLbl="node1" presStyleIdx="0" presStyleCnt="4">
        <dgm:presLayoutVars>
          <dgm:bulletEnabled val="1"/>
        </dgm:presLayoutVars>
      </dgm:prSet>
      <dgm:spPr/>
    </dgm:pt>
    <dgm:pt modelId="{667E29B8-AE70-0441-B01A-23DEA4082508}" type="pres">
      <dgm:prSet presAssocID="{4C2BE1A5-3FA6-8241-BE21-2FE87D20D5A2}" presName="sibTrans" presStyleCnt="0"/>
      <dgm:spPr/>
    </dgm:pt>
    <dgm:pt modelId="{AE0479B9-F058-6C4A-8E84-1364A2B3154C}" type="pres">
      <dgm:prSet presAssocID="{A447F507-07C1-354F-B1C4-ECDD367F710D}" presName="node" presStyleLbl="node1" presStyleIdx="1" presStyleCnt="4">
        <dgm:presLayoutVars>
          <dgm:bulletEnabled val="1"/>
        </dgm:presLayoutVars>
      </dgm:prSet>
      <dgm:spPr/>
    </dgm:pt>
    <dgm:pt modelId="{22B4F8E0-BEFB-DC45-9C18-3EF04E1F4C6F}" type="pres">
      <dgm:prSet presAssocID="{B3481B42-49D9-E64D-90C9-98120CCFAE33}" presName="sibTrans" presStyleCnt="0"/>
      <dgm:spPr/>
    </dgm:pt>
    <dgm:pt modelId="{9D1AF893-A6C4-0C45-826A-2636BCF1E399}" type="pres">
      <dgm:prSet presAssocID="{9EF4E3D3-7688-1C4D-AA0C-B2E822FD6719}" presName="node" presStyleLbl="node1" presStyleIdx="2" presStyleCnt="4">
        <dgm:presLayoutVars>
          <dgm:bulletEnabled val="1"/>
        </dgm:presLayoutVars>
      </dgm:prSet>
      <dgm:spPr/>
    </dgm:pt>
    <dgm:pt modelId="{5730197A-50F8-6F44-85B1-66DA62118892}" type="pres">
      <dgm:prSet presAssocID="{A70E16EB-9E95-3142-AE7D-EB220FF5F060}" presName="sibTrans" presStyleCnt="0"/>
      <dgm:spPr/>
    </dgm:pt>
    <dgm:pt modelId="{18025CC7-4550-5B43-A54B-227268E47640}" type="pres">
      <dgm:prSet presAssocID="{4599617C-9764-B346-9186-C3718C63F256}" presName="node" presStyleLbl="node1" presStyleIdx="3" presStyleCnt="4">
        <dgm:presLayoutVars>
          <dgm:bulletEnabled val="1"/>
        </dgm:presLayoutVars>
      </dgm:prSet>
      <dgm:spPr/>
    </dgm:pt>
  </dgm:ptLst>
  <dgm:cxnLst>
    <dgm:cxn modelId="{A326512A-DC52-FE47-8AB9-6FC4632137B0}" srcId="{37C64058-A2C5-464A-B979-7EA63ADAC1D1}" destId="{A447F507-07C1-354F-B1C4-ECDD367F710D}" srcOrd="1" destOrd="0" parTransId="{B163F69E-77E1-C64A-89AA-FA2C186AAFCC}" sibTransId="{B3481B42-49D9-E64D-90C9-98120CCFAE33}"/>
    <dgm:cxn modelId="{67F51C4F-A120-9F48-9E46-B77A02176C08}" srcId="{37C64058-A2C5-464A-B979-7EA63ADAC1D1}" destId="{4599617C-9764-B346-9186-C3718C63F256}" srcOrd="3" destOrd="0" parTransId="{51EDDF2C-8450-DC48-BFEF-7480434EBF68}" sibTransId="{8A09B51A-6769-F645-8552-CD51A567F0C6}"/>
    <dgm:cxn modelId="{05F58A52-9979-DD4D-B6E3-34401FD54F9C}" type="presOf" srcId="{4599617C-9764-B346-9186-C3718C63F256}" destId="{18025CC7-4550-5B43-A54B-227268E47640}" srcOrd="0" destOrd="0" presId="urn:microsoft.com/office/officeart/2005/8/layout/default"/>
    <dgm:cxn modelId="{ACABDA53-4BE1-A643-95EF-2FDE3824CE99}" srcId="{37C64058-A2C5-464A-B979-7EA63ADAC1D1}" destId="{68AC380E-22F8-A042-86FD-EC87114BAE81}" srcOrd="0" destOrd="0" parTransId="{9E47262B-AA31-524B-B344-793532F580F6}" sibTransId="{4C2BE1A5-3FA6-8241-BE21-2FE87D20D5A2}"/>
    <dgm:cxn modelId="{9D545772-39B2-AE4B-B83E-A568EDAC6635}" type="presOf" srcId="{A447F507-07C1-354F-B1C4-ECDD367F710D}" destId="{AE0479B9-F058-6C4A-8E84-1364A2B3154C}" srcOrd="0" destOrd="0" presId="urn:microsoft.com/office/officeart/2005/8/layout/default"/>
    <dgm:cxn modelId="{136C29C5-01F2-6F4C-AFB9-EA686887B5F1}" type="presOf" srcId="{68AC380E-22F8-A042-86FD-EC87114BAE81}" destId="{D8A19CF8-37D9-EF4A-A23D-80BE013A534E}" srcOrd="0" destOrd="0" presId="urn:microsoft.com/office/officeart/2005/8/layout/default"/>
    <dgm:cxn modelId="{DE6F8ACC-CC8C-7D4B-A37E-C72A434E9F7A}" type="presOf" srcId="{9EF4E3D3-7688-1C4D-AA0C-B2E822FD6719}" destId="{9D1AF893-A6C4-0C45-826A-2636BCF1E399}" srcOrd="0" destOrd="0" presId="urn:microsoft.com/office/officeart/2005/8/layout/default"/>
    <dgm:cxn modelId="{12BAE4F0-F07D-5F4E-B533-A2515435B3B8}" type="presOf" srcId="{37C64058-A2C5-464A-B979-7EA63ADAC1D1}" destId="{4587601C-E7DA-E247-BBEA-A1490F3C03AA}" srcOrd="0" destOrd="0" presId="urn:microsoft.com/office/officeart/2005/8/layout/default"/>
    <dgm:cxn modelId="{2BAE70F7-1714-694B-8148-28A076186329}" srcId="{37C64058-A2C5-464A-B979-7EA63ADAC1D1}" destId="{9EF4E3D3-7688-1C4D-AA0C-B2E822FD6719}" srcOrd="2" destOrd="0" parTransId="{3E4F0913-9667-2748-B0BE-861BB7524727}" sibTransId="{A70E16EB-9E95-3142-AE7D-EB220FF5F060}"/>
    <dgm:cxn modelId="{71747B21-3333-8140-A0B9-FD6B5BDE3456}" type="presParOf" srcId="{4587601C-E7DA-E247-BBEA-A1490F3C03AA}" destId="{D8A19CF8-37D9-EF4A-A23D-80BE013A534E}" srcOrd="0" destOrd="0" presId="urn:microsoft.com/office/officeart/2005/8/layout/default"/>
    <dgm:cxn modelId="{6134EF09-6CA9-4540-8D9E-73536726C457}" type="presParOf" srcId="{4587601C-E7DA-E247-BBEA-A1490F3C03AA}" destId="{667E29B8-AE70-0441-B01A-23DEA4082508}" srcOrd="1" destOrd="0" presId="urn:microsoft.com/office/officeart/2005/8/layout/default"/>
    <dgm:cxn modelId="{8BF64940-B9EC-C243-AC5A-2FF827981963}" type="presParOf" srcId="{4587601C-E7DA-E247-BBEA-A1490F3C03AA}" destId="{AE0479B9-F058-6C4A-8E84-1364A2B3154C}" srcOrd="2" destOrd="0" presId="urn:microsoft.com/office/officeart/2005/8/layout/default"/>
    <dgm:cxn modelId="{6153D9D7-6D64-6940-B20E-9880D3ED0AC0}" type="presParOf" srcId="{4587601C-E7DA-E247-BBEA-A1490F3C03AA}" destId="{22B4F8E0-BEFB-DC45-9C18-3EF04E1F4C6F}" srcOrd="3" destOrd="0" presId="urn:microsoft.com/office/officeart/2005/8/layout/default"/>
    <dgm:cxn modelId="{8E5C2636-42BC-044F-85D2-DBBCE666D5D4}" type="presParOf" srcId="{4587601C-E7DA-E247-BBEA-A1490F3C03AA}" destId="{9D1AF893-A6C4-0C45-826A-2636BCF1E399}" srcOrd="4" destOrd="0" presId="urn:microsoft.com/office/officeart/2005/8/layout/default"/>
    <dgm:cxn modelId="{BD69A4B6-C9E2-5941-8A85-33E8796D1532}" type="presParOf" srcId="{4587601C-E7DA-E247-BBEA-A1490F3C03AA}" destId="{5730197A-50F8-6F44-85B1-66DA62118892}" srcOrd="5" destOrd="0" presId="urn:microsoft.com/office/officeart/2005/8/layout/default"/>
    <dgm:cxn modelId="{BD786C4C-321D-9E46-908D-3CD5068A11FE}" type="presParOf" srcId="{4587601C-E7DA-E247-BBEA-A1490F3C03AA}" destId="{18025CC7-4550-5B43-A54B-227268E4764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79607B3-839F-5A4B-B60C-8CA631901ABD}"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02649EB9-C1A4-9D4A-A7FF-7D5135D0F872}">
      <dgm:prSet custT="1"/>
      <dgm:spPr/>
      <dgm:t>
        <a:bodyPr/>
        <a:lstStyle/>
        <a:p>
          <a:r>
            <a:rPr lang="en-US" sz="2000" b="0" i="0" baseline="0" dirty="0"/>
            <a:t>EPS &amp; GPS Siding Insulation: R-Value 2.0 - 5.0</a:t>
          </a:r>
          <a:endParaRPr lang="en-US" sz="2000" dirty="0"/>
        </a:p>
      </dgm:t>
    </dgm:pt>
    <dgm:pt modelId="{FD35647A-246A-0B4E-8806-C688DBFDEB0C}" type="parTrans" cxnId="{A1B8FCB0-B05B-444C-8541-283B98889B35}">
      <dgm:prSet/>
      <dgm:spPr/>
      <dgm:t>
        <a:bodyPr/>
        <a:lstStyle/>
        <a:p>
          <a:endParaRPr lang="en-US"/>
        </a:p>
      </dgm:t>
    </dgm:pt>
    <dgm:pt modelId="{3427B734-8F64-0B4E-8062-C4359EA014A8}" type="sibTrans" cxnId="{A1B8FCB0-B05B-444C-8541-283B98889B35}">
      <dgm:prSet/>
      <dgm:spPr/>
      <dgm:t>
        <a:bodyPr/>
        <a:lstStyle/>
        <a:p>
          <a:endParaRPr lang="en-US"/>
        </a:p>
      </dgm:t>
    </dgm:pt>
    <dgm:pt modelId="{1ACF696C-CA8B-0E4D-ADAC-D849BCDE32F2}">
      <dgm:prSet custT="1"/>
      <dgm:spPr/>
      <dgm:t>
        <a:bodyPr/>
        <a:lstStyle/>
        <a:p>
          <a:pPr algn="ctr"/>
          <a:r>
            <a:rPr lang="en-US" sz="1600" b="0" i="0" baseline="0" dirty="0"/>
            <a:t>Density (</a:t>
          </a:r>
          <a:r>
            <a:rPr lang="en-US" sz="1600" b="0" i="0" baseline="0" dirty="0" err="1"/>
            <a:t>lb</a:t>
          </a:r>
          <a:r>
            <a:rPr lang="en-US" sz="1600" b="0" i="0" baseline="0" dirty="0"/>
            <a:t>/ft3) ~ 1.0  - 1.25 </a:t>
          </a:r>
          <a:endParaRPr lang="en-US" sz="1600" dirty="0"/>
        </a:p>
      </dgm:t>
    </dgm:pt>
    <dgm:pt modelId="{1965E027-7E42-BB46-8374-16F49E5A5872}" type="parTrans" cxnId="{B2660D76-15CA-B444-8C1F-627508F70429}">
      <dgm:prSet/>
      <dgm:spPr/>
      <dgm:t>
        <a:bodyPr/>
        <a:lstStyle/>
        <a:p>
          <a:endParaRPr lang="en-US"/>
        </a:p>
      </dgm:t>
    </dgm:pt>
    <dgm:pt modelId="{1910CA73-FC67-DF4B-92F6-C859605239D3}" type="sibTrans" cxnId="{B2660D76-15CA-B444-8C1F-627508F70429}">
      <dgm:prSet/>
      <dgm:spPr/>
      <dgm:t>
        <a:bodyPr/>
        <a:lstStyle/>
        <a:p>
          <a:endParaRPr lang="en-US"/>
        </a:p>
      </dgm:t>
    </dgm:pt>
    <dgm:pt modelId="{F353BC5C-3E28-B940-8DD4-99F35CCB6DDB}">
      <dgm:prSet custT="1"/>
      <dgm:spPr/>
      <dgm:t>
        <a:bodyPr/>
        <a:lstStyle/>
        <a:p>
          <a:pPr algn="ctr"/>
          <a:r>
            <a:rPr lang="en-US" sz="1600" b="0" i="0" baseline="0" dirty="0"/>
            <a:t>Cladding R-Value: </a:t>
          </a:r>
        </a:p>
        <a:p>
          <a:pPr algn="ctr"/>
          <a:r>
            <a:rPr lang="en-US" sz="1600" b="0" i="0" baseline="0" dirty="0"/>
            <a:t>0.01 - 0.81</a:t>
          </a:r>
          <a:endParaRPr lang="en-US" sz="1600" dirty="0"/>
        </a:p>
      </dgm:t>
    </dgm:pt>
    <dgm:pt modelId="{215C011A-C102-6D47-82E0-D03F7994B4EE}" type="parTrans" cxnId="{FEE51666-65F1-7346-B672-811FDEE2C007}">
      <dgm:prSet/>
      <dgm:spPr/>
      <dgm:t>
        <a:bodyPr/>
        <a:lstStyle/>
        <a:p>
          <a:endParaRPr lang="en-US"/>
        </a:p>
      </dgm:t>
    </dgm:pt>
    <dgm:pt modelId="{423C1D48-AAA2-174F-B475-9F0D8CA22ECE}" type="sibTrans" cxnId="{FEE51666-65F1-7346-B672-811FDEE2C007}">
      <dgm:prSet/>
      <dgm:spPr/>
      <dgm:t>
        <a:bodyPr/>
        <a:lstStyle/>
        <a:p>
          <a:endParaRPr lang="en-US"/>
        </a:p>
      </dgm:t>
    </dgm:pt>
    <dgm:pt modelId="{4DABE175-68B5-6E4C-A6C1-BCC90B8EA2DF}">
      <dgm:prSet custT="1"/>
      <dgm:spPr/>
      <dgm:t>
        <a:bodyPr/>
        <a:lstStyle/>
        <a:p>
          <a:pPr algn="ctr"/>
          <a:r>
            <a:rPr lang="en-US" sz="1600" b="0" i="0" baseline="0" dirty="0"/>
            <a:t>Base Thickness… </a:t>
          </a:r>
          <a:br>
            <a:rPr lang="en-US" sz="1600" b="0" i="0" baseline="0" dirty="0"/>
          </a:br>
          <a:r>
            <a:rPr lang="en-US" sz="1600" b="0" i="0" baseline="0" dirty="0"/>
            <a:t> 0.75” to 1.25”</a:t>
          </a:r>
          <a:endParaRPr lang="en-US" sz="1600" dirty="0"/>
        </a:p>
      </dgm:t>
    </dgm:pt>
    <dgm:pt modelId="{FD8C6AFD-9DC4-5B4B-B82A-7BB1AC68C002}" type="sibTrans" cxnId="{93EB3868-0A9C-0E45-9867-5B1D573BCE49}">
      <dgm:prSet/>
      <dgm:spPr/>
      <dgm:t>
        <a:bodyPr/>
        <a:lstStyle/>
        <a:p>
          <a:endParaRPr lang="en-US"/>
        </a:p>
      </dgm:t>
    </dgm:pt>
    <dgm:pt modelId="{003B82D4-F577-D04C-ADD4-881ED78BCEF9}" type="parTrans" cxnId="{93EB3868-0A9C-0E45-9867-5B1D573BCE49}">
      <dgm:prSet/>
      <dgm:spPr/>
      <dgm:t>
        <a:bodyPr/>
        <a:lstStyle/>
        <a:p>
          <a:endParaRPr lang="en-US"/>
        </a:p>
      </dgm:t>
    </dgm:pt>
    <dgm:pt modelId="{27507CF6-1F10-9845-9F22-58F79B6E027F}" type="pres">
      <dgm:prSet presAssocID="{B79607B3-839F-5A4B-B60C-8CA631901ABD}" presName="Name0" presStyleCnt="0">
        <dgm:presLayoutVars>
          <dgm:chPref val="1"/>
          <dgm:dir/>
          <dgm:animOne val="branch"/>
          <dgm:animLvl val="lvl"/>
          <dgm:resizeHandles/>
        </dgm:presLayoutVars>
      </dgm:prSet>
      <dgm:spPr/>
    </dgm:pt>
    <dgm:pt modelId="{C6000B3B-5259-9046-BCDE-E0039F103576}" type="pres">
      <dgm:prSet presAssocID="{02649EB9-C1A4-9D4A-A7FF-7D5135D0F872}" presName="vertOne" presStyleCnt="0"/>
      <dgm:spPr/>
    </dgm:pt>
    <dgm:pt modelId="{F4E81F86-EE32-4947-905D-F9E963BBE4ED}" type="pres">
      <dgm:prSet presAssocID="{02649EB9-C1A4-9D4A-A7FF-7D5135D0F872}" presName="txOne" presStyleLbl="node0" presStyleIdx="0" presStyleCnt="1" custScaleY="47094" custLinFactNeighborX="-36" custLinFactNeighborY="50000">
        <dgm:presLayoutVars>
          <dgm:chPref val="3"/>
        </dgm:presLayoutVars>
      </dgm:prSet>
      <dgm:spPr/>
    </dgm:pt>
    <dgm:pt modelId="{455C07B6-3F6D-624D-9639-4D084FDAF92C}" type="pres">
      <dgm:prSet presAssocID="{02649EB9-C1A4-9D4A-A7FF-7D5135D0F872}" presName="parTransOne" presStyleCnt="0"/>
      <dgm:spPr/>
    </dgm:pt>
    <dgm:pt modelId="{36C57895-78A3-464B-B6D7-2F08E99ADE71}" type="pres">
      <dgm:prSet presAssocID="{02649EB9-C1A4-9D4A-A7FF-7D5135D0F872}" presName="horzOne" presStyleCnt="0"/>
      <dgm:spPr/>
    </dgm:pt>
    <dgm:pt modelId="{4E70D81C-FC7E-484C-A850-622E6389301C}" type="pres">
      <dgm:prSet presAssocID="{1ACF696C-CA8B-0E4D-ADAC-D849BCDE32F2}" presName="vertTwo" presStyleCnt="0"/>
      <dgm:spPr/>
    </dgm:pt>
    <dgm:pt modelId="{81C2EF87-D2D4-A74A-A783-C000866F1667}" type="pres">
      <dgm:prSet presAssocID="{1ACF696C-CA8B-0E4D-ADAC-D849BCDE32F2}" presName="txTwo" presStyleLbl="node2" presStyleIdx="0" presStyleCnt="3" custScaleX="102298">
        <dgm:presLayoutVars>
          <dgm:chPref val="3"/>
        </dgm:presLayoutVars>
      </dgm:prSet>
      <dgm:spPr/>
    </dgm:pt>
    <dgm:pt modelId="{B6FAB82D-C98E-0945-8964-7491E92CD290}" type="pres">
      <dgm:prSet presAssocID="{1ACF696C-CA8B-0E4D-ADAC-D849BCDE32F2}" presName="horzTwo" presStyleCnt="0"/>
      <dgm:spPr/>
    </dgm:pt>
    <dgm:pt modelId="{6D0FB79F-5DF9-4E47-B8EF-6A2C181582F8}" type="pres">
      <dgm:prSet presAssocID="{1910CA73-FC67-DF4B-92F6-C859605239D3}" presName="sibSpaceTwo" presStyleCnt="0"/>
      <dgm:spPr/>
    </dgm:pt>
    <dgm:pt modelId="{A4E6CE4E-EE11-5E4A-BD23-57BFA41D7CA9}" type="pres">
      <dgm:prSet presAssocID="{4DABE175-68B5-6E4C-A6C1-BCC90B8EA2DF}" presName="vertTwo" presStyleCnt="0"/>
      <dgm:spPr/>
    </dgm:pt>
    <dgm:pt modelId="{490596FC-4EC3-6742-9F9C-97BD5A14C1DB}" type="pres">
      <dgm:prSet presAssocID="{4DABE175-68B5-6E4C-A6C1-BCC90B8EA2DF}" presName="txTwo" presStyleLbl="node2" presStyleIdx="1" presStyleCnt="3">
        <dgm:presLayoutVars>
          <dgm:chPref val="3"/>
        </dgm:presLayoutVars>
      </dgm:prSet>
      <dgm:spPr/>
    </dgm:pt>
    <dgm:pt modelId="{A4FE6133-0D36-594D-8ABB-912BCB0DB509}" type="pres">
      <dgm:prSet presAssocID="{4DABE175-68B5-6E4C-A6C1-BCC90B8EA2DF}" presName="horzTwo" presStyleCnt="0"/>
      <dgm:spPr/>
    </dgm:pt>
    <dgm:pt modelId="{944CE012-2AF7-2547-864C-6FC8A3D3D22D}" type="pres">
      <dgm:prSet presAssocID="{FD8C6AFD-9DC4-5B4B-B82A-7BB1AC68C002}" presName="sibSpaceTwo" presStyleCnt="0"/>
      <dgm:spPr/>
    </dgm:pt>
    <dgm:pt modelId="{9553F93F-965B-F945-9FFB-C8822025DCD7}" type="pres">
      <dgm:prSet presAssocID="{F353BC5C-3E28-B940-8DD4-99F35CCB6DDB}" presName="vertTwo" presStyleCnt="0"/>
      <dgm:spPr/>
    </dgm:pt>
    <dgm:pt modelId="{2569143B-41BE-4F4E-89B1-D33FA7FC62E6}" type="pres">
      <dgm:prSet presAssocID="{F353BC5C-3E28-B940-8DD4-99F35CCB6DDB}" presName="txTwo" presStyleLbl="node2" presStyleIdx="2" presStyleCnt="3">
        <dgm:presLayoutVars>
          <dgm:chPref val="3"/>
        </dgm:presLayoutVars>
      </dgm:prSet>
      <dgm:spPr/>
    </dgm:pt>
    <dgm:pt modelId="{38A6FC8E-94E9-B644-A849-15AF2F4CA5DD}" type="pres">
      <dgm:prSet presAssocID="{F353BC5C-3E28-B940-8DD4-99F35CCB6DDB}" presName="horzTwo" presStyleCnt="0"/>
      <dgm:spPr/>
    </dgm:pt>
  </dgm:ptLst>
  <dgm:cxnLst>
    <dgm:cxn modelId="{670BB728-085C-9948-B4EE-FAC1BE0D2551}" type="presOf" srcId="{02649EB9-C1A4-9D4A-A7FF-7D5135D0F872}" destId="{F4E81F86-EE32-4947-905D-F9E963BBE4ED}" srcOrd="0" destOrd="0" presId="urn:microsoft.com/office/officeart/2005/8/layout/hierarchy4"/>
    <dgm:cxn modelId="{5D1A3D32-47D3-2B4F-909E-256EF92C11C4}" type="presOf" srcId="{B79607B3-839F-5A4B-B60C-8CA631901ABD}" destId="{27507CF6-1F10-9845-9F22-58F79B6E027F}" srcOrd="0" destOrd="0" presId="urn:microsoft.com/office/officeart/2005/8/layout/hierarchy4"/>
    <dgm:cxn modelId="{6079F951-200B-074B-A9D5-751ABBAD44E2}" type="presOf" srcId="{4DABE175-68B5-6E4C-A6C1-BCC90B8EA2DF}" destId="{490596FC-4EC3-6742-9F9C-97BD5A14C1DB}" srcOrd="0" destOrd="0" presId="urn:microsoft.com/office/officeart/2005/8/layout/hierarchy4"/>
    <dgm:cxn modelId="{FEE51666-65F1-7346-B672-811FDEE2C007}" srcId="{02649EB9-C1A4-9D4A-A7FF-7D5135D0F872}" destId="{F353BC5C-3E28-B940-8DD4-99F35CCB6DDB}" srcOrd="2" destOrd="0" parTransId="{215C011A-C102-6D47-82E0-D03F7994B4EE}" sibTransId="{423C1D48-AAA2-174F-B475-9F0D8CA22ECE}"/>
    <dgm:cxn modelId="{93EB3868-0A9C-0E45-9867-5B1D573BCE49}" srcId="{02649EB9-C1A4-9D4A-A7FF-7D5135D0F872}" destId="{4DABE175-68B5-6E4C-A6C1-BCC90B8EA2DF}" srcOrd="1" destOrd="0" parTransId="{003B82D4-F577-D04C-ADD4-881ED78BCEF9}" sibTransId="{FD8C6AFD-9DC4-5B4B-B82A-7BB1AC68C002}"/>
    <dgm:cxn modelId="{B2660D76-15CA-B444-8C1F-627508F70429}" srcId="{02649EB9-C1A4-9D4A-A7FF-7D5135D0F872}" destId="{1ACF696C-CA8B-0E4D-ADAC-D849BCDE32F2}" srcOrd="0" destOrd="0" parTransId="{1965E027-7E42-BB46-8374-16F49E5A5872}" sibTransId="{1910CA73-FC67-DF4B-92F6-C859605239D3}"/>
    <dgm:cxn modelId="{28D6BB8B-365A-454C-B07A-27830579FC75}" type="presOf" srcId="{1ACF696C-CA8B-0E4D-ADAC-D849BCDE32F2}" destId="{81C2EF87-D2D4-A74A-A783-C000866F1667}" srcOrd="0" destOrd="0" presId="urn:microsoft.com/office/officeart/2005/8/layout/hierarchy4"/>
    <dgm:cxn modelId="{A1B8FCB0-B05B-444C-8541-283B98889B35}" srcId="{B79607B3-839F-5A4B-B60C-8CA631901ABD}" destId="{02649EB9-C1A4-9D4A-A7FF-7D5135D0F872}" srcOrd="0" destOrd="0" parTransId="{FD35647A-246A-0B4E-8806-C688DBFDEB0C}" sibTransId="{3427B734-8F64-0B4E-8062-C4359EA014A8}"/>
    <dgm:cxn modelId="{934F6CED-877E-C14D-B1B0-C681B49C8187}" type="presOf" srcId="{F353BC5C-3E28-B940-8DD4-99F35CCB6DDB}" destId="{2569143B-41BE-4F4E-89B1-D33FA7FC62E6}" srcOrd="0" destOrd="0" presId="urn:microsoft.com/office/officeart/2005/8/layout/hierarchy4"/>
    <dgm:cxn modelId="{F652736E-61D4-FC4C-A641-227BD20D6CCE}" type="presParOf" srcId="{27507CF6-1F10-9845-9F22-58F79B6E027F}" destId="{C6000B3B-5259-9046-BCDE-E0039F103576}" srcOrd="0" destOrd="0" presId="urn:microsoft.com/office/officeart/2005/8/layout/hierarchy4"/>
    <dgm:cxn modelId="{D3B50F2B-4D9F-904E-9DA8-164A2A3151B1}" type="presParOf" srcId="{C6000B3B-5259-9046-BCDE-E0039F103576}" destId="{F4E81F86-EE32-4947-905D-F9E963BBE4ED}" srcOrd="0" destOrd="0" presId="urn:microsoft.com/office/officeart/2005/8/layout/hierarchy4"/>
    <dgm:cxn modelId="{0A128742-758F-2D45-A04D-A115332C5AFD}" type="presParOf" srcId="{C6000B3B-5259-9046-BCDE-E0039F103576}" destId="{455C07B6-3F6D-624D-9639-4D084FDAF92C}" srcOrd="1" destOrd="0" presId="urn:microsoft.com/office/officeart/2005/8/layout/hierarchy4"/>
    <dgm:cxn modelId="{8B854C88-9599-DE4D-A99B-277545DA60F2}" type="presParOf" srcId="{C6000B3B-5259-9046-BCDE-E0039F103576}" destId="{36C57895-78A3-464B-B6D7-2F08E99ADE71}" srcOrd="2" destOrd="0" presId="urn:microsoft.com/office/officeart/2005/8/layout/hierarchy4"/>
    <dgm:cxn modelId="{50FFA023-DEE4-8A43-B597-A72F935547FF}" type="presParOf" srcId="{36C57895-78A3-464B-B6D7-2F08E99ADE71}" destId="{4E70D81C-FC7E-484C-A850-622E6389301C}" srcOrd="0" destOrd="0" presId="urn:microsoft.com/office/officeart/2005/8/layout/hierarchy4"/>
    <dgm:cxn modelId="{DB2DC5B6-3681-154A-9D00-BA69CB06B198}" type="presParOf" srcId="{4E70D81C-FC7E-484C-A850-622E6389301C}" destId="{81C2EF87-D2D4-A74A-A783-C000866F1667}" srcOrd="0" destOrd="0" presId="urn:microsoft.com/office/officeart/2005/8/layout/hierarchy4"/>
    <dgm:cxn modelId="{1F347578-4928-4943-B911-AFD4F0C1CD2B}" type="presParOf" srcId="{4E70D81C-FC7E-484C-A850-622E6389301C}" destId="{B6FAB82D-C98E-0945-8964-7491E92CD290}" srcOrd="1" destOrd="0" presId="urn:microsoft.com/office/officeart/2005/8/layout/hierarchy4"/>
    <dgm:cxn modelId="{D8BC8267-9C99-484E-BD12-473D301D4FC7}" type="presParOf" srcId="{36C57895-78A3-464B-B6D7-2F08E99ADE71}" destId="{6D0FB79F-5DF9-4E47-B8EF-6A2C181582F8}" srcOrd="1" destOrd="0" presId="urn:microsoft.com/office/officeart/2005/8/layout/hierarchy4"/>
    <dgm:cxn modelId="{BFA51491-6D8C-AF4E-ABAE-BC2409747E2E}" type="presParOf" srcId="{36C57895-78A3-464B-B6D7-2F08E99ADE71}" destId="{A4E6CE4E-EE11-5E4A-BD23-57BFA41D7CA9}" srcOrd="2" destOrd="0" presId="urn:microsoft.com/office/officeart/2005/8/layout/hierarchy4"/>
    <dgm:cxn modelId="{48715D32-36D6-9247-9F73-528B0039DD7E}" type="presParOf" srcId="{A4E6CE4E-EE11-5E4A-BD23-57BFA41D7CA9}" destId="{490596FC-4EC3-6742-9F9C-97BD5A14C1DB}" srcOrd="0" destOrd="0" presId="urn:microsoft.com/office/officeart/2005/8/layout/hierarchy4"/>
    <dgm:cxn modelId="{944FCA46-9AE7-6C41-A583-3CC5BC7C16A8}" type="presParOf" srcId="{A4E6CE4E-EE11-5E4A-BD23-57BFA41D7CA9}" destId="{A4FE6133-0D36-594D-8ABB-912BCB0DB509}" srcOrd="1" destOrd="0" presId="urn:microsoft.com/office/officeart/2005/8/layout/hierarchy4"/>
    <dgm:cxn modelId="{EDD07B27-B20D-D344-9AD8-5CD67176BAB0}" type="presParOf" srcId="{36C57895-78A3-464B-B6D7-2F08E99ADE71}" destId="{944CE012-2AF7-2547-864C-6FC8A3D3D22D}" srcOrd="3" destOrd="0" presId="urn:microsoft.com/office/officeart/2005/8/layout/hierarchy4"/>
    <dgm:cxn modelId="{706B4757-2E12-9846-AE4B-18BD6C2DB5DE}" type="presParOf" srcId="{36C57895-78A3-464B-B6D7-2F08E99ADE71}" destId="{9553F93F-965B-F945-9FFB-C8822025DCD7}" srcOrd="4" destOrd="0" presId="urn:microsoft.com/office/officeart/2005/8/layout/hierarchy4"/>
    <dgm:cxn modelId="{0FB48CD5-72F9-B042-9F79-4116978A4BE3}" type="presParOf" srcId="{9553F93F-965B-F945-9FFB-C8822025DCD7}" destId="{2569143B-41BE-4F4E-89B1-D33FA7FC62E6}" srcOrd="0" destOrd="0" presId="urn:microsoft.com/office/officeart/2005/8/layout/hierarchy4"/>
    <dgm:cxn modelId="{2C4B5D59-016F-E846-834F-A21B903DEDD2}" type="presParOf" srcId="{9553F93F-965B-F945-9FFB-C8822025DCD7}" destId="{38A6FC8E-94E9-B644-A849-15AF2F4CA5D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05911A6-5C42-4E49-95CD-F8E1FD0767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5EB392-28C1-6743-9576-0FAF1F4E1E31}">
      <dgm:prSet/>
      <dgm:spPr/>
      <dgm:t>
        <a:bodyPr/>
        <a:lstStyle/>
        <a:p>
          <a:pPr algn="ctr"/>
          <a:r>
            <a:rPr lang="en-US" b="0" i="0" baseline="0" dirty="0"/>
            <a:t>Specify Systems that Channel Water/Condensation Safely Away </a:t>
          </a:r>
        </a:p>
      </dgm:t>
    </dgm:pt>
    <dgm:pt modelId="{099E4C38-39AC-6A40-91DF-D2C317487F37}" type="parTrans" cxnId="{D6F714D1-EC39-D24F-9481-491915D90C2D}">
      <dgm:prSet/>
      <dgm:spPr/>
      <dgm:t>
        <a:bodyPr/>
        <a:lstStyle/>
        <a:p>
          <a:endParaRPr lang="en-US"/>
        </a:p>
      </dgm:t>
    </dgm:pt>
    <dgm:pt modelId="{888AB062-7B5A-6142-B882-599C7D090D2F}" type="sibTrans" cxnId="{D6F714D1-EC39-D24F-9481-491915D90C2D}">
      <dgm:prSet/>
      <dgm:spPr/>
      <dgm:t>
        <a:bodyPr/>
        <a:lstStyle/>
        <a:p>
          <a:endParaRPr lang="en-US"/>
        </a:p>
      </dgm:t>
    </dgm:pt>
    <dgm:pt modelId="{F10EEB77-7B6C-5B4C-B3DF-1B4656BCA777}">
      <dgm:prSet/>
      <dgm:spPr/>
      <dgm:t>
        <a:bodyPr/>
        <a:lstStyle/>
        <a:p>
          <a:pPr algn="ctr"/>
          <a:r>
            <a:rPr lang="en-US" b="0" i="0" baseline="0" dirty="0"/>
            <a:t>Ensuring Wall System Can Dry Out, Eliminating Wall damage &amp; Mold</a:t>
          </a:r>
          <a:endParaRPr lang="en-US" dirty="0"/>
        </a:p>
      </dgm:t>
    </dgm:pt>
    <dgm:pt modelId="{FBEB75D5-EEBD-1648-9264-ABB549BC7D71}" type="parTrans" cxnId="{B9E9667B-E37B-6B4B-8D8E-AB39DE077431}">
      <dgm:prSet/>
      <dgm:spPr/>
      <dgm:t>
        <a:bodyPr/>
        <a:lstStyle/>
        <a:p>
          <a:endParaRPr lang="en-US"/>
        </a:p>
      </dgm:t>
    </dgm:pt>
    <dgm:pt modelId="{2C16AEA1-801E-CF41-91FA-8E59EE962C3E}" type="sibTrans" cxnId="{B9E9667B-E37B-6B4B-8D8E-AB39DE077431}">
      <dgm:prSet/>
      <dgm:spPr/>
      <dgm:t>
        <a:bodyPr/>
        <a:lstStyle/>
        <a:p>
          <a:endParaRPr lang="en-US"/>
        </a:p>
      </dgm:t>
    </dgm:pt>
    <dgm:pt modelId="{874AD27B-8CEF-6C46-9278-99C4818FE6D5}">
      <dgm:prSet/>
      <dgm:spPr/>
      <dgm:t>
        <a:bodyPr/>
        <a:lstStyle/>
        <a:p>
          <a:r>
            <a:rPr lang="en-US" dirty="0"/>
            <a:t>Grooves on the back side of the insulation panels</a:t>
          </a:r>
        </a:p>
      </dgm:t>
    </dgm:pt>
    <dgm:pt modelId="{B827D513-B1A3-FC43-8085-9E5976A288D4}" type="parTrans" cxnId="{753586ED-58BD-E54B-AE50-8D8F30B416AB}">
      <dgm:prSet/>
      <dgm:spPr/>
      <dgm:t>
        <a:bodyPr/>
        <a:lstStyle/>
        <a:p>
          <a:endParaRPr lang="en-US"/>
        </a:p>
      </dgm:t>
    </dgm:pt>
    <dgm:pt modelId="{A2E8F479-79F3-9841-9B7E-4975D5B4EF19}" type="sibTrans" cxnId="{753586ED-58BD-E54B-AE50-8D8F30B416AB}">
      <dgm:prSet/>
      <dgm:spPr/>
      <dgm:t>
        <a:bodyPr/>
        <a:lstStyle/>
        <a:p>
          <a:endParaRPr lang="en-US"/>
        </a:p>
      </dgm:t>
    </dgm:pt>
    <dgm:pt modelId="{DDDF2C57-9ECA-CC46-940D-EBAF1EC1B6BE}">
      <dgm:prSet/>
      <dgm:spPr/>
      <dgm:t>
        <a:bodyPr/>
        <a:lstStyle/>
        <a:p>
          <a:pPr algn="ctr"/>
          <a:r>
            <a:rPr lang="en-US" dirty="0"/>
            <a:t>GPS &amp; EPS for Type 111 Semi -Permeable Vapor Retarder </a:t>
          </a:r>
        </a:p>
      </dgm:t>
    </dgm:pt>
    <dgm:pt modelId="{C4D56509-1753-F742-8C28-95B208EFA8B8}" type="parTrans" cxnId="{C94D3A7C-E06E-A54B-832C-0537693FA4A8}">
      <dgm:prSet/>
      <dgm:spPr/>
      <dgm:t>
        <a:bodyPr/>
        <a:lstStyle/>
        <a:p>
          <a:endParaRPr lang="en-US"/>
        </a:p>
      </dgm:t>
    </dgm:pt>
    <dgm:pt modelId="{E8B4F2F9-5209-304D-9D06-3849BA77D2E9}" type="sibTrans" cxnId="{C94D3A7C-E06E-A54B-832C-0537693FA4A8}">
      <dgm:prSet/>
      <dgm:spPr/>
      <dgm:t>
        <a:bodyPr/>
        <a:lstStyle/>
        <a:p>
          <a:endParaRPr lang="en-US"/>
        </a:p>
      </dgm:t>
    </dgm:pt>
    <dgm:pt modelId="{DF9CBDF6-DFA3-6647-99FB-89405E4BABA6}">
      <dgm:prSet/>
      <dgm:spPr/>
      <dgm:t>
        <a:bodyPr/>
        <a:lstStyle/>
        <a:p>
          <a:endParaRPr lang="en-US" dirty="0"/>
        </a:p>
      </dgm:t>
    </dgm:pt>
    <dgm:pt modelId="{BE589463-8EA4-1242-91DB-CDCD172E8272}" type="parTrans" cxnId="{DDFFD8C6-886C-724B-88DD-60721FE5FB28}">
      <dgm:prSet/>
      <dgm:spPr/>
      <dgm:t>
        <a:bodyPr/>
        <a:lstStyle/>
        <a:p>
          <a:endParaRPr lang="en-US"/>
        </a:p>
      </dgm:t>
    </dgm:pt>
    <dgm:pt modelId="{13B35DF1-696C-9D4A-B91D-6865144931E5}" type="sibTrans" cxnId="{DDFFD8C6-886C-724B-88DD-60721FE5FB28}">
      <dgm:prSet/>
      <dgm:spPr/>
      <dgm:t>
        <a:bodyPr/>
        <a:lstStyle/>
        <a:p>
          <a:endParaRPr lang="en-US"/>
        </a:p>
      </dgm:t>
    </dgm:pt>
    <dgm:pt modelId="{329A3E75-445F-134E-9B32-8EC5426FAD76}">
      <dgm:prSet/>
      <dgm:spPr/>
      <dgm:t>
        <a:bodyPr/>
        <a:lstStyle/>
        <a:p>
          <a:r>
            <a:rPr lang="en-US" dirty="0"/>
            <a:t>Maintains R-Value while directing vapor away from interiors  </a:t>
          </a:r>
        </a:p>
      </dgm:t>
    </dgm:pt>
    <dgm:pt modelId="{C056005F-2813-5B48-B3CE-92C608CB33C8}" type="parTrans" cxnId="{C146E0A2-38DB-7B42-BBF8-A8294DA856B0}">
      <dgm:prSet/>
      <dgm:spPr/>
      <dgm:t>
        <a:bodyPr/>
        <a:lstStyle/>
        <a:p>
          <a:endParaRPr lang="en-US"/>
        </a:p>
      </dgm:t>
    </dgm:pt>
    <dgm:pt modelId="{2948437B-1677-E441-B488-4DFD5BA11BAD}" type="sibTrans" cxnId="{C146E0A2-38DB-7B42-BBF8-A8294DA856B0}">
      <dgm:prSet/>
      <dgm:spPr/>
      <dgm:t>
        <a:bodyPr/>
        <a:lstStyle/>
        <a:p>
          <a:endParaRPr lang="en-US"/>
        </a:p>
      </dgm:t>
    </dgm:pt>
    <dgm:pt modelId="{0562723A-BF8B-2944-92A0-09334700A6FF}" type="pres">
      <dgm:prSet presAssocID="{805911A6-5C42-4E49-95CD-F8E1FD0767F7}" presName="linear" presStyleCnt="0">
        <dgm:presLayoutVars>
          <dgm:animLvl val="lvl"/>
          <dgm:resizeHandles val="exact"/>
        </dgm:presLayoutVars>
      </dgm:prSet>
      <dgm:spPr/>
    </dgm:pt>
    <dgm:pt modelId="{82BAEDAD-CA84-8C4D-B79D-056C0ED8581D}" type="pres">
      <dgm:prSet presAssocID="{DDDF2C57-9ECA-CC46-940D-EBAF1EC1B6BE}" presName="parentText" presStyleLbl="node1" presStyleIdx="0" presStyleCnt="3">
        <dgm:presLayoutVars>
          <dgm:chMax val="0"/>
          <dgm:bulletEnabled val="1"/>
        </dgm:presLayoutVars>
      </dgm:prSet>
      <dgm:spPr/>
    </dgm:pt>
    <dgm:pt modelId="{F943D494-28A1-C449-A3F2-735BAF1EB57D}" type="pres">
      <dgm:prSet presAssocID="{DDDF2C57-9ECA-CC46-940D-EBAF1EC1B6BE}" presName="childText" presStyleLbl="revTx" presStyleIdx="0" presStyleCnt="2">
        <dgm:presLayoutVars>
          <dgm:bulletEnabled val="1"/>
        </dgm:presLayoutVars>
      </dgm:prSet>
      <dgm:spPr/>
    </dgm:pt>
    <dgm:pt modelId="{D7C44E5F-D137-4F49-89BB-9B978600166D}" type="pres">
      <dgm:prSet presAssocID="{8D5EB392-28C1-6743-9576-0FAF1F4E1E31}" presName="parentText" presStyleLbl="node1" presStyleIdx="1" presStyleCnt="3">
        <dgm:presLayoutVars>
          <dgm:chMax val="0"/>
          <dgm:bulletEnabled val="1"/>
        </dgm:presLayoutVars>
      </dgm:prSet>
      <dgm:spPr/>
    </dgm:pt>
    <dgm:pt modelId="{8693A1F6-80F3-324C-AB87-C0516F48CBBE}" type="pres">
      <dgm:prSet presAssocID="{8D5EB392-28C1-6743-9576-0FAF1F4E1E31}" presName="childText" presStyleLbl="revTx" presStyleIdx="1" presStyleCnt="2">
        <dgm:presLayoutVars>
          <dgm:bulletEnabled val="1"/>
        </dgm:presLayoutVars>
      </dgm:prSet>
      <dgm:spPr/>
    </dgm:pt>
    <dgm:pt modelId="{6C36124B-A6C6-B340-B224-76FAE440C428}" type="pres">
      <dgm:prSet presAssocID="{F10EEB77-7B6C-5B4C-B3DF-1B4656BCA777}" presName="parentText" presStyleLbl="node1" presStyleIdx="2" presStyleCnt="3">
        <dgm:presLayoutVars>
          <dgm:chMax val="0"/>
          <dgm:bulletEnabled val="1"/>
        </dgm:presLayoutVars>
      </dgm:prSet>
      <dgm:spPr/>
    </dgm:pt>
  </dgm:ptLst>
  <dgm:cxnLst>
    <dgm:cxn modelId="{7ADB500E-73D2-C54D-9922-08C4D361AD3F}" type="presOf" srcId="{874AD27B-8CEF-6C46-9278-99C4818FE6D5}" destId="{8693A1F6-80F3-324C-AB87-C0516F48CBBE}" srcOrd="0" destOrd="1" presId="urn:microsoft.com/office/officeart/2005/8/layout/vList2"/>
    <dgm:cxn modelId="{D3FF8E36-FBF9-3A45-879B-DB1656875D6E}" type="presOf" srcId="{8D5EB392-28C1-6743-9576-0FAF1F4E1E31}" destId="{D7C44E5F-D137-4F49-89BB-9B978600166D}" srcOrd="0" destOrd="0" presId="urn:microsoft.com/office/officeart/2005/8/layout/vList2"/>
    <dgm:cxn modelId="{B62CB93F-B042-9949-B6D5-C4364732629B}" type="presOf" srcId="{805911A6-5C42-4E49-95CD-F8E1FD0767F7}" destId="{0562723A-BF8B-2944-92A0-09334700A6FF}" srcOrd="0" destOrd="0" presId="urn:microsoft.com/office/officeart/2005/8/layout/vList2"/>
    <dgm:cxn modelId="{85B5CB4D-0B76-784E-8001-57E878949F62}" type="presOf" srcId="{329A3E75-445F-134E-9B32-8EC5426FAD76}" destId="{F943D494-28A1-C449-A3F2-735BAF1EB57D}" srcOrd="0" destOrd="0" presId="urn:microsoft.com/office/officeart/2005/8/layout/vList2"/>
    <dgm:cxn modelId="{79D80C53-B2FD-6E48-A0B8-089B8AD64102}" type="presOf" srcId="{DDDF2C57-9ECA-CC46-940D-EBAF1EC1B6BE}" destId="{82BAEDAD-CA84-8C4D-B79D-056C0ED8581D}" srcOrd="0" destOrd="0" presId="urn:microsoft.com/office/officeart/2005/8/layout/vList2"/>
    <dgm:cxn modelId="{B9E9667B-E37B-6B4B-8D8E-AB39DE077431}" srcId="{805911A6-5C42-4E49-95CD-F8E1FD0767F7}" destId="{F10EEB77-7B6C-5B4C-B3DF-1B4656BCA777}" srcOrd="2" destOrd="0" parTransId="{FBEB75D5-EEBD-1648-9264-ABB549BC7D71}" sibTransId="{2C16AEA1-801E-CF41-91FA-8E59EE962C3E}"/>
    <dgm:cxn modelId="{C94D3A7C-E06E-A54B-832C-0537693FA4A8}" srcId="{805911A6-5C42-4E49-95CD-F8E1FD0767F7}" destId="{DDDF2C57-9ECA-CC46-940D-EBAF1EC1B6BE}" srcOrd="0" destOrd="0" parTransId="{C4D56509-1753-F742-8C28-95B208EFA8B8}" sibTransId="{E8B4F2F9-5209-304D-9D06-3849BA77D2E9}"/>
    <dgm:cxn modelId="{C146E0A2-38DB-7B42-BBF8-A8294DA856B0}" srcId="{DDDF2C57-9ECA-CC46-940D-EBAF1EC1B6BE}" destId="{329A3E75-445F-134E-9B32-8EC5426FAD76}" srcOrd="0" destOrd="0" parTransId="{C056005F-2813-5B48-B3CE-92C608CB33C8}" sibTransId="{2948437B-1677-E441-B488-4DFD5BA11BAD}"/>
    <dgm:cxn modelId="{DDFFD8C6-886C-724B-88DD-60721FE5FB28}" srcId="{8D5EB392-28C1-6743-9576-0FAF1F4E1E31}" destId="{DF9CBDF6-DFA3-6647-99FB-89405E4BABA6}" srcOrd="0" destOrd="0" parTransId="{BE589463-8EA4-1242-91DB-CDCD172E8272}" sibTransId="{13B35DF1-696C-9D4A-B91D-6865144931E5}"/>
    <dgm:cxn modelId="{D6F714D1-EC39-D24F-9481-491915D90C2D}" srcId="{805911A6-5C42-4E49-95CD-F8E1FD0767F7}" destId="{8D5EB392-28C1-6743-9576-0FAF1F4E1E31}" srcOrd="1" destOrd="0" parTransId="{099E4C38-39AC-6A40-91DF-D2C317487F37}" sibTransId="{888AB062-7B5A-6142-B882-599C7D090D2F}"/>
    <dgm:cxn modelId="{753586ED-58BD-E54B-AE50-8D8F30B416AB}" srcId="{8D5EB392-28C1-6743-9576-0FAF1F4E1E31}" destId="{874AD27B-8CEF-6C46-9278-99C4818FE6D5}" srcOrd="1" destOrd="0" parTransId="{B827D513-B1A3-FC43-8085-9E5976A288D4}" sibTransId="{A2E8F479-79F3-9841-9B7E-4975D5B4EF19}"/>
    <dgm:cxn modelId="{66EAB2F5-1FED-DA44-8292-339628EE05B7}" type="presOf" srcId="{DF9CBDF6-DFA3-6647-99FB-89405E4BABA6}" destId="{8693A1F6-80F3-324C-AB87-C0516F48CBBE}" srcOrd="0" destOrd="0" presId="urn:microsoft.com/office/officeart/2005/8/layout/vList2"/>
    <dgm:cxn modelId="{D5382EFB-7218-0142-88C0-F5C9EBEAA22F}" type="presOf" srcId="{F10EEB77-7B6C-5B4C-B3DF-1B4656BCA777}" destId="{6C36124B-A6C6-B340-B224-76FAE440C428}" srcOrd="0" destOrd="0" presId="urn:microsoft.com/office/officeart/2005/8/layout/vList2"/>
    <dgm:cxn modelId="{2B110515-137A-4544-A16E-F25EEFBBFA3D}" type="presParOf" srcId="{0562723A-BF8B-2944-92A0-09334700A6FF}" destId="{82BAEDAD-CA84-8C4D-B79D-056C0ED8581D}" srcOrd="0" destOrd="0" presId="urn:microsoft.com/office/officeart/2005/8/layout/vList2"/>
    <dgm:cxn modelId="{21B0C6A0-D89D-9848-86C9-8A62E9D6E238}" type="presParOf" srcId="{0562723A-BF8B-2944-92A0-09334700A6FF}" destId="{F943D494-28A1-C449-A3F2-735BAF1EB57D}" srcOrd="1" destOrd="0" presId="urn:microsoft.com/office/officeart/2005/8/layout/vList2"/>
    <dgm:cxn modelId="{EBCD9FCD-D3D5-7B41-8E5B-7D8D35DA5300}" type="presParOf" srcId="{0562723A-BF8B-2944-92A0-09334700A6FF}" destId="{D7C44E5F-D137-4F49-89BB-9B978600166D}" srcOrd="2" destOrd="0" presId="urn:microsoft.com/office/officeart/2005/8/layout/vList2"/>
    <dgm:cxn modelId="{C62EE331-6C39-894B-BB00-30C8FB72F81D}" type="presParOf" srcId="{0562723A-BF8B-2944-92A0-09334700A6FF}" destId="{8693A1F6-80F3-324C-AB87-C0516F48CBBE}" srcOrd="3" destOrd="0" presId="urn:microsoft.com/office/officeart/2005/8/layout/vList2"/>
    <dgm:cxn modelId="{2B662ABE-01EC-4B44-9F2E-D847FA788029}" type="presParOf" srcId="{0562723A-BF8B-2944-92A0-09334700A6FF}" destId="{6C36124B-A6C6-B340-B224-76FAE440C4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25E6F15-879D-CD43-8020-640FDA4E0D4A}" type="doc">
      <dgm:prSet loTypeId="urn:microsoft.com/office/officeart/2005/8/layout/chart3" loCatId="list" qsTypeId="urn:microsoft.com/office/officeart/2005/8/quickstyle/simple1" qsCatId="simple" csTypeId="urn:microsoft.com/office/officeart/2005/8/colors/accent1_2" csCatId="accent1" phldr="1"/>
      <dgm:spPr/>
      <dgm:t>
        <a:bodyPr/>
        <a:lstStyle/>
        <a:p>
          <a:endParaRPr lang="en-US"/>
        </a:p>
      </dgm:t>
    </dgm:pt>
    <dgm:pt modelId="{46102F74-59F7-0E47-A77C-F33BCE0CC63D}">
      <dgm:prSet/>
      <dgm:spPr/>
      <dgm:t>
        <a:bodyPr/>
        <a:lstStyle/>
        <a:p>
          <a:pPr algn="l"/>
          <a:r>
            <a:rPr lang="en-US" b="0" i="0" baseline="0" dirty="0"/>
            <a:t>Details for CI</a:t>
          </a:r>
        </a:p>
      </dgm:t>
    </dgm:pt>
    <dgm:pt modelId="{6610BA01-D0EA-D24C-9D63-D45017DC45B6}" type="parTrans" cxnId="{D405129F-9D5C-7443-A354-D74397B3AEE9}">
      <dgm:prSet/>
      <dgm:spPr/>
      <dgm:t>
        <a:bodyPr/>
        <a:lstStyle/>
        <a:p>
          <a:endParaRPr lang="en-US"/>
        </a:p>
      </dgm:t>
    </dgm:pt>
    <dgm:pt modelId="{98142B26-4A71-6842-964A-3CA7B2AB14C2}" type="sibTrans" cxnId="{D405129F-9D5C-7443-A354-D74397B3AEE9}">
      <dgm:prSet/>
      <dgm:spPr/>
      <dgm:t>
        <a:bodyPr/>
        <a:lstStyle/>
        <a:p>
          <a:endParaRPr lang="en-US"/>
        </a:p>
      </dgm:t>
    </dgm:pt>
    <dgm:pt modelId="{D8EA2C98-CA1E-9D41-8553-CC1659832E5D}">
      <dgm:prSet/>
      <dgm:spPr/>
      <dgm:t>
        <a:bodyPr/>
        <a:lstStyle/>
        <a:p>
          <a:pPr algn="l"/>
          <a:r>
            <a:rPr lang="en-US" b="0" i="0" baseline="0" dirty="0"/>
            <a:t>Adhered Insulation</a:t>
          </a:r>
          <a:endParaRPr lang="en-US" dirty="0"/>
        </a:p>
      </dgm:t>
    </dgm:pt>
    <dgm:pt modelId="{31474211-61EC-9943-B5D7-04E7B784683E}" type="parTrans" cxnId="{E49C1AFF-BEE7-0A48-969B-7171A68D5F40}">
      <dgm:prSet/>
      <dgm:spPr/>
      <dgm:t>
        <a:bodyPr/>
        <a:lstStyle/>
        <a:p>
          <a:endParaRPr lang="en-US"/>
        </a:p>
      </dgm:t>
    </dgm:pt>
    <dgm:pt modelId="{3E4A0A55-6DB2-C14C-AA3C-763C7C0BB2C7}" type="sibTrans" cxnId="{E49C1AFF-BEE7-0A48-969B-7171A68D5F40}">
      <dgm:prSet/>
      <dgm:spPr/>
      <dgm:t>
        <a:bodyPr/>
        <a:lstStyle/>
        <a:p>
          <a:endParaRPr lang="en-US"/>
        </a:p>
      </dgm:t>
    </dgm:pt>
    <dgm:pt modelId="{04018BAF-90ED-8B4A-BA41-45307E137E3E}">
      <dgm:prSet/>
      <dgm:spPr/>
      <dgm:t>
        <a:bodyPr/>
        <a:lstStyle/>
        <a:p>
          <a:pPr algn="ctr"/>
          <a:r>
            <a:rPr lang="en-US" b="0" i="0" baseline="0" dirty="0"/>
            <a:t>GPS for Maximum R-Value</a:t>
          </a:r>
          <a:endParaRPr lang="en-US" dirty="0"/>
        </a:p>
      </dgm:t>
    </dgm:pt>
    <dgm:pt modelId="{0075C669-9143-BA4A-9CA3-E174E43D67F3}" type="sibTrans" cxnId="{00867D02-00DA-7746-B679-5EBEA093AB08}">
      <dgm:prSet/>
      <dgm:spPr/>
      <dgm:t>
        <a:bodyPr/>
        <a:lstStyle/>
        <a:p>
          <a:endParaRPr lang="en-US"/>
        </a:p>
      </dgm:t>
    </dgm:pt>
    <dgm:pt modelId="{22E4BF02-4379-AC46-820D-8F4EC5D843C7}" type="parTrans" cxnId="{00867D02-00DA-7746-B679-5EBEA093AB08}">
      <dgm:prSet/>
      <dgm:spPr/>
      <dgm:t>
        <a:bodyPr/>
        <a:lstStyle/>
        <a:p>
          <a:endParaRPr lang="en-US"/>
        </a:p>
      </dgm:t>
    </dgm:pt>
    <dgm:pt modelId="{87C113B9-828E-0944-9569-6AC4A2494CE9}" type="pres">
      <dgm:prSet presAssocID="{E25E6F15-879D-CD43-8020-640FDA4E0D4A}" presName="compositeShape" presStyleCnt="0">
        <dgm:presLayoutVars>
          <dgm:chMax val="7"/>
          <dgm:dir/>
          <dgm:resizeHandles val="exact"/>
        </dgm:presLayoutVars>
      </dgm:prSet>
      <dgm:spPr/>
    </dgm:pt>
    <dgm:pt modelId="{843B64FD-C0C3-374A-954A-EFAC707348D8}" type="pres">
      <dgm:prSet presAssocID="{E25E6F15-879D-CD43-8020-640FDA4E0D4A}" presName="wedge1" presStyleLbl="node1" presStyleIdx="0" presStyleCnt="3" custLinFactNeighborX="-3830" custLinFactNeighborY="1956"/>
      <dgm:spPr/>
    </dgm:pt>
    <dgm:pt modelId="{75E88730-E2CA-2A43-8BEB-E1E3E285FFF9}" type="pres">
      <dgm:prSet presAssocID="{E25E6F15-879D-CD43-8020-640FDA4E0D4A}" presName="wedge1Tx" presStyleLbl="node1" presStyleIdx="0" presStyleCnt="3">
        <dgm:presLayoutVars>
          <dgm:chMax val="0"/>
          <dgm:chPref val="0"/>
          <dgm:bulletEnabled val="1"/>
        </dgm:presLayoutVars>
      </dgm:prSet>
      <dgm:spPr/>
    </dgm:pt>
    <dgm:pt modelId="{095AAF8B-5C4F-E044-970F-61DF09C9ADCC}" type="pres">
      <dgm:prSet presAssocID="{E25E6F15-879D-CD43-8020-640FDA4E0D4A}" presName="wedge2" presStyleLbl="node1" presStyleIdx="1" presStyleCnt="3" custLinFactNeighborX="560"/>
      <dgm:spPr/>
    </dgm:pt>
    <dgm:pt modelId="{4E547DC0-6E51-AE41-918D-3886F4CDD09A}" type="pres">
      <dgm:prSet presAssocID="{E25E6F15-879D-CD43-8020-640FDA4E0D4A}" presName="wedge2Tx" presStyleLbl="node1" presStyleIdx="1" presStyleCnt="3">
        <dgm:presLayoutVars>
          <dgm:chMax val="0"/>
          <dgm:chPref val="0"/>
          <dgm:bulletEnabled val="1"/>
        </dgm:presLayoutVars>
      </dgm:prSet>
      <dgm:spPr/>
    </dgm:pt>
    <dgm:pt modelId="{2AE7BEA6-889C-B340-AE39-2DB211A398FE}" type="pres">
      <dgm:prSet presAssocID="{E25E6F15-879D-CD43-8020-640FDA4E0D4A}" presName="wedge3" presStyleLbl="node1" presStyleIdx="2" presStyleCnt="3" custLinFactNeighborY="-1120"/>
      <dgm:spPr/>
    </dgm:pt>
    <dgm:pt modelId="{13274999-93AE-8F41-90DA-56230877A55E}" type="pres">
      <dgm:prSet presAssocID="{E25E6F15-879D-CD43-8020-640FDA4E0D4A}" presName="wedge3Tx" presStyleLbl="node1" presStyleIdx="2" presStyleCnt="3">
        <dgm:presLayoutVars>
          <dgm:chMax val="0"/>
          <dgm:chPref val="0"/>
          <dgm:bulletEnabled val="1"/>
        </dgm:presLayoutVars>
      </dgm:prSet>
      <dgm:spPr/>
    </dgm:pt>
  </dgm:ptLst>
  <dgm:cxnLst>
    <dgm:cxn modelId="{00867D02-00DA-7746-B679-5EBEA093AB08}" srcId="{E25E6F15-879D-CD43-8020-640FDA4E0D4A}" destId="{04018BAF-90ED-8B4A-BA41-45307E137E3E}" srcOrd="1" destOrd="0" parTransId="{22E4BF02-4379-AC46-820D-8F4EC5D843C7}" sibTransId="{0075C669-9143-BA4A-9CA3-E174E43D67F3}"/>
    <dgm:cxn modelId="{83E20210-2514-3C4C-8B1A-ED3439FD0DA7}" type="presOf" srcId="{D8EA2C98-CA1E-9D41-8553-CC1659832E5D}" destId="{2AE7BEA6-889C-B340-AE39-2DB211A398FE}" srcOrd="0" destOrd="0" presId="urn:microsoft.com/office/officeart/2005/8/layout/chart3"/>
    <dgm:cxn modelId="{6C69C844-AA24-434E-95CA-F21AE2559757}" type="presOf" srcId="{46102F74-59F7-0E47-A77C-F33BCE0CC63D}" destId="{75E88730-E2CA-2A43-8BEB-E1E3E285FFF9}" srcOrd="1" destOrd="0" presId="urn:microsoft.com/office/officeart/2005/8/layout/chart3"/>
    <dgm:cxn modelId="{BB246D73-F2C9-9441-8615-D4C9A8802D96}" type="presOf" srcId="{D8EA2C98-CA1E-9D41-8553-CC1659832E5D}" destId="{13274999-93AE-8F41-90DA-56230877A55E}" srcOrd="1" destOrd="0" presId="urn:microsoft.com/office/officeart/2005/8/layout/chart3"/>
    <dgm:cxn modelId="{EBDCBC92-89A0-C341-97FE-24386A095D92}" type="presOf" srcId="{04018BAF-90ED-8B4A-BA41-45307E137E3E}" destId="{4E547DC0-6E51-AE41-918D-3886F4CDD09A}" srcOrd="1" destOrd="0" presId="urn:microsoft.com/office/officeart/2005/8/layout/chart3"/>
    <dgm:cxn modelId="{D405129F-9D5C-7443-A354-D74397B3AEE9}" srcId="{E25E6F15-879D-CD43-8020-640FDA4E0D4A}" destId="{46102F74-59F7-0E47-A77C-F33BCE0CC63D}" srcOrd="0" destOrd="0" parTransId="{6610BA01-D0EA-D24C-9D63-D45017DC45B6}" sibTransId="{98142B26-4A71-6842-964A-3CA7B2AB14C2}"/>
    <dgm:cxn modelId="{291E49A4-576C-8A42-9F31-3431E05024BF}" type="presOf" srcId="{04018BAF-90ED-8B4A-BA41-45307E137E3E}" destId="{095AAF8B-5C4F-E044-970F-61DF09C9ADCC}" srcOrd="0" destOrd="0" presId="urn:microsoft.com/office/officeart/2005/8/layout/chart3"/>
    <dgm:cxn modelId="{CDB098AF-DA7D-D446-894B-2BA4C37CFB8F}" type="presOf" srcId="{E25E6F15-879D-CD43-8020-640FDA4E0D4A}" destId="{87C113B9-828E-0944-9569-6AC4A2494CE9}" srcOrd="0" destOrd="0" presId="urn:microsoft.com/office/officeart/2005/8/layout/chart3"/>
    <dgm:cxn modelId="{56F323D8-65E3-834E-BF9F-4C00F2949D33}" type="presOf" srcId="{46102F74-59F7-0E47-A77C-F33BCE0CC63D}" destId="{843B64FD-C0C3-374A-954A-EFAC707348D8}" srcOrd="0" destOrd="0" presId="urn:microsoft.com/office/officeart/2005/8/layout/chart3"/>
    <dgm:cxn modelId="{E49C1AFF-BEE7-0A48-969B-7171A68D5F40}" srcId="{E25E6F15-879D-CD43-8020-640FDA4E0D4A}" destId="{D8EA2C98-CA1E-9D41-8553-CC1659832E5D}" srcOrd="2" destOrd="0" parTransId="{31474211-61EC-9943-B5D7-04E7B784683E}" sibTransId="{3E4A0A55-6DB2-C14C-AA3C-763C7C0BB2C7}"/>
    <dgm:cxn modelId="{F21777B9-7695-DB47-B734-D85EDE0542FC}" type="presParOf" srcId="{87C113B9-828E-0944-9569-6AC4A2494CE9}" destId="{843B64FD-C0C3-374A-954A-EFAC707348D8}" srcOrd="0" destOrd="0" presId="urn:microsoft.com/office/officeart/2005/8/layout/chart3"/>
    <dgm:cxn modelId="{5BB01B77-37F1-C243-B32B-0B6F057C9218}" type="presParOf" srcId="{87C113B9-828E-0944-9569-6AC4A2494CE9}" destId="{75E88730-E2CA-2A43-8BEB-E1E3E285FFF9}" srcOrd="1" destOrd="0" presId="urn:microsoft.com/office/officeart/2005/8/layout/chart3"/>
    <dgm:cxn modelId="{4BA09525-7524-0B4F-AEDA-38FC31FA943B}" type="presParOf" srcId="{87C113B9-828E-0944-9569-6AC4A2494CE9}" destId="{095AAF8B-5C4F-E044-970F-61DF09C9ADCC}" srcOrd="2" destOrd="0" presId="urn:microsoft.com/office/officeart/2005/8/layout/chart3"/>
    <dgm:cxn modelId="{5067CBE9-4B76-1E4B-81B7-7BDA6ECF0EF4}" type="presParOf" srcId="{87C113B9-828E-0944-9569-6AC4A2494CE9}" destId="{4E547DC0-6E51-AE41-918D-3886F4CDD09A}" srcOrd="3" destOrd="0" presId="urn:microsoft.com/office/officeart/2005/8/layout/chart3"/>
    <dgm:cxn modelId="{7E2DDE18-65E2-864D-9937-389B95412EF9}" type="presParOf" srcId="{87C113B9-828E-0944-9569-6AC4A2494CE9}" destId="{2AE7BEA6-889C-B340-AE39-2DB211A398FE}" srcOrd="4" destOrd="0" presId="urn:microsoft.com/office/officeart/2005/8/layout/chart3"/>
    <dgm:cxn modelId="{9CC3DB10-1A5D-FE49-9178-35DE5628E515}" type="presParOf" srcId="{87C113B9-828E-0944-9569-6AC4A2494CE9}" destId="{13274999-93AE-8F41-90DA-56230877A55E}"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19AB14F-4D3A-4D84-901C-845BA3CB5EA0}"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2F859D7D-EA09-4D94-9260-E431BE534ABB}">
      <dgm:prSet/>
      <dgm:spPr/>
      <dgm:t>
        <a:bodyPr/>
        <a:lstStyle/>
        <a:p>
          <a:pPr>
            <a:lnSpc>
              <a:spcPct val="100000"/>
            </a:lnSpc>
          </a:pPr>
          <a:r>
            <a:rPr lang="en-US" dirty="0"/>
            <a:t>Improved Performance:  Maintenance, Wind, Noise  </a:t>
          </a:r>
        </a:p>
      </dgm:t>
    </dgm:pt>
    <dgm:pt modelId="{265F38FE-E6F5-444F-AB7A-F746CB990179}" type="parTrans" cxnId="{87CF234A-6190-4D13-82F8-C1A355EAB30E}">
      <dgm:prSet/>
      <dgm:spPr/>
      <dgm:t>
        <a:bodyPr/>
        <a:lstStyle/>
        <a:p>
          <a:endParaRPr lang="en-US"/>
        </a:p>
      </dgm:t>
    </dgm:pt>
    <dgm:pt modelId="{712AA739-95EB-40DF-84FE-FE1248F4F815}" type="sibTrans" cxnId="{87CF234A-6190-4D13-82F8-C1A355EAB30E}">
      <dgm:prSet/>
      <dgm:spPr/>
      <dgm:t>
        <a:bodyPr/>
        <a:lstStyle/>
        <a:p>
          <a:pPr>
            <a:lnSpc>
              <a:spcPct val="100000"/>
            </a:lnSpc>
          </a:pPr>
          <a:endParaRPr lang="en-US"/>
        </a:p>
      </dgm:t>
    </dgm:pt>
    <dgm:pt modelId="{D797AC47-C8B8-48CD-B991-00CC838BFCC7}">
      <dgm:prSet/>
      <dgm:spPr/>
      <dgm:t>
        <a:bodyPr/>
        <a:lstStyle/>
        <a:p>
          <a:pPr>
            <a:lnSpc>
              <a:spcPct val="100000"/>
            </a:lnSpc>
          </a:pPr>
          <a:r>
            <a:rPr lang="en-US" dirty="0"/>
            <a:t>Aesthetics: More Pigments; Better/Flatter  Finish </a:t>
          </a:r>
        </a:p>
      </dgm:t>
    </dgm:pt>
    <dgm:pt modelId="{7129BDDE-BEEF-476C-B5B9-DA0ED78BBC94}" type="parTrans" cxnId="{9C3051A1-C01A-4067-B3BA-AD534641FF76}">
      <dgm:prSet/>
      <dgm:spPr/>
      <dgm:t>
        <a:bodyPr/>
        <a:lstStyle/>
        <a:p>
          <a:endParaRPr lang="en-US"/>
        </a:p>
      </dgm:t>
    </dgm:pt>
    <dgm:pt modelId="{513E2499-C287-448A-A85A-280D13B0579A}" type="sibTrans" cxnId="{9C3051A1-C01A-4067-B3BA-AD534641FF76}">
      <dgm:prSet/>
      <dgm:spPr/>
      <dgm:t>
        <a:bodyPr/>
        <a:lstStyle/>
        <a:p>
          <a:pPr>
            <a:lnSpc>
              <a:spcPct val="100000"/>
            </a:lnSpc>
          </a:pPr>
          <a:endParaRPr lang="en-US"/>
        </a:p>
      </dgm:t>
    </dgm:pt>
    <dgm:pt modelId="{CAEC5178-8ADB-FF4D-AE44-1E5D0AC36F09}">
      <dgm:prSet/>
      <dgm:spPr/>
      <dgm:t>
        <a:bodyPr/>
        <a:lstStyle/>
        <a:p>
          <a:pPr>
            <a:lnSpc>
              <a:spcPct val="100000"/>
            </a:lnSpc>
          </a:pPr>
          <a:r>
            <a:rPr lang="en-US" dirty="0"/>
            <a:t>Superior Continuous Exterior Wall Insulation</a:t>
          </a:r>
        </a:p>
      </dgm:t>
    </dgm:pt>
    <dgm:pt modelId="{6949337F-CD7A-8F4D-AE6B-02E1FB7AAF0D}" type="parTrans" cxnId="{67FDE95D-2E04-B44F-B39F-29838DFB7324}">
      <dgm:prSet/>
      <dgm:spPr/>
      <dgm:t>
        <a:bodyPr/>
        <a:lstStyle/>
        <a:p>
          <a:endParaRPr lang="en-US"/>
        </a:p>
      </dgm:t>
    </dgm:pt>
    <dgm:pt modelId="{FDEBE2AF-C436-C64C-877D-CB236A6B7B9E}" type="sibTrans" cxnId="{67FDE95D-2E04-B44F-B39F-29838DFB7324}">
      <dgm:prSet/>
      <dgm:spPr/>
      <dgm:t>
        <a:bodyPr/>
        <a:lstStyle/>
        <a:p>
          <a:pPr>
            <a:lnSpc>
              <a:spcPct val="100000"/>
            </a:lnSpc>
          </a:pPr>
          <a:endParaRPr lang="en-US"/>
        </a:p>
      </dgm:t>
    </dgm:pt>
    <dgm:pt modelId="{C5828A82-DAED-F147-B89E-113BA9745810}">
      <dgm:prSet/>
      <dgm:spPr/>
      <dgm:t>
        <a:bodyPr/>
        <a:lstStyle/>
        <a:p>
          <a:pPr>
            <a:lnSpc>
              <a:spcPct val="100000"/>
            </a:lnSpc>
          </a:pPr>
          <a:r>
            <a:rPr lang="en-US" dirty="0"/>
            <a:t>Building Code/ ASHRAE Compliance </a:t>
          </a:r>
        </a:p>
      </dgm:t>
    </dgm:pt>
    <dgm:pt modelId="{CBEB3CCB-1B6F-3549-A9A8-3FC72CD570FD}" type="parTrans" cxnId="{5973DA0B-4D22-8B4E-B2DF-FABE037A3EC6}">
      <dgm:prSet/>
      <dgm:spPr/>
      <dgm:t>
        <a:bodyPr/>
        <a:lstStyle/>
        <a:p>
          <a:endParaRPr lang="en-US"/>
        </a:p>
      </dgm:t>
    </dgm:pt>
    <dgm:pt modelId="{84079354-442A-E748-A344-617825A1E70C}" type="sibTrans" cxnId="{5973DA0B-4D22-8B4E-B2DF-FABE037A3EC6}">
      <dgm:prSet/>
      <dgm:spPr/>
      <dgm:t>
        <a:bodyPr/>
        <a:lstStyle/>
        <a:p>
          <a:pPr>
            <a:lnSpc>
              <a:spcPct val="100000"/>
            </a:lnSpc>
          </a:pPr>
          <a:endParaRPr lang="en-US"/>
        </a:p>
      </dgm:t>
    </dgm:pt>
    <dgm:pt modelId="{2734ADF7-0C29-604C-AC03-43105499634B}">
      <dgm:prSet/>
      <dgm:spPr/>
      <dgm:t>
        <a:bodyPr/>
        <a:lstStyle/>
        <a:p>
          <a:pPr>
            <a:lnSpc>
              <a:spcPct val="100000"/>
            </a:lnSpc>
          </a:pPr>
          <a:r>
            <a:rPr lang="en-US" dirty="0"/>
            <a:t>Environmentally &amp; Financially beneficial </a:t>
          </a:r>
        </a:p>
      </dgm:t>
    </dgm:pt>
    <dgm:pt modelId="{E9DA77AD-B471-4242-BA39-EBB4C0782314}" type="parTrans" cxnId="{BA571ECB-DD02-4449-91D6-E4498FCE8EF8}">
      <dgm:prSet/>
      <dgm:spPr/>
      <dgm:t>
        <a:bodyPr/>
        <a:lstStyle/>
        <a:p>
          <a:endParaRPr lang="en-US"/>
        </a:p>
      </dgm:t>
    </dgm:pt>
    <dgm:pt modelId="{8DF5B973-873C-8145-AE85-B10125056433}" type="sibTrans" cxnId="{BA571ECB-DD02-4449-91D6-E4498FCE8EF8}">
      <dgm:prSet/>
      <dgm:spPr/>
      <dgm:t>
        <a:bodyPr/>
        <a:lstStyle/>
        <a:p>
          <a:endParaRPr lang="en-US"/>
        </a:p>
      </dgm:t>
    </dgm:pt>
    <dgm:pt modelId="{50AD89CC-2545-3C44-A53C-59BAFA07CA8D}">
      <dgm:prSet/>
      <dgm:spPr/>
      <dgm:t>
        <a:bodyPr/>
        <a:lstStyle/>
        <a:p>
          <a:pPr>
            <a:lnSpc>
              <a:spcPct val="100000"/>
            </a:lnSpc>
          </a:pPr>
          <a:r>
            <a:rPr lang="en-US" dirty="0"/>
            <a:t>Effective Moisture Management</a:t>
          </a:r>
        </a:p>
      </dgm:t>
    </dgm:pt>
    <dgm:pt modelId="{1BA01B28-B8D0-094E-825A-B51FBD511974}" type="parTrans" cxnId="{17B0A2A9-A1A4-6343-9201-4A71F3C29A5A}">
      <dgm:prSet/>
      <dgm:spPr/>
      <dgm:t>
        <a:bodyPr/>
        <a:lstStyle/>
        <a:p>
          <a:endParaRPr lang="en-US"/>
        </a:p>
      </dgm:t>
    </dgm:pt>
    <dgm:pt modelId="{01E506C8-BB6A-B648-A208-7167F2F30604}" type="sibTrans" cxnId="{17B0A2A9-A1A4-6343-9201-4A71F3C29A5A}">
      <dgm:prSet/>
      <dgm:spPr/>
      <dgm:t>
        <a:bodyPr/>
        <a:lstStyle/>
        <a:p>
          <a:pPr>
            <a:lnSpc>
              <a:spcPct val="100000"/>
            </a:lnSpc>
          </a:pPr>
          <a:endParaRPr lang="en-US"/>
        </a:p>
      </dgm:t>
    </dgm:pt>
    <dgm:pt modelId="{D5E6EEC8-C2B9-4223-85B9-3A250CC7E428}" type="pres">
      <dgm:prSet presAssocID="{C19AB14F-4D3A-4D84-901C-845BA3CB5EA0}" presName="root" presStyleCnt="0">
        <dgm:presLayoutVars>
          <dgm:dir/>
          <dgm:resizeHandles val="exact"/>
        </dgm:presLayoutVars>
      </dgm:prSet>
      <dgm:spPr/>
    </dgm:pt>
    <dgm:pt modelId="{B486DBD9-088B-48D1-A0F2-B98AC218C858}" type="pres">
      <dgm:prSet presAssocID="{C19AB14F-4D3A-4D84-901C-845BA3CB5EA0}" presName="container" presStyleCnt="0">
        <dgm:presLayoutVars>
          <dgm:dir/>
          <dgm:resizeHandles val="exact"/>
        </dgm:presLayoutVars>
      </dgm:prSet>
      <dgm:spPr/>
    </dgm:pt>
    <dgm:pt modelId="{B731226E-BD11-4FE7-AD39-BE819B646B20}" type="pres">
      <dgm:prSet presAssocID="{CAEC5178-8ADB-FF4D-AE44-1E5D0AC36F09}" presName="compNode" presStyleCnt="0"/>
      <dgm:spPr/>
    </dgm:pt>
    <dgm:pt modelId="{BB50ED22-AB43-47CF-865D-45B0CC817C1B}" type="pres">
      <dgm:prSet presAssocID="{CAEC5178-8ADB-FF4D-AE44-1E5D0AC36F09}" presName="iconBgRect" presStyleLbl="bgShp" presStyleIdx="0" presStyleCnt="6"/>
      <dgm:spPr/>
    </dgm:pt>
    <dgm:pt modelId="{B092BEB0-E51D-4196-A42B-016E710A90A5}" type="pres">
      <dgm:prSet presAssocID="{CAEC5178-8ADB-FF4D-AE44-1E5D0AC36F0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849EC6E3-C64C-4B1F-8D98-17EE213C06C0}" type="pres">
      <dgm:prSet presAssocID="{CAEC5178-8ADB-FF4D-AE44-1E5D0AC36F09}" presName="spaceRect" presStyleCnt="0"/>
      <dgm:spPr/>
    </dgm:pt>
    <dgm:pt modelId="{40C47CAC-6979-4144-B567-F9ECC5EAC947}" type="pres">
      <dgm:prSet presAssocID="{CAEC5178-8ADB-FF4D-AE44-1E5D0AC36F09}" presName="textRect" presStyleLbl="revTx" presStyleIdx="0" presStyleCnt="6">
        <dgm:presLayoutVars>
          <dgm:chMax val="1"/>
          <dgm:chPref val="1"/>
        </dgm:presLayoutVars>
      </dgm:prSet>
      <dgm:spPr/>
    </dgm:pt>
    <dgm:pt modelId="{709D57FF-7FDB-BB4B-B84F-9BEC317495CE}" type="pres">
      <dgm:prSet presAssocID="{FDEBE2AF-C436-C64C-877D-CB236A6B7B9E}" presName="sibTrans" presStyleLbl="sibTrans2D1" presStyleIdx="0" presStyleCnt="0"/>
      <dgm:spPr/>
    </dgm:pt>
    <dgm:pt modelId="{06704B04-BECD-2B49-8BAA-5208E4597BB4}" type="pres">
      <dgm:prSet presAssocID="{50AD89CC-2545-3C44-A53C-59BAFA07CA8D}" presName="compNode" presStyleCnt="0"/>
      <dgm:spPr/>
    </dgm:pt>
    <dgm:pt modelId="{64C263A7-3360-874E-99A0-F7025D773F94}" type="pres">
      <dgm:prSet presAssocID="{50AD89CC-2545-3C44-A53C-59BAFA07CA8D}" presName="iconBgRect" presStyleLbl="bgShp" presStyleIdx="1" presStyleCnt="6"/>
      <dgm:spPr/>
    </dgm:pt>
    <dgm:pt modelId="{25FE1461-3BBD-2D43-B4DD-A34A5343EC06}" type="pres">
      <dgm:prSet presAssocID="{50AD89CC-2545-3C44-A53C-59BAFA07CA8D}"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ter outline"/>
        </a:ext>
      </dgm:extLst>
    </dgm:pt>
    <dgm:pt modelId="{8C8ACDE0-D6C1-784C-AA28-715DDF43AC59}" type="pres">
      <dgm:prSet presAssocID="{50AD89CC-2545-3C44-A53C-59BAFA07CA8D}" presName="spaceRect" presStyleCnt="0"/>
      <dgm:spPr/>
    </dgm:pt>
    <dgm:pt modelId="{9DFE13E6-774C-A041-ABFB-367C14FACB45}" type="pres">
      <dgm:prSet presAssocID="{50AD89CC-2545-3C44-A53C-59BAFA07CA8D}" presName="textRect" presStyleLbl="revTx" presStyleIdx="1" presStyleCnt="6">
        <dgm:presLayoutVars>
          <dgm:chMax val="1"/>
          <dgm:chPref val="1"/>
        </dgm:presLayoutVars>
      </dgm:prSet>
      <dgm:spPr/>
    </dgm:pt>
    <dgm:pt modelId="{03997FBE-87A0-0E43-9134-8A6D032A275F}" type="pres">
      <dgm:prSet presAssocID="{01E506C8-BB6A-B648-A208-7167F2F30604}" presName="sibTrans" presStyleLbl="sibTrans2D1" presStyleIdx="0" presStyleCnt="0"/>
      <dgm:spPr/>
    </dgm:pt>
    <dgm:pt modelId="{0BF352A5-31EC-4BB8-962F-E3B499A545D1}" type="pres">
      <dgm:prSet presAssocID="{2F859D7D-EA09-4D94-9260-E431BE534ABB}" presName="compNode" presStyleCnt="0"/>
      <dgm:spPr/>
    </dgm:pt>
    <dgm:pt modelId="{86CDBED4-8108-4559-8476-AD5871F6190E}" type="pres">
      <dgm:prSet presAssocID="{2F859D7D-EA09-4D94-9260-E431BE534ABB}" presName="iconBgRect" presStyleLbl="bgShp" presStyleIdx="2" presStyleCnt="6"/>
      <dgm:spPr/>
    </dgm:pt>
    <dgm:pt modelId="{CB019378-BFC4-45EA-918C-F7337FAB29F8}" type="pres">
      <dgm:prSet presAssocID="{2F859D7D-EA09-4D94-9260-E431BE534ABB}"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mmer1 outline"/>
        </a:ext>
      </dgm:extLst>
    </dgm:pt>
    <dgm:pt modelId="{0124AFA4-D819-4552-91EB-0C45D56D1690}" type="pres">
      <dgm:prSet presAssocID="{2F859D7D-EA09-4D94-9260-E431BE534ABB}" presName="spaceRect" presStyleCnt="0"/>
      <dgm:spPr/>
    </dgm:pt>
    <dgm:pt modelId="{270A37EC-61F3-4DFC-ABE3-7051B26467DD}" type="pres">
      <dgm:prSet presAssocID="{2F859D7D-EA09-4D94-9260-E431BE534ABB}" presName="textRect" presStyleLbl="revTx" presStyleIdx="2" presStyleCnt="6">
        <dgm:presLayoutVars>
          <dgm:chMax val="1"/>
          <dgm:chPref val="1"/>
        </dgm:presLayoutVars>
      </dgm:prSet>
      <dgm:spPr/>
    </dgm:pt>
    <dgm:pt modelId="{8A22D720-6E53-422F-B3A7-3D81AE780BDE}" type="pres">
      <dgm:prSet presAssocID="{712AA739-95EB-40DF-84FE-FE1248F4F815}" presName="sibTrans" presStyleLbl="sibTrans2D1" presStyleIdx="0" presStyleCnt="0"/>
      <dgm:spPr/>
    </dgm:pt>
    <dgm:pt modelId="{4109558C-C945-42CE-9470-56B7595D7B70}" type="pres">
      <dgm:prSet presAssocID="{D797AC47-C8B8-48CD-B991-00CC838BFCC7}" presName="compNode" presStyleCnt="0"/>
      <dgm:spPr/>
    </dgm:pt>
    <dgm:pt modelId="{EB1DA8BC-0A2D-4B3A-832C-230B438DD5C5}" type="pres">
      <dgm:prSet presAssocID="{D797AC47-C8B8-48CD-B991-00CC838BFCC7}" presName="iconBgRect" presStyleLbl="bgShp" presStyleIdx="3" presStyleCnt="6"/>
      <dgm:spPr/>
    </dgm:pt>
    <dgm:pt modelId="{F16497D2-E658-4BD4-A118-4214854F0A1A}" type="pres">
      <dgm:prSet presAssocID="{D797AC47-C8B8-48CD-B991-00CC838BFCC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lette"/>
        </a:ext>
      </dgm:extLst>
    </dgm:pt>
    <dgm:pt modelId="{DCFEA9B2-58C5-44C4-987C-77377D50083F}" type="pres">
      <dgm:prSet presAssocID="{D797AC47-C8B8-48CD-B991-00CC838BFCC7}" presName="spaceRect" presStyleCnt="0"/>
      <dgm:spPr/>
    </dgm:pt>
    <dgm:pt modelId="{71C83509-F132-439D-A292-C546CE1E2B08}" type="pres">
      <dgm:prSet presAssocID="{D797AC47-C8B8-48CD-B991-00CC838BFCC7}" presName="textRect" presStyleLbl="revTx" presStyleIdx="3" presStyleCnt="6">
        <dgm:presLayoutVars>
          <dgm:chMax val="1"/>
          <dgm:chPref val="1"/>
        </dgm:presLayoutVars>
      </dgm:prSet>
      <dgm:spPr/>
    </dgm:pt>
    <dgm:pt modelId="{5F357907-9377-435E-9A6D-F6E84504E94B}" type="pres">
      <dgm:prSet presAssocID="{513E2499-C287-448A-A85A-280D13B0579A}" presName="sibTrans" presStyleLbl="sibTrans2D1" presStyleIdx="0" presStyleCnt="0"/>
      <dgm:spPr/>
    </dgm:pt>
    <dgm:pt modelId="{590C8063-D975-004A-A10F-371EAB74B562}" type="pres">
      <dgm:prSet presAssocID="{C5828A82-DAED-F147-B89E-113BA9745810}" presName="compNode" presStyleCnt="0"/>
      <dgm:spPr/>
    </dgm:pt>
    <dgm:pt modelId="{787B65A0-F9E0-0147-8AEA-DA55EEE39F06}" type="pres">
      <dgm:prSet presAssocID="{C5828A82-DAED-F147-B89E-113BA9745810}" presName="iconBgRect" presStyleLbl="bgShp" presStyleIdx="4" presStyleCnt="6"/>
      <dgm:spPr/>
    </dgm:pt>
    <dgm:pt modelId="{B0AA1D50-4220-D046-8143-2D2B58C14D83}" type="pres">
      <dgm:prSet presAssocID="{C5828A82-DAED-F147-B89E-113BA9745810}" presName="iconRect" presStyleLbl="node1" presStyleIdx="4" presStyleCnt="6"/>
      <dgm:spPr>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4F6ED994-755C-E846-8749-534B18B412DE}" type="pres">
      <dgm:prSet presAssocID="{C5828A82-DAED-F147-B89E-113BA9745810}" presName="spaceRect" presStyleCnt="0"/>
      <dgm:spPr/>
    </dgm:pt>
    <dgm:pt modelId="{F9DEF8CF-B543-F24C-8CD5-8133403C2245}" type="pres">
      <dgm:prSet presAssocID="{C5828A82-DAED-F147-B89E-113BA9745810}" presName="textRect" presStyleLbl="revTx" presStyleIdx="4" presStyleCnt="6">
        <dgm:presLayoutVars>
          <dgm:chMax val="1"/>
          <dgm:chPref val="1"/>
        </dgm:presLayoutVars>
      </dgm:prSet>
      <dgm:spPr/>
    </dgm:pt>
    <dgm:pt modelId="{E0E767AF-9CFB-1749-B3FE-76745CB4F38F}" type="pres">
      <dgm:prSet presAssocID="{84079354-442A-E748-A344-617825A1E70C}" presName="sibTrans" presStyleLbl="sibTrans2D1" presStyleIdx="0" presStyleCnt="0"/>
      <dgm:spPr/>
    </dgm:pt>
    <dgm:pt modelId="{CD311FCE-E777-4442-A2E1-57DAC1912289}" type="pres">
      <dgm:prSet presAssocID="{2734ADF7-0C29-604C-AC03-43105499634B}" presName="compNode" presStyleCnt="0"/>
      <dgm:spPr/>
    </dgm:pt>
    <dgm:pt modelId="{B7146FCA-40A9-494C-B410-4D060203D465}" type="pres">
      <dgm:prSet presAssocID="{2734ADF7-0C29-604C-AC03-43105499634B}" presName="iconBgRect" presStyleLbl="bgShp" presStyleIdx="5" presStyleCnt="6"/>
      <dgm:spPr/>
    </dgm:pt>
    <dgm:pt modelId="{3B215066-FC50-6A40-A5C3-379F7626E6D7}" type="pres">
      <dgm:prSet presAssocID="{2734ADF7-0C29-604C-AC03-43105499634B}" presName="iconRect" presStyleLbl="node1" presStyleIdx="5" presStyleCnt="6"/>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Flying Money with solid fill"/>
        </a:ext>
      </dgm:extLst>
    </dgm:pt>
    <dgm:pt modelId="{E644EEF9-2828-AA4C-9B95-526468136E33}" type="pres">
      <dgm:prSet presAssocID="{2734ADF7-0C29-604C-AC03-43105499634B}" presName="spaceRect" presStyleCnt="0"/>
      <dgm:spPr/>
    </dgm:pt>
    <dgm:pt modelId="{AEEF7F71-025B-4C49-BF7C-EE2FD6D59F8A}" type="pres">
      <dgm:prSet presAssocID="{2734ADF7-0C29-604C-AC03-43105499634B}" presName="textRect" presStyleLbl="revTx" presStyleIdx="5" presStyleCnt="6">
        <dgm:presLayoutVars>
          <dgm:chMax val="1"/>
          <dgm:chPref val="1"/>
        </dgm:presLayoutVars>
      </dgm:prSet>
      <dgm:spPr/>
    </dgm:pt>
  </dgm:ptLst>
  <dgm:cxnLst>
    <dgm:cxn modelId="{5973DA0B-4D22-8B4E-B2DF-FABE037A3EC6}" srcId="{C19AB14F-4D3A-4D84-901C-845BA3CB5EA0}" destId="{C5828A82-DAED-F147-B89E-113BA9745810}" srcOrd="4" destOrd="0" parTransId="{CBEB3CCB-1B6F-3549-A9A8-3FC72CD570FD}" sibTransId="{84079354-442A-E748-A344-617825A1E70C}"/>
    <dgm:cxn modelId="{BE1BC831-E8BA-D149-803F-F5257EB2F67F}" type="presOf" srcId="{D797AC47-C8B8-48CD-B991-00CC838BFCC7}" destId="{71C83509-F132-439D-A292-C546CE1E2B08}" srcOrd="0" destOrd="0" presId="urn:microsoft.com/office/officeart/2018/2/layout/IconCircleList"/>
    <dgm:cxn modelId="{40471E35-63E8-3941-9314-CDA37E5D8C24}" type="presOf" srcId="{712AA739-95EB-40DF-84FE-FE1248F4F815}" destId="{8A22D720-6E53-422F-B3A7-3D81AE780BDE}" srcOrd="0" destOrd="0" presId="urn:microsoft.com/office/officeart/2018/2/layout/IconCircleList"/>
    <dgm:cxn modelId="{1DFC223D-EDA9-5149-B3FB-84B0878AD34E}" type="presOf" srcId="{2F859D7D-EA09-4D94-9260-E431BE534ABB}" destId="{270A37EC-61F3-4DFC-ABE3-7051B26467DD}" srcOrd="0" destOrd="0" presId="urn:microsoft.com/office/officeart/2018/2/layout/IconCircleList"/>
    <dgm:cxn modelId="{87CF234A-6190-4D13-82F8-C1A355EAB30E}" srcId="{C19AB14F-4D3A-4D84-901C-845BA3CB5EA0}" destId="{2F859D7D-EA09-4D94-9260-E431BE534ABB}" srcOrd="2" destOrd="0" parTransId="{265F38FE-E6F5-444F-AB7A-F746CB990179}" sibTransId="{712AA739-95EB-40DF-84FE-FE1248F4F815}"/>
    <dgm:cxn modelId="{67FDE95D-2E04-B44F-B39F-29838DFB7324}" srcId="{C19AB14F-4D3A-4D84-901C-845BA3CB5EA0}" destId="{CAEC5178-8ADB-FF4D-AE44-1E5D0AC36F09}" srcOrd="0" destOrd="0" parTransId="{6949337F-CD7A-8F4D-AE6B-02E1FB7AAF0D}" sibTransId="{FDEBE2AF-C436-C64C-877D-CB236A6B7B9E}"/>
    <dgm:cxn modelId="{9AD5FB63-15B8-F047-86DB-F103BF829BBA}" type="presOf" srcId="{CAEC5178-8ADB-FF4D-AE44-1E5D0AC36F09}" destId="{40C47CAC-6979-4144-B567-F9ECC5EAC947}" srcOrd="0" destOrd="0" presId="urn:microsoft.com/office/officeart/2018/2/layout/IconCircleList"/>
    <dgm:cxn modelId="{52D8B382-0CA1-1349-9155-493EC057AA34}" type="presOf" srcId="{C5828A82-DAED-F147-B89E-113BA9745810}" destId="{F9DEF8CF-B543-F24C-8CD5-8133403C2245}" srcOrd="0" destOrd="0" presId="urn:microsoft.com/office/officeart/2018/2/layout/IconCircleList"/>
    <dgm:cxn modelId="{F08E658E-F224-864F-841A-66BA4237D226}" type="presOf" srcId="{01E506C8-BB6A-B648-A208-7167F2F30604}" destId="{03997FBE-87A0-0E43-9134-8A6D032A275F}" srcOrd="0" destOrd="0" presId="urn:microsoft.com/office/officeart/2018/2/layout/IconCircleList"/>
    <dgm:cxn modelId="{9C3051A1-C01A-4067-B3BA-AD534641FF76}" srcId="{C19AB14F-4D3A-4D84-901C-845BA3CB5EA0}" destId="{D797AC47-C8B8-48CD-B991-00CC838BFCC7}" srcOrd="3" destOrd="0" parTransId="{7129BDDE-BEEF-476C-B5B9-DA0ED78BBC94}" sibTransId="{513E2499-C287-448A-A85A-280D13B0579A}"/>
    <dgm:cxn modelId="{304D7BA5-714A-0747-9D52-677DC793A313}" type="presOf" srcId="{FDEBE2AF-C436-C64C-877D-CB236A6B7B9E}" destId="{709D57FF-7FDB-BB4B-B84F-9BEC317495CE}" srcOrd="0" destOrd="0" presId="urn:microsoft.com/office/officeart/2018/2/layout/IconCircleList"/>
    <dgm:cxn modelId="{17B0A2A9-A1A4-6343-9201-4A71F3C29A5A}" srcId="{C19AB14F-4D3A-4D84-901C-845BA3CB5EA0}" destId="{50AD89CC-2545-3C44-A53C-59BAFA07CA8D}" srcOrd="1" destOrd="0" parTransId="{1BA01B28-B8D0-094E-825A-B51FBD511974}" sibTransId="{01E506C8-BB6A-B648-A208-7167F2F30604}"/>
    <dgm:cxn modelId="{322FD2AD-62B0-9645-9365-6039657D7E83}" type="presOf" srcId="{C19AB14F-4D3A-4D84-901C-845BA3CB5EA0}" destId="{D5E6EEC8-C2B9-4223-85B9-3A250CC7E428}" srcOrd="0" destOrd="0" presId="urn:microsoft.com/office/officeart/2018/2/layout/IconCircleList"/>
    <dgm:cxn modelId="{43504AC7-1999-7541-AC17-E49AF1C9E866}" type="presOf" srcId="{2734ADF7-0C29-604C-AC03-43105499634B}" destId="{AEEF7F71-025B-4C49-BF7C-EE2FD6D59F8A}" srcOrd="0" destOrd="0" presId="urn:microsoft.com/office/officeart/2018/2/layout/IconCircleList"/>
    <dgm:cxn modelId="{BA571ECB-DD02-4449-91D6-E4498FCE8EF8}" srcId="{C19AB14F-4D3A-4D84-901C-845BA3CB5EA0}" destId="{2734ADF7-0C29-604C-AC03-43105499634B}" srcOrd="5" destOrd="0" parTransId="{E9DA77AD-B471-4242-BA39-EBB4C0782314}" sibTransId="{8DF5B973-873C-8145-AE85-B10125056433}"/>
    <dgm:cxn modelId="{944DE6EA-ACDA-9C44-A38C-2F7D5144637C}" type="presOf" srcId="{50AD89CC-2545-3C44-A53C-59BAFA07CA8D}" destId="{9DFE13E6-774C-A041-ABFB-367C14FACB45}" srcOrd="0" destOrd="0" presId="urn:microsoft.com/office/officeart/2018/2/layout/IconCircleList"/>
    <dgm:cxn modelId="{30D8E7EC-FECF-3648-A3B1-778116F24CF0}" type="presOf" srcId="{513E2499-C287-448A-A85A-280D13B0579A}" destId="{5F357907-9377-435E-9A6D-F6E84504E94B}" srcOrd="0" destOrd="0" presId="urn:microsoft.com/office/officeart/2018/2/layout/IconCircleList"/>
    <dgm:cxn modelId="{C3B014F5-BAFA-3E4C-B668-1A8CE780430C}" type="presOf" srcId="{84079354-442A-E748-A344-617825A1E70C}" destId="{E0E767AF-9CFB-1749-B3FE-76745CB4F38F}" srcOrd="0" destOrd="0" presId="urn:microsoft.com/office/officeart/2018/2/layout/IconCircleList"/>
    <dgm:cxn modelId="{908BEFC8-BF58-3D43-88B0-E9CD6C39C384}" type="presParOf" srcId="{D5E6EEC8-C2B9-4223-85B9-3A250CC7E428}" destId="{B486DBD9-088B-48D1-A0F2-B98AC218C858}" srcOrd="0" destOrd="0" presId="urn:microsoft.com/office/officeart/2018/2/layout/IconCircleList"/>
    <dgm:cxn modelId="{30CC4FE9-7325-FC4D-8AD8-3D877485EC77}" type="presParOf" srcId="{B486DBD9-088B-48D1-A0F2-B98AC218C858}" destId="{B731226E-BD11-4FE7-AD39-BE819B646B20}" srcOrd="0" destOrd="0" presId="urn:microsoft.com/office/officeart/2018/2/layout/IconCircleList"/>
    <dgm:cxn modelId="{6CA1DFBA-17FC-1741-B147-D7F4675D4E9B}" type="presParOf" srcId="{B731226E-BD11-4FE7-AD39-BE819B646B20}" destId="{BB50ED22-AB43-47CF-865D-45B0CC817C1B}" srcOrd="0" destOrd="0" presId="urn:microsoft.com/office/officeart/2018/2/layout/IconCircleList"/>
    <dgm:cxn modelId="{A9A74ADD-ECDF-6541-96F0-8695F3F7186A}" type="presParOf" srcId="{B731226E-BD11-4FE7-AD39-BE819B646B20}" destId="{B092BEB0-E51D-4196-A42B-016E710A90A5}" srcOrd="1" destOrd="0" presId="urn:microsoft.com/office/officeart/2018/2/layout/IconCircleList"/>
    <dgm:cxn modelId="{44817F33-49ED-3C44-9BF4-AC27A8FF0AD5}" type="presParOf" srcId="{B731226E-BD11-4FE7-AD39-BE819B646B20}" destId="{849EC6E3-C64C-4B1F-8D98-17EE213C06C0}" srcOrd="2" destOrd="0" presId="urn:microsoft.com/office/officeart/2018/2/layout/IconCircleList"/>
    <dgm:cxn modelId="{E816C7CA-1EA9-0344-8403-2EC027888007}" type="presParOf" srcId="{B731226E-BD11-4FE7-AD39-BE819B646B20}" destId="{40C47CAC-6979-4144-B567-F9ECC5EAC947}" srcOrd="3" destOrd="0" presId="urn:microsoft.com/office/officeart/2018/2/layout/IconCircleList"/>
    <dgm:cxn modelId="{8BA5FB1A-4BB8-B74C-A954-DD5F59A0D674}" type="presParOf" srcId="{B486DBD9-088B-48D1-A0F2-B98AC218C858}" destId="{709D57FF-7FDB-BB4B-B84F-9BEC317495CE}" srcOrd="1" destOrd="0" presId="urn:microsoft.com/office/officeart/2018/2/layout/IconCircleList"/>
    <dgm:cxn modelId="{99818287-5B2D-DF42-8CD5-D9E64DFC4693}" type="presParOf" srcId="{B486DBD9-088B-48D1-A0F2-B98AC218C858}" destId="{06704B04-BECD-2B49-8BAA-5208E4597BB4}" srcOrd="2" destOrd="0" presId="urn:microsoft.com/office/officeart/2018/2/layout/IconCircleList"/>
    <dgm:cxn modelId="{5E2117E6-ED01-5D4E-BCBE-C28EC820FD55}" type="presParOf" srcId="{06704B04-BECD-2B49-8BAA-5208E4597BB4}" destId="{64C263A7-3360-874E-99A0-F7025D773F94}" srcOrd="0" destOrd="0" presId="urn:microsoft.com/office/officeart/2018/2/layout/IconCircleList"/>
    <dgm:cxn modelId="{F2045BC3-4C7B-9045-81AC-E17DE0D12194}" type="presParOf" srcId="{06704B04-BECD-2B49-8BAA-5208E4597BB4}" destId="{25FE1461-3BBD-2D43-B4DD-A34A5343EC06}" srcOrd="1" destOrd="0" presId="urn:microsoft.com/office/officeart/2018/2/layout/IconCircleList"/>
    <dgm:cxn modelId="{DF646AFB-A38D-F64C-80CD-C72C74A07AF4}" type="presParOf" srcId="{06704B04-BECD-2B49-8BAA-5208E4597BB4}" destId="{8C8ACDE0-D6C1-784C-AA28-715DDF43AC59}" srcOrd="2" destOrd="0" presId="urn:microsoft.com/office/officeart/2018/2/layout/IconCircleList"/>
    <dgm:cxn modelId="{CA8E4866-AB00-D34C-AF9E-F7E64FBCECBE}" type="presParOf" srcId="{06704B04-BECD-2B49-8BAA-5208E4597BB4}" destId="{9DFE13E6-774C-A041-ABFB-367C14FACB45}" srcOrd="3" destOrd="0" presId="urn:microsoft.com/office/officeart/2018/2/layout/IconCircleList"/>
    <dgm:cxn modelId="{A9168D62-F813-934E-8EDA-1DA89DADED35}" type="presParOf" srcId="{B486DBD9-088B-48D1-A0F2-B98AC218C858}" destId="{03997FBE-87A0-0E43-9134-8A6D032A275F}" srcOrd="3" destOrd="0" presId="urn:microsoft.com/office/officeart/2018/2/layout/IconCircleList"/>
    <dgm:cxn modelId="{6C6E3766-4477-5442-A629-4D9043E1E672}" type="presParOf" srcId="{B486DBD9-088B-48D1-A0F2-B98AC218C858}" destId="{0BF352A5-31EC-4BB8-962F-E3B499A545D1}" srcOrd="4" destOrd="0" presId="urn:microsoft.com/office/officeart/2018/2/layout/IconCircleList"/>
    <dgm:cxn modelId="{B0233461-5A84-DC43-9C87-5F1BC61C0F1D}" type="presParOf" srcId="{0BF352A5-31EC-4BB8-962F-E3B499A545D1}" destId="{86CDBED4-8108-4559-8476-AD5871F6190E}" srcOrd="0" destOrd="0" presId="urn:microsoft.com/office/officeart/2018/2/layout/IconCircleList"/>
    <dgm:cxn modelId="{3AEBCBAA-103C-F54F-AB02-4B1370A54332}" type="presParOf" srcId="{0BF352A5-31EC-4BB8-962F-E3B499A545D1}" destId="{CB019378-BFC4-45EA-918C-F7337FAB29F8}" srcOrd="1" destOrd="0" presId="urn:microsoft.com/office/officeart/2018/2/layout/IconCircleList"/>
    <dgm:cxn modelId="{B05C02CB-059E-B249-9CBC-96048EF985A0}" type="presParOf" srcId="{0BF352A5-31EC-4BB8-962F-E3B499A545D1}" destId="{0124AFA4-D819-4552-91EB-0C45D56D1690}" srcOrd="2" destOrd="0" presId="urn:microsoft.com/office/officeart/2018/2/layout/IconCircleList"/>
    <dgm:cxn modelId="{190E19EE-4F25-1E4E-AF3C-9943CB6A1008}" type="presParOf" srcId="{0BF352A5-31EC-4BB8-962F-E3B499A545D1}" destId="{270A37EC-61F3-4DFC-ABE3-7051B26467DD}" srcOrd="3" destOrd="0" presId="urn:microsoft.com/office/officeart/2018/2/layout/IconCircleList"/>
    <dgm:cxn modelId="{E4AE3F04-0E3B-6644-980C-B8ED062F5264}" type="presParOf" srcId="{B486DBD9-088B-48D1-A0F2-B98AC218C858}" destId="{8A22D720-6E53-422F-B3A7-3D81AE780BDE}" srcOrd="5" destOrd="0" presId="urn:microsoft.com/office/officeart/2018/2/layout/IconCircleList"/>
    <dgm:cxn modelId="{C7C4349D-DC33-F741-A6DD-2CD03FB88252}" type="presParOf" srcId="{B486DBD9-088B-48D1-A0F2-B98AC218C858}" destId="{4109558C-C945-42CE-9470-56B7595D7B70}" srcOrd="6" destOrd="0" presId="urn:microsoft.com/office/officeart/2018/2/layout/IconCircleList"/>
    <dgm:cxn modelId="{085F37C1-2CF9-4E4F-8EA0-EC7A1E952B6B}" type="presParOf" srcId="{4109558C-C945-42CE-9470-56B7595D7B70}" destId="{EB1DA8BC-0A2D-4B3A-832C-230B438DD5C5}" srcOrd="0" destOrd="0" presId="urn:microsoft.com/office/officeart/2018/2/layout/IconCircleList"/>
    <dgm:cxn modelId="{E4887E5A-53CD-0149-BA0F-53040252DE1F}" type="presParOf" srcId="{4109558C-C945-42CE-9470-56B7595D7B70}" destId="{F16497D2-E658-4BD4-A118-4214854F0A1A}" srcOrd="1" destOrd="0" presId="urn:microsoft.com/office/officeart/2018/2/layout/IconCircleList"/>
    <dgm:cxn modelId="{D0F7E578-F38B-EA43-A957-DD4729D951F6}" type="presParOf" srcId="{4109558C-C945-42CE-9470-56B7595D7B70}" destId="{DCFEA9B2-58C5-44C4-987C-77377D50083F}" srcOrd="2" destOrd="0" presId="urn:microsoft.com/office/officeart/2018/2/layout/IconCircleList"/>
    <dgm:cxn modelId="{9C5C1B12-6616-2E44-B185-3B9401C2DFAE}" type="presParOf" srcId="{4109558C-C945-42CE-9470-56B7595D7B70}" destId="{71C83509-F132-439D-A292-C546CE1E2B08}" srcOrd="3" destOrd="0" presId="urn:microsoft.com/office/officeart/2018/2/layout/IconCircleList"/>
    <dgm:cxn modelId="{C5463499-522B-4E41-9243-563937E93B8A}" type="presParOf" srcId="{B486DBD9-088B-48D1-A0F2-B98AC218C858}" destId="{5F357907-9377-435E-9A6D-F6E84504E94B}" srcOrd="7" destOrd="0" presId="urn:microsoft.com/office/officeart/2018/2/layout/IconCircleList"/>
    <dgm:cxn modelId="{75EA535A-68AD-104D-9F18-57DCBC59DB2E}" type="presParOf" srcId="{B486DBD9-088B-48D1-A0F2-B98AC218C858}" destId="{590C8063-D975-004A-A10F-371EAB74B562}" srcOrd="8" destOrd="0" presId="urn:microsoft.com/office/officeart/2018/2/layout/IconCircleList"/>
    <dgm:cxn modelId="{4E73DADD-C2FF-5141-B89A-8A2B78BD6C85}" type="presParOf" srcId="{590C8063-D975-004A-A10F-371EAB74B562}" destId="{787B65A0-F9E0-0147-8AEA-DA55EEE39F06}" srcOrd="0" destOrd="0" presId="urn:microsoft.com/office/officeart/2018/2/layout/IconCircleList"/>
    <dgm:cxn modelId="{902ECA87-E4FB-0343-BA64-5E501B69E7C5}" type="presParOf" srcId="{590C8063-D975-004A-A10F-371EAB74B562}" destId="{B0AA1D50-4220-D046-8143-2D2B58C14D83}" srcOrd="1" destOrd="0" presId="urn:microsoft.com/office/officeart/2018/2/layout/IconCircleList"/>
    <dgm:cxn modelId="{D341177B-C2A9-8B49-8460-1443CC3023EA}" type="presParOf" srcId="{590C8063-D975-004A-A10F-371EAB74B562}" destId="{4F6ED994-755C-E846-8749-534B18B412DE}" srcOrd="2" destOrd="0" presId="urn:microsoft.com/office/officeart/2018/2/layout/IconCircleList"/>
    <dgm:cxn modelId="{185764D1-13CE-9A43-9437-986AAC7688F1}" type="presParOf" srcId="{590C8063-D975-004A-A10F-371EAB74B562}" destId="{F9DEF8CF-B543-F24C-8CD5-8133403C2245}" srcOrd="3" destOrd="0" presId="urn:microsoft.com/office/officeart/2018/2/layout/IconCircleList"/>
    <dgm:cxn modelId="{8F522FFA-C517-8F47-86BB-3FEA8631B213}" type="presParOf" srcId="{B486DBD9-088B-48D1-A0F2-B98AC218C858}" destId="{E0E767AF-9CFB-1749-B3FE-76745CB4F38F}" srcOrd="9" destOrd="0" presId="urn:microsoft.com/office/officeart/2018/2/layout/IconCircleList"/>
    <dgm:cxn modelId="{A4907232-99E7-7240-8226-A8787E36E41A}" type="presParOf" srcId="{B486DBD9-088B-48D1-A0F2-B98AC218C858}" destId="{CD311FCE-E777-4442-A2E1-57DAC1912289}" srcOrd="10" destOrd="0" presId="urn:microsoft.com/office/officeart/2018/2/layout/IconCircleList"/>
    <dgm:cxn modelId="{CA863140-EA6E-0F40-AF5B-C92ABECE155C}" type="presParOf" srcId="{CD311FCE-E777-4442-A2E1-57DAC1912289}" destId="{B7146FCA-40A9-494C-B410-4D060203D465}" srcOrd="0" destOrd="0" presId="urn:microsoft.com/office/officeart/2018/2/layout/IconCircleList"/>
    <dgm:cxn modelId="{9C562B01-9E1F-DD41-9227-9FEE0D1441E0}" type="presParOf" srcId="{CD311FCE-E777-4442-A2E1-57DAC1912289}" destId="{3B215066-FC50-6A40-A5C3-379F7626E6D7}" srcOrd="1" destOrd="0" presId="urn:microsoft.com/office/officeart/2018/2/layout/IconCircleList"/>
    <dgm:cxn modelId="{1897EDF7-80E7-824D-B23F-5711C15AB3BD}" type="presParOf" srcId="{CD311FCE-E777-4442-A2E1-57DAC1912289}" destId="{E644EEF9-2828-AA4C-9B95-526468136E33}" srcOrd="2" destOrd="0" presId="urn:microsoft.com/office/officeart/2018/2/layout/IconCircleList"/>
    <dgm:cxn modelId="{11EBE511-3A12-394D-BADC-6C3DB44800CD}" type="presParOf" srcId="{CD311FCE-E777-4442-A2E1-57DAC1912289}" destId="{AEEF7F71-025B-4C49-BF7C-EE2FD6D59F8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387817-E256-4D03-81F7-2A850D7F7306}" type="doc">
      <dgm:prSet loTypeId="urn:microsoft.com/office/officeart/2005/8/layout/process2" loCatId="relationship" qsTypeId="urn:microsoft.com/office/officeart/2005/8/quickstyle/simple1" qsCatId="simple" csTypeId="urn:microsoft.com/office/officeart/2005/8/colors/accent1_2" csCatId="accent1" phldr="1"/>
      <dgm:spPr/>
      <dgm:t>
        <a:bodyPr/>
        <a:lstStyle/>
        <a:p>
          <a:endParaRPr lang="en-US"/>
        </a:p>
      </dgm:t>
    </dgm:pt>
    <dgm:pt modelId="{F8A55024-FD7A-42E5-BD4F-ED4565DB8772}">
      <dgm:prSet/>
      <dgm:spPr>
        <a:ln>
          <a:noFill/>
        </a:ln>
      </dgm:spPr>
      <dgm:t>
        <a:bodyPr/>
        <a:lstStyle/>
        <a:p>
          <a:r>
            <a:rPr lang="en-US" dirty="0"/>
            <a:t>1950: Vinyl Siding Introduced by Crane Plastics </a:t>
          </a:r>
        </a:p>
      </dgm:t>
    </dgm:pt>
    <dgm:pt modelId="{5AEC26A0-B8BE-4166-A7DD-8ADAA52C86E0}" type="parTrans" cxnId="{B3C5115E-16DC-43B5-B0F3-8A7561D36DCC}">
      <dgm:prSet/>
      <dgm:spPr/>
      <dgm:t>
        <a:bodyPr/>
        <a:lstStyle/>
        <a:p>
          <a:endParaRPr lang="en-US"/>
        </a:p>
      </dgm:t>
    </dgm:pt>
    <dgm:pt modelId="{E6E4234B-62FE-43E3-A8F9-E4034D47E53C}" type="sibTrans" cxnId="{B3C5115E-16DC-43B5-B0F3-8A7561D36DCC}">
      <dgm:prSet/>
      <dgm:spPr/>
      <dgm:t>
        <a:bodyPr/>
        <a:lstStyle/>
        <a:p>
          <a:endParaRPr lang="en-US" dirty="0"/>
        </a:p>
      </dgm:t>
    </dgm:pt>
    <dgm:pt modelId="{3E762CCB-C3D9-40A2-8476-6B500C87C850}">
      <dgm:prSet/>
      <dgm:spPr>
        <a:ln>
          <a:noFill/>
        </a:ln>
      </dgm:spPr>
      <dgm:t>
        <a:bodyPr/>
        <a:lstStyle/>
        <a:p>
          <a:r>
            <a:rPr lang="en-US" dirty="0"/>
            <a:t>1970s: Improved Impact Resistance &amp; More Color Options</a:t>
          </a:r>
        </a:p>
      </dgm:t>
    </dgm:pt>
    <dgm:pt modelId="{343C700A-FBFB-46AC-AB7C-B704AEA79CF3}" type="parTrans" cxnId="{2F94DB5E-5823-444F-83EF-DF5B263179BA}">
      <dgm:prSet/>
      <dgm:spPr/>
      <dgm:t>
        <a:bodyPr/>
        <a:lstStyle/>
        <a:p>
          <a:endParaRPr lang="en-US"/>
        </a:p>
      </dgm:t>
    </dgm:pt>
    <dgm:pt modelId="{7EA1BE39-CE1A-44E3-8725-D93BEAE607AD}" type="sibTrans" cxnId="{2F94DB5E-5823-444F-83EF-DF5B263179BA}">
      <dgm:prSet/>
      <dgm:spPr/>
      <dgm:t>
        <a:bodyPr/>
        <a:lstStyle/>
        <a:p>
          <a:endParaRPr lang="en-US" dirty="0"/>
        </a:p>
      </dgm:t>
    </dgm:pt>
    <dgm:pt modelId="{0A65A555-F209-4C3C-8427-356C76F98816}">
      <dgm:prSet/>
      <dgm:spPr>
        <a:ln>
          <a:noFill/>
        </a:ln>
      </dgm:spPr>
      <dgm:t>
        <a:bodyPr/>
        <a:lstStyle/>
        <a:p>
          <a:r>
            <a:rPr lang="en-US" dirty="0"/>
            <a:t>1980s: Grows in Popularity</a:t>
          </a:r>
        </a:p>
      </dgm:t>
    </dgm:pt>
    <dgm:pt modelId="{47AC6497-AE1F-4CD3-BEA8-D88DD6EB8BEF}" type="parTrans" cxnId="{6C2774C1-0620-4DCA-AC8D-812C03495475}">
      <dgm:prSet/>
      <dgm:spPr/>
      <dgm:t>
        <a:bodyPr/>
        <a:lstStyle/>
        <a:p>
          <a:endParaRPr lang="en-US"/>
        </a:p>
      </dgm:t>
    </dgm:pt>
    <dgm:pt modelId="{EAF50D71-F151-4855-859D-E6C16848431E}" type="sibTrans" cxnId="{6C2774C1-0620-4DCA-AC8D-812C03495475}">
      <dgm:prSet/>
      <dgm:spPr/>
      <dgm:t>
        <a:bodyPr/>
        <a:lstStyle/>
        <a:p>
          <a:endParaRPr lang="en-US" dirty="0"/>
        </a:p>
      </dgm:t>
    </dgm:pt>
    <dgm:pt modelId="{8E859910-FF45-4370-8B66-B821025DB667}">
      <dgm:prSet custT="1"/>
      <dgm:spPr>
        <a:solidFill>
          <a:srgbClr val="379665"/>
        </a:solidFill>
        <a:ln>
          <a:noFill/>
        </a:ln>
      </dgm:spPr>
      <dgm:t>
        <a:bodyPr/>
        <a:lstStyle/>
        <a:p>
          <a:pPr algn="ctr"/>
          <a:r>
            <a:rPr lang="en-US" sz="1100" dirty="0"/>
            <a:t>Progressive Foam Introduces Insulated Vinyl Siding</a:t>
          </a:r>
        </a:p>
      </dgm:t>
    </dgm:pt>
    <dgm:pt modelId="{F09A1AE4-C154-43AF-882F-D7E9DCA7F6BB}" type="parTrans" cxnId="{57B09C11-8E45-41C7-805E-3BFB4F571EFA}">
      <dgm:prSet/>
      <dgm:spPr/>
      <dgm:t>
        <a:bodyPr/>
        <a:lstStyle/>
        <a:p>
          <a:endParaRPr lang="en-US"/>
        </a:p>
      </dgm:t>
    </dgm:pt>
    <dgm:pt modelId="{236823BA-CDC1-4F4C-B630-B0EEE436F112}" type="sibTrans" cxnId="{57B09C11-8E45-41C7-805E-3BFB4F571EFA}">
      <dgm:prSet/>
      <dgm:spPr/>
      <dgm:t>
        <a:bodyPr/>
        <a:lstStyle/>
        <a:p>
          <a:endParaRPr lang="en-US" dirty="0"/>
        </a:p>
      </dgm:t>
    </dgm:pt>
    <dgm:pt modelId="{5DE10E7B-C075-6743-9956-21AC6041ED96}">
      <dgm:prSet/>
      <dgm:spPr>
        <a:solidFill>
          <a:srgbClr val="379665"/>
        </a:solidFill>
        <a:ln>
          <a:noFill/>
        </a:ln>
      </dgm:spPr>
      <dgm:t>
        <a:bodyPr/>
        <a:lstStyle/>
        <a:p>
          <a:pPr algn="ctr"/>
          <a:r>
            <a:rPr lang="en-US" dirty="0"/>
            <a:t>Progressive Foam adds GPS for 25% More R-Value</a:t>
          </a:r>
        </a:p>
      </dgm:t>
    </dgm:pt>
    <dgm:pt modelId="{062F7DD1-1099-5743-8389-843CC71E71F9}" type="parTrans" cxnId="{7E545F5D-4846-E74D-9311-4BA75E8900D9}">
      <dgm:prSet/>
      <dgm:spPr/>
      <dgm:t>
        <a:bodyPr/>
        <a:lstStyle/>
        <a:p>
          <a:endParaRPr lang="en-US"/>
        </a:p>
      </dgm:t>
    </dgm:pt>
    <dgm:pt modelId="{ABAD984B-D504-5C46-BE6C-792B461A867C}" type="sibTrans" cxnId="{7E545F5D-4846-E74D-9311-4BA75E8900D9}">
      <dgm:prSet/>
      <dgm:spPr/>
      <dgm:t>
        <a:bodyPr/>
        <a:lstStyle/>
        <a:p>
          <a:endParaRPr lang="en-US" dirty="0"/>
        </a:p>
      </dgm:t>
    </dgm:pt>
    <dgm:pt modelId="{A8713976-4C57-3C40-9300-F0DD1CD56FA2}">
      <dgm:prSet/>
      <dgm:spPr>
        <a:solidFill>
          <a:srgbClr val="379665"/>
        </a:solidFill>
        <a:ln>
          <a:noFill/>
        </a:ln>
      </dgm:spPr>
      <dgm:t>
        <a:bodyPr/>
        <a:lstStyle/>
        <a:p>
          <a:pPr algn="ctr"/>
          <a:r>
            <a:rPr lang="en-US" dirty="0"/>
            <a:t>Progressive Foam Introduces Slide-In Retrofit Insulation </a:t>
          </a:r>
        </a:p>
      </dgm:t>
    </dgm:pt>
    <dgm:pt modelId="{68C01690-460E-AB4A-A7BE-D3551F9022CD}" type="parTrans" cxnId="{8DF73231-E03F-164C-AD61-90697B1AADDF}">
      <dgm:prSet/>
      <dgm:spPr/>
      <dgm:t>
        <a:bodyPr/>
        <a:lstStyle/>
        <a:p>
          <a:endParaRPr lang="en-US"/>
        </a:p>
      </dgm:t>
    </dgm:pt>
    <dgm:pt modelId="{9462878B-6828-F041-B680-FF41B107090A}" type="sibTrans" cxnId="{8DF73231-E03F-164C-AD61-90697B1AADDF}">
      <dgm:prSet/>
      <dgm:spPr/>
      <dgm:t>
        <a:bodyPr/>
        <a:lstStyle/>
        <a:p>
          <a:endParaRPr lang="en-US" dirty="0"/>
        </a:p>
      </dgm:t>
    </dgm:pt>
    <dgm:pt modelId="{23B93512-F310-2A43-87EA-712B67A83B1D}">
      <dgm:prSet/>
      <dgm:spPr>
        <a:solidFill>
          <a:srgbClr val="379665"/>
        </a:solidFill>
        <a:ln>
          <a:noFill/>
        </a:ln>
      </dgm:spPr>
      <dgm:t>
        <a:bodyPr/>
        <a:lstStyle/>
        <a:p>
          <a:pPr algn="ctr"/>
          <a:r>
            <a:rPr lang="en-US" dirty="0"/>
            <a:t>More Design Options &amp; Complete CI System Available </a:t>
          </a:r>
        </a:p>
      </dgm:t>
    </dgm:pt>
    <dgm:pt modelId="{DC3217AF-DDB6-7A42-A008-C06D2BF2862B}" type="parTrans" cxnId="{2A8C61E4-3F6C-F949-9734-D074DD8625E4}">
      <dgm:prSet/>
      <dgm:spPr/>
      <dgm:t>
        <a:bodyPr/>
        <a:lstStyle/>
        <a:p>
          <a:endParaRPr lang="en-US"/>
        </a:p>
      </dgm:t>
    </dgm:pt>
    <dgm:pt modelId="{74E8BF3A-9058-A048-8C1A-B424C6A5A553}" type="sibTrans" cxnId="{2A8C61E4-3F6C-F949-9734-D074DD8625E4}">
      <dgm:prSet/>
      <dgm:spPr/>
      <dgm:t>
        <a:bodyPr/>
        <a:lstStyle/>
        <a:p>
          <a:endParaRPr lang="en-US" dirty="0"/>
        </a:p>
      </dgm:t>
    </dgm:pt>
    <dgm:pt modelId="{1BD93FE7-E8E5-884E-8F58-8272106A6434}">
      <dgm:prSet/>
      <dgm:spPr>
        <a:solidFill>
          <a:srgbClr val="379665"/>
        </a:solidFill>
        <a:ln>
          <a:noFill/>
        </a:ln>
      </dgm:spPr>
      <dgm:t>
        <a:bodyPr/>
        <a:lstStyle/>
        <a:p>
          <a:pPr algn="ctr"/>
          <a:r>
            <a:rPr lang="en-US" dirty="0"/>
            <a:t>Insulated Vinyl Siding Recognized by DOE &amp; EPA as Continuous Insulation</a:t>
          </a:r>
        </a:p>
      </dgm:t>
    </dgm:pt>
    <dgm:pt modelId="{E2BCD985-6710-814F-A9F0-0198FA6868FC}" type="sibTrans" cxnId="{A2BE6E30-D946-8B47-9680-0AC2BD3349AE}">
      <dgm:prSet/>
      <dgm:spPr/>
      <dgm:t>
        <a:bodyPr/>
        <a:lstStyle/>
        <a:p>
          <a:endParaRPr lang="en-US"/>
        </a:p>
      </dgm:t>
    </dgm:pt>
    <dgm:pt modelId="{A395A7CD-F0E3-D448-9776-08FA9EA56BC4}" type="parTrans" cxnId="{A2BE6E30-D946-8B47-9680-0AC2BD3349AE}">
      <dgm:prSet/>
      <dgm:spPr/>
      <dgm:t>
        <a:bodyPr/>
        <a:lstStyle/>
        <a:p>
          <a:endParaRPr lang="en-US"/>
        </a:p>
      </dgm:t>
    </dgm:pt>
    <dgm:pt modelId="{478C14F4-1A6C-3442-AD6E-CC04480AD267}" type="pres">
      <dgm:prSet presAssocID="{6A387817-E256-4D03-81F7-2A850D7F7306}" presName="linearFlow" presStyleCnt="0">
        <dgm:presLayoutVars>
          <dgm:resizeHandles val="exact"/>
        </dgm:presLayoutVars>
      </dgm:prSet>
      <dgm:spPr/>
    </dgm:pt>
    <dgm:pt modelId="{83BD01CC-BBE5-5E46-B7B6-95D9B312026B}" type="pres">
      <dgm:prSet presAssocID="{F8A55024-FD7A-42E5-BD4F-ED4565DB8772}" presName="node" presStyleLbl="node1" presStyleIdx="0" presStyleCnt="8">
        <dgm:presLayoutVars>
          <dgm:bulletEnabled val="1"/>
        </dgm:presLayoutVars>
      </dgm:prSet>
      <dgm:spPr/>
    </dgm:pt>
    <dgm:pt modelId="{143E2591-2CFE-D046-94AC-7A43E4A7120F}" type="pres">
      <dgm:prSet presAssocID="{E6E4234B-62FE-43E3-A8F9-E4034D47E53C}" presName="sibTrans" presStyleLbl="sibTrans2D1" presStyleIdx="0" presStyleCnt="7"/>
      <dgm:spPr/>
    </dgm:pt>
    <dgm:pt modelId="{A7FFE62A-9577-8545-89E9-F27CB8A47A4A}" type="pres">
      <dgm:prSet presAssocID="{E6E4234B-62FE-43E3-A8F9-E4034D47E53C}" presName="connectorText" presStyleLbl="sibTrans2D1" presStyleIdx="0" presStyleCnt="7"/>
      <dgm:spPr/>
    </dgm:pt>
    <dgm:pt modelId="{1B267FA9-0878-5F4C-8688-2E3A5ECAD8BA}" type="pres">
      <dgm:prSet presAssocID="{3E762CCB-C3D9-40A2-8476-6B500C87C850}" presName="node" presStyleLbl="node1" presStyleIdx="1" presStyleCnt="8">
        <dgm:presLayoutVars>
          <dgm:bulletEnabled val="1"/>
        </dgm:presLayoutVars>
      </dgm:prSet>
      <dgm:spPr/>
    </dgm:pt>
    <dgm:pt modelId="{129898E4-E982-964B-8BB2-393C67348C4A}" type="pres">
      <dgm:prSet presAssocID="{7EA1BE39-CE1A-44E3-8725-D93BEAE607AD}" presName="sibTrans" presStyleLbl="sibTrans2D1" presStyleIdx="1" presStyleCnt="7"/>
      <dgm:spPr/>
    </dgm:pt>
    <dgm:pt modelId="{AB09A1FE-D023-CB4F-9EB2-56861B6FAA34}" type="pres">
      <dgm:prSet presAssocID="{7EA1BE39-CE1A-44E3-8725-D93BEAE607AD}" presName="connectorText" presStyleLbl="sibTrans2D1" presStyleIdx="1" presStyleCnt="7"/>
      <dgm:spPr/>
    </dgm:pt>
    <dgm:pt modelId="{14E94382-C7ED-5F44-81F6-FE3F59B7AAC8}" type="pres">
      <dgm:prSet presAssocID="{0A65A555-F209-4C3C-8427-356C76F98816}" presName="node" presStyleLbl="node1" presStyleIdx="2" presStyleCnt="8">
        <dgm:presLayoutVars>
          <dgm:bulletEnabled val="1"/>
        </dgm:presLayoutVars>
      </dgm:prSet>
      <dgm:spPr/>
    </dgm:pt>
    <dgm:pt modelId="{CC3D9CF3-770E-EE4D-B8E8-189EC1F39675}" type="pres">
      <dgm:prSet presAssocID="{EAF50D71-F151-4855-859D-E6C16848431E}" presName="sibTrans" presStyleLbl="sibTrans2D1" presStyleIdx="2" presStyleCnt="7"/>
      <dgm:spPr/>
    </dgm:pt>
    <dgm:pt modelId="{6EB9907A-5675-3643-AC02-429DFA4070AE}" type="pres">
      <dgm:prSet presAssocID="{EAF50D71-F151-4855-859D-E6C16848431E}" presName="connectorText" presStyleLbl="sibTrans2D1" presStyleIdx="2" presStyleCnt="7"/>
      <dgm:spPr/>
    </dgm:pt>
    <dgm:pt modelId="{82B228F0-7011-F147-AF69-93A0631DFBC5}" type="pres">
      <dgm:prSet presAssocID="{8E859910-FF45-4370-8B66-B821025DB667}" presName="node" presStyleLbl="node1" presStyleIdx="3" presStyleCnt="8">
        <dgm:presLayoutVars>
          <dgm:bulletEnabled val="1"/>
        </dgm:presLayoutVars>
      </dgm:prSet>
      <dgm:spPr/>
    </dgm:pt>
    <dgm:pt modelId="{09B01F99-F4DD-BD4B-87C0-9E529F422E99}" type="pres">
      <dgm:prSet presAssocID="{236823BA-CDC1-4F4C-B630-B0EEE436F112}" presName="sibTrans" presStyleLbl="sibTrans2D1" presStyleIdx="3" presStyleCnt="7"/>
      <dgm:spPr/>
    </dgm:pt>
    <dgm:pt modelId="{92B8D678-4E97-C14A-8A54-13E8AE85EFD2}" type="pres">
      <dgm:prSet presAssocID="{236823BA-CDC1-4F4C-B630-B0EEE436F112}" presName="connectorText" presStyleLbl="sibTrans2D1" presStyleIdx="3" presStyleCnt="7"/>
      <dgm:spPr/>
    </dgm:pt>
    <dgm:pt modelId="{DA7DD17A-6FFE-1949-9775-9B8B1296B2A3}" type="pres">
      <dgm:prSet presAssocID="{5DE10E7B-C075-6743-9956-21AC6041ED96}" presName="node" presStyleLbl="node1" presStyleIdx="4" presStyleCnt="8">
        <dgm:presLayoutVars>
          <dgm:bulletEnabled val="1"/>
        </dgm:presLayoutVars>
      </dgm:prSet>
      <dgm:spPr/>
    </dgm:pt>
    <dgm:pt modelId="{6C7A112D-60DD-7C49-A3DE-C89321849ABD}" type="pres">
      <dgm:prSet presAssocID="{ABAD984B-D504-5C46-BE6C-792B461A867C}" presName="sibTrans" presStyleLbl="sibTrans2D1" presStyleIdx="4" presStyleCnt="7"/>
      <dgm:spPr/>
    </dgm:pt>
    <dgm:pt modelId="{FA793120-88D8-384D-9617-512E5B9D7820}" type="pres">
      <dgm:prSet presAssocID="{ABAD984B-D504-5C46-BE6C-792B461A867C}" presName="connectorText" presStyleLbl="sibTrans2D1" presStyleIdx="4" presStyleCnt="7"/>
      <dgm:spPr/>
    </dgm:pt>
    <dgm:pt modelId="{D4627D7C-5EB9-7247-A93E-BA6F2B4B7287}" type="pres">
      <dgm:prSet presAssocID="{1BD93FE7-E8E5-884E-8F58-8272106A6434}" presName="node" presStyleLbl="node1" presStyleIdx="5" presStyleCnt="8">
        <dgm:presLayoutVars>
          <dgm:bulletEnabled val="1"/>
        </dgm:presLayoutVars>
      </dgm:prSet>
      <dgm:spPr/>
    </dgm:pt>
    <dgm:pt modelId="{0DD41F6E-CFD5-564F-84A6-DF59C4141775}" type="pres">
      <dgm:prSet presAssocID="{E2BCD985-6710-814F-A9F0-0198FA6868FC}" presName="sibTrans" presStyleLbl="sibTrans2D1" presStyleIdx="5" presStyleCnt="7"/>
      <dgm:spPr/>
    </dgm:pt>
    <dgm:pt modelId="{7A12D1C8-9EFE-F949-9BA3-E3BD6066BF85}" type="pres">
      <dgm:prSet presAssocID="{E2BCD985-6710-814F-A9F0-0198FA6868FC}" presName="connectorText" presStyleLbl="sibTrans2D1" presStyleIdx="5" presStyleCnt="7"/>
      <dgm:spPr/>
    </dgm:pt>
    <dgm:pt modelId="{57B64D82-4E5E-A148-89FC-4E27DA778BD6}" type="pres">
      <dgm:prSet presAssocID="{A8713976-4C57-3C40-9300-F0DD1CD56FA2}" presName="node" presStyleLbl="node1" presStyleIdx="6" presStyleCnt="8">
        <dgm:presLayoutVars>
          <dgm:bulletEnabled val="1"/>
        </dgm:presLayoutVars>
      </dgm:prSet>
      <dgm:spPr/>
    </dgm:pt>
    <dgm:pt modelId="{1AC4DB09-4F9E-2A4D-9CDE-7EA1917D8BCE}" type="pres">
      <dgm:prSet presAssocID="{9462878B-6828-F041-B680-FF41B107090A}" presName="sibTrans" presStyleLbl="sibTrans2D1" presStyleIdx="6" presStyleCnt="7"/>
      <dgm:spPr/>
    </dgm:pt>
    <dgm:pt modelId="{7AA5FA6F-311F-664D-9C6B-A5E2846F546B}" type="pres">
      <dgm:prSet presAssocID="{9462878B-6828-F041-B680-FF41B107090A}" presName="connectorText" presStyleLbl="sibTrans2D1" presStyleIdx="6" presStyleCnt="7"/>
      <dgm:spPr/>
    </dgm:pt>
    <dgm:pt modelId="{1936FA2C-9518-A64A-9E4D-A701A9936D63}" type="pres">
      <dgm:prSet presAssocID="{23B93512-F310-2A43-87EA-712B67A83B1D}" presName="node" presStyleLbl="node1" presStyleIdx="7" presStyleCnt="8">
        <dgm:presLayoutVars>
          <dgm:bulletEnabled val="1"/>
        </dgm:presLayoutVars>
      </dgm:prSet>
      <dgm:spPr/>
    </dgm:pt>
  </dgm:ptLst>
  <dgm:cxnLst>
    <dgm:cxn modelId="{E965FD01-2374-5F4E-8B8D-896B247BB323}" type="presOf" srcId="{6A387817-E256-4D03-81F7-2A850D7F7306}" destId="{478C14F4-1A6C-3442-AD6E-CC04480AD267}" srcOrd="0" destOrd="0" presId="urn:microsoft.com/office/officeart/2005/8/layout/process2"/>
    <dgm:cxn modelId="{3CE8C70C-4CC5-FE41-9310-11D273EDDCB3}" type="presOf" srcId="{F8A55024-FD7A-42E5-BD4F-ED4565DB8772}" destId="{83BD01CC-BBE5-5E46-B7B6-95D9B312026B}" srcOrd="0" destOrd="0" presId="urn:microsoft.com/office/officeart/2005/8/layout/process2"/>
    <dgm:cxn modelId="{57B09C11-8E45-41C7-805E-3BFB4F571EFA}" srcId="{6A387817-E256-4D03-81F7-2A850D7F7306}" destId="{8E859910-FF45-4370-8B66-B821025DB667}" srcOrd="3" destOrd="0" parTransId="{F09A1AE4-C154-43AF-882F-D7E9DCA7F6BB}" sibTransId="{236823BA-CDC1-4F4C-B630-B0EEE436F112}"/>
    <dgm:cxn modelId="{4D61AF12-01E4-D945-BC4A-D5C6059F0276}" type="presOf" srcId="{0A65A555-F209-4C3C-8427-356C76F98816}" destId="{14E94382-C7ED-5F44-81F6-FE3F59B7AAC8}" srcOrd="0" destOrd="0" presId="urn:microsoft.com/office/officeart/2005/8/layout/process2"/>
    <dgm:cxn modelId="{5E2FC916-5B04-D74E-B045-7D83C2A76D45}" type="presOf" srcId="{EAF50D71-F151-4855-859D-E6C16848431E}" destId="{6EB9907A-5675-3643-AC02-429DFA4070AE}" srcOrd="1" destOrd="0" presId="urn:microsoft.com/office/officeart/2005/8/layout/process2"/>
    <dgm:cxn modelId="{11CE791F-A721-C84C-9055-7B49A48D2F0D}" type="presOf" srcId="{E6E4234B-62FE-43E3-A8F9-E4034D47E53C}" destId="{143E2591-2CFE-D046-94AC-7A43E4A7120F}" srcOrd="0" destOrd="0" presId="urn:microsoft.com/office/officeart/2005/8/layout/process2"/>
    <dgm:cxn modelId="{5908D923-8904-F14F-8393-11B06E90B6FC}" type="presOf" srcId="{23B93512-F310-2A43-87EA-712B67A83B1D}" destId="{1936FA2C-9518-A64A-9E4D-A701A9936D63}" srcOrd="0" destOrd="0" presId="urn:microsoft.com/office/officeart/2005/8/layout/process2"/>
    <dgm:cxn modelId="{A2BE6E30-D946-8B47-9680-0AC2BD3349AE}" srcId="{6A387817-E256-4D03-81F7-2A850D7F7306}" destId="{1BD93FE7-E8E5-884E-8F58-8272106A6434}" srcOrd="5" destOrd="0" parTransId="{A395A7CD-F0E3-D448-9776-08FA9EA56BC4}" sibTransId="{E2BCD985-6710-814F-A9F0-0198FA6868FC}"/>
    <dgm:cxn modelId="{8DF73231-E03F-164C-AD61-90697B1AADDF}" srcId="{6A387817-E256-4D03-81F7-2A850D7F7306}" destId="{A8713976-4C57-3C40-9300-F0DD1CD56FA2}" srcOrd="6" destOrd="0" parTransId="{68C01690-460E-AB4A-A7BE-D3551F9022CD}" sibTransId="{9462878B-6828-F041-B680-FF41B107090A}"/>
    <dgm:cxn modelId="{32E7914E-0ABD-254A-AD5B-F9129BD73826}" type="presOf" srcId="{236823BA-CDC1-4F4C-B630-B0EEE436F112}" destId="{09B01F99-F4DD-BD4B-87C0-9E529F422E99}" srcOrd="0" destOrd="0" presId="urn:microsoft.com/office/officeart/2005/8/layout/process2"/>
    <dgm:cxn modelId="{24A69151-0E5A-B746-B6A2-D19BB33900D4}" type="presOf" srcId="{1BD93FE7-E8E5-884E-8F58-8272106A6434}" destId="{D4627D7C-5EB9-7247-A93E-BA6F2B4B7287}" srcOrd="0" destOrd="0" presId="urn:microsoft.com/office/officeart/2005/8/layout/process2"/>
    <dgm:cxn modelId="{7E545F5D-4846-E74D-9311-4BA75E8900D9}" srcId="{6A387817-E256-4D03-81F7-2A850D7F7306}" destId="{5DE10E7B-C075-6743-9956-21AC6041ED96}" srcOrd="4" destOrd="0" parTransId="{062F7DD1-1099-5743-8389-843CC71E71F9}" sibTransId="{ABAD984B-D504-5C46-BE6C-792B461A867C}"/>
    <dgm:cxn modelId="{B3C5115E-16DC-43B5-B0F3-8A7561D36DCC}" srcId="{6A387817-E256-4D03-81F7-2A850D7F7306}" destId="{F8A55024-FD7A-42E5-BD4F-ED4565DB8772}" srcOrd="0" destOrd="0" parTransId="{5AEC26A0-B8BE-4166-A7DD-8ADAA52C86E0}" sibTransId="{E6E4234B-62FE-43E3-A8F9-E4034D47E53C}"/>
    <dgm:cxn modelId="{F392285E-E809-1A4D-A1B9-5E1D45AB3B28}" type="presOf" srcId="{EAF50D71-F151-4855-859D-E6C16848431E}" destId="{CC3D9CF3-770E-EE4D-B8E8-189EC1F39675}" srcOrd="0" destOrd="0" presId="urn:microsoft.com/office/officeart/2005/8/layout/process2"/>
    <dgm:cxn modelId="{2F94DB5E-5823-444F-83EF-DF5B263179BA}" srcId="{6A387817-E256-4D03-81F7-2A850D7F7306}" destId="{3E762CCB-C3D9-40A2-8476-6B500C87C850}" srcOrd="1" destOrd="0" parTransId="{343C700A-FBFB-46AC-AB7C-B704AEA79CF3}" sibTransId="{7EA1BE39-CE1A-44E3-8725-D93BEAE607AD}"/>
    <dgm:cxn modelId="{D2C36E6E-4510-5542-9A8D-1AAED71F31AC}" type="presOf" srcId="{7EA1BE39-CE1A-44E3-8725-D93BEAE607AD}" destId="{129898E4-E982-964B-8BB2-393C67348C4A}" srcOrd="0" destOrd="0" presId="urn:microsoft.com/office/officeart/2005/8/layout/process2"/>
    <dgm:cxn modelId="{97B58270-9903-5A49-AC16-31B0F0FB1DAF}" type="presOf" srcId="{9462878B-6828-F041-B680-FF41B107090A}" destId="{1AC4DB09-4F9E-2A4D-9CDE-7EA1917D8BCE}" srcOrd="0" destOrd="0" presId="urn:microsoft.com/office/officeart/2005/8/layout/process2"/>
    <dgm:cxn modelId="{530F6979-287F-294C-873B-F9F70BDA8C45}" type="presOf" srcId="{3E762CCB-C3D9-40A2-8476-6B500C87C850}" destId="{1B267FA9-0878-5F4C-8688-2E3A5ECAD8BA}" srcOrd="0" destOrd="0" presId="urn:microsoft.com/office/officeart/2005/8/layout/process2"/>
    <dgm:cxn modelId="{756E9A9B-F3D2-5048-A209-F2E6278B8BDA}" type="presOf" srcId="{5DE10E7B-C075-6743-9956-21AC6041ED96}" destId="{DA7DD17A-6FFE-1949-9775-9B8B1296B2A3}" srcOrd="0" destOrd="0" presId="urn:microsoft.com/office/officeart/2005/8/layout/process2"/>
    <dgm:cxn modelId="{87E177A4-8E8D-4C4E-BFFD-F00CD70CB86B}" type="presOf" srcId="{A8713976-4C57-3C40-9300-F0DD1CD56FA2}" destId="{57B64D82-4E5E-A148-89FC-4E27DA778BD6}" srcOrd="0" destOrd="0" presId="urn:microsoft.com/office/officeart/2005/8/layout/process2"/>
    <dgm:cxn modelId="{E7DF1AAA-9DE6-1A42-83D9-D9D8F7A65FC4}" type="presOf" srcId="{E2BCD985-6710-814F-A9F0-0198FA6868FC}" destId="{0DD41F6E-CFD5-564F-84A6-DF59C4141775}" srcOrd="0" destOrd="0" presId="urn:microsoft.com/office/officeart/2005/8/layout/process2"/>
    <dgm:cxn modelId="{4BB6F1AA-105C-1F4D-A8A7-BCAA8CF4F9D1}" type="presOf" srcId="{8E859910-FF45-4370-8B66-B821025DB667}" destId="{82B228F0-7011-F147-AF69-93A0631DFBC5}" srcOrd="0" destOrd="0" presId="urn:microsoft.com/office/officeart/2005/8/layout/process2"/>
    <dgm:cxn modelId="{796A0EAE-4A1C-2749-BD1C-7622387A35AF}" type="presOf" srcId="{E2BCD985-6710-814F-A9F0-0198FA6868FC}" destId="{7A12D1C8-9EFE-F949-9BA3-E3BD6066BF85}" srcOrd="1" destOrd="0" presId="urn:microsoft.com/office/officeart/2005/8/layout/process2"/>
    <dgm:cxn modelId="{4F9CC4B5-7484-7442-820D-4EE4BDCB7E1C}" type="presOf" srcId="{E6E4234B-62FE-43E3-A8F9-E4034D47E53C}" destId="{A7FFE62A-9577-8545-89E9-F27CB8A47A4A}" srcOrd="1" destOrd="0" presId="urn:microsoft.com/office/officeart/2005/8/layout/process2"/>
    <dgm:cxn modelId="{B54EF5B7-C271-814D-BE5D-188E4B0BDB00}" type="presOf" srcId="{9462878B-6828-F041-B680-FF41B107090A}" destId="{7AA5FA6F-311F-664D-9C6B-A5E2846F546B}" srcOrd="1" destOrd="0" presId="urn:microsoft.com/office/officeart/2005/8/layout/process2"/>
    <dgm:cxn modelId="{6C2774C1-0620-4DCA-AC8D-812C03495475}" srcId="{6A387817-E256-4D03-81F7-2A850D7F7306}" destId="{0A65A555-F209-4C3C-8427-356C76F98816}" srcOrd="2" destOrd="0" parTransId="{47AC6497-AE1F-4CD3-BEA8-D88DD6EB8BEF}" sibTransId="{EAF50D71-F151-4855-859D-E6C16848431E}"/>
    <dgm:cxn modelId="{03351FD0-9D42-D940-883E-77172D0C4930}" type="presOf" srcId="{7EA1BE39-CE1A-44E3-8725-D93BEAE607AD}" destId="{AB09A1FE-D023-CB4F-9EB2-56861B6FAA34}" srcOrd="1" destOrd="0" presId="urn:microsoft.com/office/officeart/2005/8/layout/process2"/>
    <dgm:cxn modelId="{9A6F77D2-C4FD-1C46-86B8-DFE3F0731812}" type="presOf" srcId="{ABAD984B-D504-5C46-BE6C-792B461A867C}" destId="{FA793120-88D8-384D-9617-512E5B9D7820}" srcOrd="1" destOrd="0" presId="urn:microsoft.com/office/officeart/2005/8/layout/process2"/>
    <dgm:cxn modelId="{6B6D9AE0-40F5-254B-BDDA-8251652E853F}" type="presOf" srcId="{236823BA-CDC1-4F4C-B630-B0EEE436F112}" destId="{92B8D678-4E97-C14A-8A54-13E8AE85EFD2}" srcOrd="1" destOrd="0" presId="urn:microsoft.com/office/officeart/2005/8/layout/process2"/>
    <dgm:cxn modelId="{2A8C61E4-3F6C-F949-9734-D074DD8625E4}" srcId="{6A387817-E256-4D03-81F7-2A850D7F7306}" destId="{23B93512-F310-2A43-87EA-712B67A83B1D}" srcOrd="7" destOrd="0" parTransId="{DC3217AF-DDB6-7A42-A008-C06D2BF2862B}" sibTransId="{74E8BF3A-9058-A048-8C1A-B424C6A5A553}"/>
    <dgm:cxn modelId="{6D870AFE-9DF8-7E44-ABA6-2C86B11C54DE}" type="presOf" srcId="{ABAD984B-D504-5C46-BE6C-792B461A867C}" destId="{6C7A112D-60DD-7C49-A3DE-C89321849ABD}" srcOrd="0" destOrd="0" presId="urn:microsoft.com/office/officeart/2005/8/layout/process2"/>
    <dgm:cxn modelId="{14A3A9CE-AA21-8F49-B701-2311DB7EC5E3}" type="presParOf" srcId="{478C14F4-1A6C-3442-AD6E-CC04480AD267}" destId="{83BD01CC-BBE5-5E46-B7B6-95D9B312026B}" srcOrd="0" destOrd="0" presId="urn:microsoft.com/office/officeart/2005/8/layout/process2"/>
    <dgm:cxn modelId="{CAE86190-EA06-2F42-B645-CB7AEFD2E49F}" type="presParOf" srcId="{478C14F4-1A6C-3442-AD6E-CC04480AD267}" destId="{143E2591-2CFE-D046-94AC-7A43E4A7120F}" srcOrd="1" destOrd="0" presId="urn:microsoft.com/office/officeart/2005/8/layout/process2"/>
    <dgm:cxn modelId="{A69D2C42-57E5-0C41-9CD4-B0AC4E101654}" type="presParOf" srcId="{143E2591-2CFE-D046-94AC-7A43E4A7120F}" destId="{A7FFE62A-9577-8545-89E9-F27CB8A47A4A}" srcOrd="0" destOrd="0" presId="urn:microsoft.com/office/officeart/2005/8/layout/process2"/>
    <dgm:cxn modelId="{486513A1-8E00-C24B-82D3-E240251E331F}" type="presParOf" srcId="{478C14F4-1A6C-3442-AD6E-CC04480AD267}" destId="{1B267FA9-0878-5F4C-8688-2E3A5ECAD8BA}" srcOrd="2" destOrd="0" presId="urn:microsoft.com/office/officeart/2005/8/layout/process2"/>
    <dgm:cxn modelId="{1A947CE3-8A4F-344E-9D96-9045AB5E0163}" type="presParOf" srcId="{478C14F4-1A6C-3442-AD6E-CC04480AD267}" destId="{129898E4-E982-964B-8BB2-393C67348C4A}" srcOrd="3" destOrd="0" presId="urn:microsoft.com/office/officeart/2005/8/layout/process2"/>
    <dgm:cxn modelId="{B43DF02D-C733-874B-AE22-9171FE3FEFAF}" type="presParOf" srcId="{129898E4-E982-964B-8BB2-393C67348C4A}" destId="{AB09A1FE-D023-CB4F-9EB2-56861B6FAA34}" srcOrd="0" destOrd="0" presId="urn:microsoft.com/office/officeart/2005/8/layout/process2"/>
    <dgm:cxn modelId="{45E5BD82-C38C-0C4B-B168-5A6F069E1FB8}" type="presParOf" srcId="{478C14F4-1A6C-3442-AD6E-CC04480AD267}" destId="{14E94382-C7ED-5F44-81F6-FE3F59B7AAC8}" srcOrd="4" destOrd="0" presId="urn:microsoft.com/office/officeart/2005/8/layout/process2"/>
    <dgm:cxn modelId="{C9402AF1-605E-0147-9B42-3F97BAAB231B}" type="presParOf" srcId="{478C14F4-1A6C-3442-AD6E-CC04480AD267}" destId="{CC3D9CF3-770E-EE4D-B8E8-189EC1F39675}" srcOrd="5" destOrd="0" presId="urn:microsoft.com/office/officeart/2005/8/layout/process2"/>
    <dgm:cxn modelId="{AB2ACAD1-91A3-4146-A676-84AB8B9A293F}" type="presParOf" srcId="{CC3D9CF3-770E-EE4D-B8E8-189EC1F39675}" destId="{6EB9907A-5675-3643-AC02-429DFA4070AE}" srcOrd="0" destOrd="0" presId="urn:microsoft.com/office/officeart/2005/8/layout/process2"/>
    <dgm:cxn modelId="{76AE8389-11AE-FD43-9D17-542BC3AA467C}" type="presParOf" srcId="{478C14F4-1A6C-3442-AD6E-CC04480AD267}" destId="{82B228F0-7011-F147-AF69-93A0631DFBC5}" srcOrd="6" destOrd="0" presId="urn:microsoft.com/office/officeart/2005/8/layout/process2"/>
    <dgm:cxn modelId="{263EE9BA-A34F-734F-8C12-6789B62762D5}" type="presParOf" srcId="{478C14F4-1A6C-3442-AD6E-CC04480AD267}" destId="{09B01F99-F4DD-BD4B-87C0-9E529F422E99}" srcOrd="7" destOrd="0" presId="urn:microsoft.com/office/officeart/2005/8/layout/process2"/>
    <dgm:cxn modelId="{E61A928F-5E09-2B42-89D1-159EDD774388}" type="presParOf" srcId="{09B01F99-F4DD-BD4B-87C0-9E529F422E99}" destId="{92B8D678-4E97-C14A-8A54-13E8AE85EFD2}" srcOrd="0" destOrd="0" presId="urn:microsoft.com/office/officeart/2005/8/layout/process2"/>
    <dgm:cxn modelId="{5E9FB054-17E8-FF4A-8E8C-29EFE394C6CA}" type="presParOf" srcId="{478C14F4-1A6C-3442-AD6E-CC04480AD267}" destId="{DA7DD17A-6FFE-1949-9775-9B8B1296B2A3}" srcOrd="8" destOrd="0" presId="urn:microsoft.com/office/officeart/2005/8/layout/process2"/>
    <dgm:cxn modelId="{5879E9B0-7782-4047-9904-742B6C15C0FA}" type="presParOf" srcId="{478C14F4-1A6C-3442-AD6E-CC04480AD267}" destId="{6C7A112D-60DD-7C49-A3DE-C89321849ABD}" srcOrd="9" destOrd="0" presId="urn:microsoft.com/office/officeart/2005/8/layout/process2"/>
    <dgm:cxn modelId="{CDB533C8-A477-3843-B856-22B35378209F}" type="presParOf" srcId="{6C7A112D-60DD-7C49-A3DE-C89321849ABD}" destId="{FA793120-88D8-384D-9617-512E5B9D7820}" srcOrd="0" destOrd="0" presId="urn:microsoft.com/office/officeart/2005/8/layout/process2"/>
    <dgm:cxn modelId="{493AF3BF-7338-B34A-9538-74D2735403EB}" type="presParOf" srcId="{478C14F4-1A6C-3442-AD6E-CC04480AD267}" destId="{D4627D7C-5EB9-7247-A93E-BA6F2B4B7287}" srcOrd="10" destOrd="0" presId="urn:microsoft.com/office/officeart/2005/8/layout/process2"/>
    <dgm:cxn modelId="{7732D594-D3DE-2240-B53A-CD4239CD7FE6}" type="presParOf" srcId="{478C14F4-1A6C-3442-AD6E-CC04480AD267}" destId="{0DD41F6E-CFD5-564F-84A6-DF59C4141775}" srcOrd="11" destOrd="0" presId="urn:microsoft.com/office/officeart/2005/8/layout/process2"/>
    <dgm:cxn modelId="{3D101CAD-42A5-494F-860F-80DDC0D501CB}" type="presParOf" srcId="{0DD41F6E-CFD5-564F-84A6-DF59C4141775}" destId="{7A12D1C8-9EFE-F949-9BA3-E3BD6066BF85}" srcOrd="0" destOrd="0" presId="urn:microsoft.com/office/officeart/2005/8/layout/process2"/>
    <dgm:cxn modelId="{9DE7C723-9CB3-E043-AE66-D44386E52C50}" type="presParOf" srcId="{478C14F4-1A6C-3442-AD6E-CC04480AD267}" destId="{57B64D82-4E5E-A148-89FC-4E27DA778BD6}" srcOrd="12" destOrd="0" presId="urn:microsoft.com/office/officeart/2005/8/layout/process2"/>
    <dgm:cxn modelId="{FB7FCE05-7F98-1240-B6B9-D3846BCF54EE}" type="presParOf" srcId="{478C14F4-1A6C-3442-AD6E-CC04480AD267}" destId="{1AC4DB09-4F9E-2A4D-9CDE-7EA1917D8BCE}" srcOrd="13" destOrd="0" presId="urn:microsoft.com/office/officeart/2005/8/layout/process2"/>
    <dgm:cxn modelId="{F956EB11-B2E7-4C4B-B12E-E333C6E48264}" type="presParOf" srcId="{1AC4DB09-4F9E-2A4D-9CDE-7EA1917D8BCE}" destId="{7AA5FA6F-311F-664D-9C6B-A5E2846F546B}" srcOrd="0" destOrd="0" presId="urn:microsoft.com/office/officeart/2005/8/layout/process2"/>
    <dgm:cxn modelId="{B221DD40-BF60-374E-A8B4-7D2D85E3C92E}" type="presParOf" srcId="{478C14F4-1A6C-3442-AD6E-CC04480AD267}" destId="{1936FA2C-9518-A64A-9E4D-A701A9936D63}"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5A1F3-B4ED-CD43-9719-38C1CCDDCC4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7993C32-992D-7B4C-94E1-38C4AE4A5D31}">
      <dgm:prSet custT="1"/>
      <dgm:spPr/>
      <dgm:t>
        <a:bodyPr/>
        <a:lstStyle/>
        <a:p>
          <a:pPr algn="just">
            <a:lnSpc>
              <a:spcPct val="150000"/>
            </a:lnSpc>
          </a:pPr>
          <a:r>
            <a:rPr lang="en-US" sz="1400" b="0" i="0" dirty="0"/>
            <a:t>Both DOE and EPA recognize insulated siding as a way to improve a home’s energy efficiency. Insulated siding will reduce thermal bridging and provide continuous insulation. --  Energy.gov</a:t>
          </a:r>
          <a:endParaRPr lang="en-US" sz="1400" dirty="0"/>
        </a:p>
      </dgm:t>
    </dgm:pt>
    <dgm:pt modelId="{EE9D71AA-EE7E-8648-B91C-BF633B917955}" type="parTrans" cxnId="{2D48B7F8-259E-FC45-A963-E54B724F541C}">
      <dgm:prSet/>
      <dgm:spPr/>
      <dgm:t>
        <a:bodyPr/>
        <a:lstStyle/>
        <a:p>
          <a:endParaRPr lang="en-US"/>
        </a:p>
      </dgm:t>
    </dgm:pt>
    <dgm:pt modelId="{6A2B2932-77AE-B142-B467-AAF56734FED7}" type="sibTrans" cxnId="{2D48B7F8-259E-FC45-A963-E54B724F541C}">
      <dgm:prSet/>
      <dgm:spPr/>
      <dgm:t>
        <a:bodyPr/>
        <a:lstStyle/>
        <a:p>
          <a:endParaRPr lang="en-US"/>
        </a:p>
      </dgm:t>
    </dgm:pt>
    <dgm:pt modelId="{01D7DC68-C5D7-C84A-9A24-4C19BE6AAB13}" type="pres">
      <dgm:prSet presAssocID="{AD35A1F3-B4ED-CD43-9719-38C1CCDDCC4B}" presName="linear" presStyleCnt="0">
        <dgm:presLayoutVars>
          <dgm:animLvl val="lvl"/>
          <dgm:resizeHandles val="exact"/>
        </dgm:presLayoutVars>
      </dgm:prSet>
      <dgm:spPr/>
    </dgm:pt>
    <dgm:pt modelId="{EF6F5776-986F-A944-BA40-58EC02A4A457}" type="pres">
      <dgm:prSet presAssocID="{A7993C32-992D-7B4C-94E1-38C4AE4A5D31}" presName="parentText" presStyleLbl="node1" presStyleIdx="0" presStyleCnt="1" custLinFactNeighborY="-6917">
        <dgm:presLayoutVars>
          <dgm:chMax val="0"/>
          <dgm:bulletEnabled val="1"/>
        </dgm:presLayoutVars>
      </dgm:prSet>
      <dgm:spPr/>
    </dgm:pt>
  </dgm:ptLst>
  <dgm:cxnLst>
    <dgm:cxn modelId="{02DA6675-AC33-3141-B137-23B07184BB9D}" type="presOf" srcId="{A7993C32-992D-7B4C-94E1-38C4AE4A5D31}" destId="{EF6F5776-986F-A944-BA40-58EC02A4A457}" srcOrd="0" destOrd="0" presId="urn:microsoft.com/office/officeart/2005/8/layout/vList2"/>
    <dgm:cxn modelId="{2D48B7F8-259E-FC45-A963-E54B724F541C}" srcId="{AD35A1F3-B4ED-CD43-9719-38C1CCDDCC4B}" destId="{A7993C32-992D-7B4C-94E1-38C4AE4A5D31}" srcOrd="0" destOrd="0" parTransId="{EE9D71AA-EE7E-8648-B91C-BF633B917955}" sibTransId="{6A2B2932-77AE-B142-B467-AAF56734FED7}"/>
    <dgm:cxn modelId="{7CEBB6FE-85E4-2D44-BD3A-7A8260FF4961}" type="presOf" srcId="{AD35A1F3-B4ED-CD43-9719-38C1CCDDCC4B}" destId="{01D7DC68-C5D7-C84A-9A24-4C19BE6AAB13}" srcOrd="0" destOrd="0" presId="urn:microsoft.com/office/officeart/2005/8/layout/vList2"/>
    <dgm:cxn modelId="{3387C6CA-4254-FA40-BD29-71BA73F70DB9}" type="presParOf" srcId="{01D7DC68-C5D7-C84A-9A24-4C19BE6AAB13}" destId="{EF6F5776-986F-A944-BA40-58EC02A4A457}"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136C9F-4EC7-F143-A102-B3261827DD3D}" type="doc">
      <dgm:prSet loTypeId="urn:microsoft.com/office/officeart/2005/8/layout/cycle4" loCatId="list" qsTypeId="urn:microsoft.com/office/officeart/2005/8/quickstyle/simple1" qsCatId="simple" csTypeId="urn:microsoft.com/office/officeart/2005/8/colors/accent1_2" csCatId="accent1" phldr="1"/>
      <dgm:spPr/>
      <dgm:t>
        <a:bodyPr/>
        <a:lstStyle/>
        <a:p>
          <a:endParaRPr lang="en-US"/>
        </a:p>
      </dgm:t>
    </dgm:pt>
    <dgm:pt modelId="{3FB4D733-F32E-5E45-A3BE-B718ED4DCD48}">
      <dgm:prSet/>
      <dgm:spPr>
        <a:ln>
          <a:noFill/>
        </a:ln>
      </dgm:spPr>
      <dgm:t>
        <a:bodyPr anchor="ctr" anchorCtr="0"/>
        <a:lstStyle/>
        <a:p>
          <a:pPr algn="l"/>
          <a:r>
            <a:rPr lang="en-US" dirty="0">
              <a:solidFill>
                <a:schemeClr val="bg1"/>
              </a:solidFill>
            </a:rPr>
            <a:t>Nominal Water Absorption</a:t>
          </a:r>
        </a:p>
      </dgm:t>
    </dgm:pt>
    <dgm:pt modelId="{5AB614C4-B712-2747-A45F-15D237AFD932}" type="parTrans" cxnId="{2D0CA46B-8468-984D-A090-6BBBD83D74C0}">
      <dgm:prSet/>
      <dgm:spPr/>
      <dgm:t>
        <a:bodyPr/>
        <a:lstStyle/>
        <a:p>
          <a:endParaRPr lang="en-US"/>
        </a:p>
      </dgm:t>
    </dgm:pt>
    <dgm:pt modelId="{C22FF684-F8C5-9C4F-8FB6-64A5794CB376}" type="sibTrans" cxnId="{2D0CA46B-8468-984D-A090-6BBBD83D74C0}">
      <dgm:prSet/>
      <dgm:spPr/>
      <dgm:t>
        <a:bodyPr/>
        <a:lstStyle/>
        <a:p>
          <a:endParaRPr lang="en-US"/>
        </a:p>
      </dgm:t>
    </dgm:pt>
    <dgm:pt modelId="{592C529B-21B5-7146-893E-A984271036DD}">
      <dgm:prSet/>
      <dgm:spPr>
        <a:ln>
          <a:noFill/>
        </a:ln>
      </dgm:spPr>
      <dgm:t>
        <a:bodyPr/>
        <a:lstStyle/>
        <a:p>
          <a:pPr algn="r"/>
          <a:r>
            <a:rPr lang="en-US" dirty="0">
              <a:solidFill>
                <a:schemeClr val="bg1"/>
              </a:solidFill>
            </a:rPr>
            <a:t>100% Recyclable </a:t>
          </a:r>
          <a:endParaRPr lang="en-US" dirty="0"/>
        </a:p>
      </dgm:t>
    </dgm:pt>
    <dgm:pt modelId="{291232DF-993B-4D4A-9644-59A12353702A}" type="parTrans" cxnId="{A881CBC5-EE51-CB40-BB09-BA0778F5B07A}">
      <dgm:prSet/>
      <dgm:spPr/>
      <dgm:t>
        <a:bodyPr/>
        <a:lstStyle/>
        <a:p>
          <a:endParaRPr lang="en-US"/>
        </a:p>
      </dgm:t>
    </dgm:pt>
    <dgm:pt modelId="{4D3EB1DB-A166-C647-B567-EBC35CC30167}" type="sibTrans" cxnId="{A881CBC5-EE51-CB40-BB09-BA0778F5B07A}">
      <dgm:prSet/>
      <dgm:spPr/>
      <dgm:t>
        <a:bodyPr/>
        <a:lstStyle/>
        <a:p>
          <a:endParaRPr lang="en-US"/>
        </a:p>
      </dgm:t>
    </dgm:pt>
    <dgm:pt modelId="{F894159F-AFB8-9B4A-9659-9735FA84B5A0}">
      <dgm:prSet/>
      <dgm:spPr>
        <a:ln>
          <a:noFill/>
        </a:ln>
      </dgm:spPr>
      <dgm:t>
        <a:bodyPr/>
        <a:lstStyle/>
        <a:p>
          <a:pPr algn="l"/>
          <a:r>
            <a:rPr lang="en-US" dirty="0">
              <a:solidFill>
                <a:schemeClr val="bg1"/>
              </a:solidFill>
            </a:rPr>
            <a:t>Low Embodied Carbon</a:t>
          </a:r>
        </a:p>
      </dgm:t>
    </dgm:pt>
    <dgm:pt modelId="{54844D67-300D-D848-8D2E-F6280419DB1C}" type="parTrans" cxnId="{9ECBE509-A182-8741-A351-E4B7B1CB971C}">
      <dgm:prSet/>
      <dgm:spPr/>
      <dgm:t>
        <a:bodyPr/>
        <a:lstStyle/>
        <a:p>
          <a:endParaRPr lang="en-US"/>
        </a:p>
      </dgm:t>
    </dgm:pt>
    <dgm:pt modelId="{5F636CE0-834D-7D4C-9B93-BFB9FA7FB36F}" type="sibTrans" cxnId="{9ECBE509-A182-8741-A351-E4B7B1CB971C}">
      <dgm:prSet/>
      <dgm:spPr/>
      <dgm:t>
        <a:bodyPr/>
        <a:lstStyle/>
        <a:p>
          <a:endParaRPr lang="en-US"/>
        </a:p>
      </dgm:t>
    </dgm:pt>
    <dgm:pt modelId="{BB4E8F04-9917-F347-BB5C-BAFDB9419DA9}">
      <dgm:prSet/>
      <dgm:spPr>
        <a:ln>
          <a:noFill/>
        </a:ln>
      </dgm:spPr>
      <dgm:t>
        <a:bodyPr/>
        <a:lstStyle/>
        <a:p>
          <a:pPr algn="r"/>
          <a:r>
            <a:rPr lang="en-US" dirty="0">
              <a:solidFill>
                <a:schemeClr val="bg1"/>
              </a:solidFill>
            </a:rPr>
            <a:t>Adheres EPS ASTM</a:t>
          </a:r>
          <a:endParaRPr lang="en-US" dirty="0"/>
        </a:p>
      </dgm:t>
    </dgm:pt>
    <dgm:pt modelId="{184E0411-BD6C-354C-B89B-03CA312B9855}" type="parTrans" cxnId="{F35829DC-E596-7B4F-ABA8-FEBF5A11BAFF}">
      <dgm:prSet/>
      <dgm:spPr/>
      <dgm:t>
        <a:bodyPr/>
        <a:lstStyle/>
        <a:p>
          <a:endParaRPr lang="en-US"/>
        </a:p>
      </dgm:t>
    </dgm:pt>
    <dgm:pt modelId="{BC05D060-42FC-944B-ACCF-74EFA657ABC8}" type="sibTrans" cxnId="{F35829DC-E596-7B4F-ABA8-FEBF5A11BAFF}">
      <dgm:prSet/>
      <dgm:spPr/>
      <dgm:t>
        <a:bodyPr/>
        <a:lstStyle/>
        <a:p>
          <a:endParaRPr lang="en-US"/>
        </a:p>
      </dgm:t>
    </dgm:pt>
    <dgm:pt modelId="{40E18EF9-E4DB-6540-BEFD-96608AEC917C}" type="pres">
      <dgm:prSet presAssocID="{7B136C9F-4EC7-F143-A102-B3261827DD3D}" presName="cycleMatrixDiagram" presStyleCnt="0">
        <dgm:presLayoutVars>
          <dgm:chMax val="1"/>
          <dgm:dir/>
          <dgm:animLvl val="lvl"/>
          <dgm:resizeHandles val="exact"/>
        </dgm:presLayoutVars>
      </dgm:prSet>
      <dgm:spPr/>
    </dgm:pt>
    <dgm:pt modelId="{A4EA9750-137E-E245-9785-000CE5DAB20A}" type="pres">
      <dgm:prSet presAssocID="{7B136C9F-4EC7-F143-A102-B3261827DD3D}" presName="children" presStyleCnt="0"/>
      <dgm:spPr/>
    </dgm:pt>
    <dgm:pt modelId="{673DFF42-2312-8A48-96F4-A2D9092AC27D}" type="pres">
      <dgm:prSet presAssocID="{7B136C9F-4EC7-F143-A102-B3261827DD3D}" presName="childPlaceholder" presStyleCnt="0"/>
      <dgm:spPr/>
    </dgm:pt>
    <dgm:pt modelId="{187E0D9E-151E-4742-8B8C-D6303C3B7CBB}" type="pres">
      <dgm:prSet presAssocID="{7B136C9F-4EC7-F143-A102-B3261827DD3D}" presName="circle" presStyleCnt="0"/>
      <dgm:spPr/>
    </dgm:pt>
    <dgm:pt modelId="{7DFE4917-873F-1F45-AD7B-F44BE74AFB47}" type="pres">
      <dgm:prSet presAssocID="{7B136C9F-4EC7-F143-A102-B3261827DD3D}" presName="quadrant1" presStyleLbl="node1" presStyleIdx="0" presStyleCnt="4" custLinFactNeighborX="-16813" custLinFactNeighborY="-13602">
        <dgm:presLayoutVars>
          <dgm:chMax val="1"/>
          <dgm:bulletEnabled val="1"/>
        </dgm:presLayoutVars>
      </dgm:prSet>
      <dgm:spPr/>
    </dgm:pt>
    <dgm:pt modelId="{89624983-C8D7-C946-9C1C-942B0A05905C}" type="pres">
      <dgm:prSet presAssocID="{7B136C9F-4EC7-F143-A102-B3261827DD3D}" presName="quadrant2" presStyleLbl="node1" presStyleIdx="1" presStyleCnt="4" custLinFactNeighborX="20807" custLinFactNeighborY="-13602">
        <dgm:presLayoutVars>
          <dgm:chMax val="1"/>
          <dgm:bulletEnabled val="1"/>
        </dgm:presLayoutVars>
      </dgm:prSet>
      <dgm:spPr/>
    </dgm:pt>
    <dgm:pt modelId="{AD45AA63-B899-674C-8011-BCD9F8B34DE2}" type="pres">
      <dgm:prSet presAssocID="{7B136C9F-4EC7-F143-A102-B3261827DD3D}" presName="quadrant3" presStyleLbl="node1" presStyleIdx="2" presStyleCnt="4" custLinFactNeighborX="20570" custLinFactNeighborY="8022">
        <dgm:presLayoutVars>
          <dgm:chMax val="1"/>
          <dgm:bulletEnabled val="1"/>
        </dgm:presLayoutVars>
      </dgm:prSet>
      <dgm:spPr/>
    </dgm:pt>
    <dgm:pt modelId="{31633A94-9C26-4747-AD57-B0335F9237C0}" type="pres">
      <dgm:prSet presAssocID="{7B136C9F-4EC7-F143-A102-B3261827DD3D}" presName="quadrant4" presStyleLbl="node1" presStyleIdx="3" presStyleCnt="4" custLinFactNeighborX="-18421" custLinFactNeighborY="8022">
        <dgm:presLayoutVars>
          <dgm:chMax val="1"/>
          <dgm:bulletEnabled val="1"/>
        </dgm:presLayoutVars>
      </dgm:prSet>
      <dgm:spPr/>
    </dgm:pt>
    <dgm:pt modelId="{AB65B011-D58D-1E42-BF2D-9648E329F79F}" type="pres">
      <dgm:prSet presAssocID="{7B136C9F-4EC7-F143-A102-B3261827DD3D}" presName="quadrantPlaceholder" presStyleCnt="0"/>
      <dgm:spPr/>
    </dgm:pt>
    <dgm:pt modelId="{136B0B54-C0C4-0C44-8B4C-5692EC421FC6}" type="pres">
      <dgm:prSet presAssocID="{7B136C9F-4EC7-F143-A102-B3261827DD3D}" presName="center1" presStyleLbl="fgShp" presStyleIdx="0" presStyleCnt="2" custScaleX="192738" custScaleY="192738"/>
      <dgm:spPr/>
    </dgm:pt>
    <dgm:pt modelId="{9377DF15-26F1-5242-9582-C311A3982F96}" type="pres">
      <dgm:prSet presAssocID="{7B136C9F-4EC7-F143-A102-B3261827DD3D}" presName="center2" presStyleLbl="fgShp" presStyleIdx="1" presStyleCnt="2" custScaleX="192738" custScaleY="192738"/>
      <dgm:spPr/>
    </dgm:pt>
  </dgm:ptLst>
  <dgm:cxnLst>
    <dgm:cxn modelId="{9ECBE509-A182-8741-A351-E4B7B1CB971C}" srcId="{7B136C9F-4EC7-F143-A102-B3261827DD3D}" destId="{F894159F-AFB8-9B4A-9659-9735FA84B5A0}" srcOrd="3" destOrd="0" parTransId="{54844D67-300D-D848-8D2E-F6280419DB1C}" sibTransId="{5F636CE0-834D-7D4C-9B93-BFB9FA7FB36F}"/>
    <dgm:cxn modelId="{2D0CA46B-8468-984D-A090-6BBBD83D74C0}" srcId="{7B136C9F-4EC7-F143-A102-B3261827DD3D}" destId="{3FB4D733-F32E-5E45-A3BE-B718ED4DCD48}" srcOrd="0" destOrd="0" parTransId="{5AB614C4-B712-2747-A45F-15D237AFD932}" sibTransId="{C22FF684-F8C5-9C4F-8FB6-64A5794CB376}"/>
    <dgm:cxn modelId="{39439192-6706-504F-BF31-10D1A7A94D28}" type="presOf" srcId="{3FB4D733-F32E-5E45-A3BE-B718ED4DCD48}" destId="{7DFE4917-873F-1F45-AD7B-F44BE74AFB47}" srcOrd="0" destOrd="0" presId="urn:microsoft.com/office/officeart/2005/8/layout/cycle4"/>
    <dgm:cxn modelId="{87B549A2-082C-7241-BD2C-7D802A63715C}" type="presOf" srcId="{7B136C9F-4EC7-F143-A102-B3261827DD3D}" destId="{40E18EF9-E4DB-6540-BEFD-96608AEC917C}" srcOrd="0" destOrd="0" presId="urn:microsoft.com/office/officeart/2005/8/layout/cycle4"/>
    <dgm:cxn modelId="{A881CBC5-EE51-CB40-BB09-BA0778F5B07A}" srcId="{7B136C9F-4EC7-F143-A102-B3261827DD3D}" destId="{592C529B-21B5-7146-893E-A984271036DD}" srcOrd="1" destOrd="0" parTransId="{291232DF-993B-4D4A-9644-59A12353702A}" sibTransId="{4D3EB1DB-A166-C647-B567-EBC35CC30167}"/>
    <dgm:cxn modelId="{F35829DC-E596-7B4F-ABA8-FEBF5A11BAFF}" srcId="{7B136C9F-4EC7-F143-A102-B3261827DD3D}" destId="{BB4E8F04-9917-F347-BB5C-BAFDB9419DA9}" srcOrd="2" destOrd="0" parTransId="{184E0411-BD6C-354C-B89B-03CA312B9855}" sibTransId="{BC05D060-42FC-944B-ACCF-74EFA657ABC8}"/>
    <dgm:cxn modelId="{2B17D2DF-B4B8-6848-9C9A-C30C12F3A849}" type="presOf" srcId="{592C529B-21B5-7146-893E-A984271036DD}" destId="{89624983-C8D7-C946-9C1C-942B0A05905C}" srcOrd="0" destOrd="0" presId="urn:microsoft.com/office/officeart/2005/8/layout/cycle4"/>
    <dgm:cxn modelId="{6D57A1EA-7FEC-2943-A264-39046C456FFA}" type="presOf" srcId="{BB4E8F04-9917-F347-BB5C-BAFDB9419DA9}" destId="{AD45AA63-B899-674C-8011-BCD9F8B34DE2}" srcOrd="0" destOrd="0" presId="urn:microsoft.com/office/officeart/2005/8/layout/cycle4"/>
    <dgm:cxn modelId="{95BCC8F8-F5FE-3C4A-8202-983F7E227855}" type="presOf" srcId="{F894159F-AFB8-9B4A-9659-9735FA84B5A0}" destId="{31633A94-9C26-4747-AD57-B0335F9237C0}" srcOrd="0" destOrd="0" presId="urn:microsoft.com/office/officeart/2005/8/layout/cycle4"/>
    <dgm:cxn modelId="{4A3B9013-C6EF-BA4F-963A-34F969094434}" type="presParOf" srcId="{40E18EF9-E4DB-6540-BEFD-96608AEC917C}" destId="{A4EA9750-137E-E245-9785-000CE5DAB20A}" srcOrd="0" destOrd="0" presId="urn:microsoft.com/office/officeart/2005/8/layout/cycle4"/>
    <dgm:cxn modelId="{39225434-7CC3-3546-977C-D11EAFDD0F87}" type="presParOf" srcId="{A4EA9750-137E-E245-9785-000CE5DAB20A}" destId="{673DFF42-2312-8A48-96F4-A2D9092AC27D}" srcOrd="0" destOrd="0" presId="urn:microsoft.com/office/officeart/2005/8/layout/cycle4"/>
    <dgm:cxn modelId="{789A1F35-4943-D047-8765-F5B86385E449}" type="presParOf" srcId="{40E18EF9-E4DB-6540-BEFD-96608AEC917C}" destId="{187E0D9E-151E-4742-8B8C-D6303C3B7CBB}" srcOrd="1" destOrd="0" presId="urn:microsoft.com/office/officeart/2005/8/layout/cycle4"/>
    <dgm:cxn modelId="{543FAB84-A7F0-724E-A172-EBE37D86DA7B}" type="presParOf" srcId="{187E0D9E-151E-4742-8B8C-D6303C3B7CBB}" destId="{7DFE4917-873F-1F45-AD7B-F44BE74AFB47}" srcOrd="0" destOrd="0" presId="urn:microsoft.com/office/officeart/2005/8/layout/cycle4"/>
    <dgm:cxn modelId="{6E099611-C5A2-454F-B9F1-C04D9468D29C}" type="presParOf" srcId="{187E0D9E-151E-4742-8B8C-D6303C3B7CBB}" destId="{89624983-C8D7-C946-9C1C-942B0A05905C}" srcOrd="1" destOrd="0" presId="urn:microsoft.com/office/officeart/2005/8/layout/cycle4"/>
    <dgm:cxn modelId="{E472AFE2-6D99-3E40-8344-198E66A0BA68}" type="presParOf" srcId="{187E0D9E-151E-4742-8B8C-D6303C3B7CBB}" destId="{AD45AA63-B899-674C-8011-BCD9F8B34DE2}" srcOrd="2" destOrd="0" presId="urn:microsoft.com/office/officeart/2005/8/layout/cycle4"/>
    <dgm:cxn modelId="{F11CA129-AB58-3944-8897-A7298A95B38C}" type="presParOf" srcId="{187E0D9E-151E-4742-8B8C-D6303C3B7CBB}" destId="{31633A94-9C26-4747-AD57-B0335F9237C0}" srcOrd="3" destOrd="0" presId="urn:microsoft.com/office/officeart/2005/8/layout/cycle4"/>
    <dgm:cxn modelId="{174A7887-6F81-1443-AF2C-CC144BEEE514}" type="presParOf" srcId="{187E0D9E-151E-4742-8B8C-D6303C3B7CBB}" destId="{AB65B011-D58D-1E42-BF2D-9648E329F79F}" srcOrd="4" destOrd="0" presId="urn:microsoft.com/office/officeart/2005/8/layout/cycle4"/>
    <dgm:cxn modelId="{9C74DA4D-0178-D542-9A0F-D50B9C231895}" type="presParOf" srcId="{40E18EF9-E4DB-6540-BEFD-96608AEC917C}" destId="{136B0B54-C0C4-0C44-8B4C-5692EC421FC6}" srcOrd="2" destOrd="0" presId="urn:microsoft.com/office/officeart/2005/8/layout/cycle4"/>
    <dgm:cxn modelId="{6815466A-320A-F549-A0EA-739BBCF77F5E}" type="presParOf" srcId="{40E18EF9-E4DB-6540-BEFD-96608AEC917C}" destId="{9377DF15-26F1-5242-9582-C311A3982F96}" srcOrd="3" destOrd="0" presId="urn:microsoft.com/office/officeart/2005/8/layout/cycle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50555B-C62C-E147-95A9-8C46A53184FD}" type="doc">
      <dgm:prSet loTypeId="urn:microsoft.com/office/officeart/2005/8/layout/process2" loCatId="relationship" qsTypeId="urn:microsoft.com/office/officeart/2005/8/quickstyle/simple1" qsCatId="simple" csTypeId="urn:microsoft.com/office/officeart/2005/8/colors/accent1_2" csCatId="accent1" phldr="1"/>
      <dgm:spPr/>
      <dgm:t>
        <a:bodyPr/>
        <a:lstStyle/>
        <a:p>
          <a:endParaRPr lang="en-US"/>
        </a:p>
      </dgm:t>
    </dgm:pt>
    <dgm:pt modelId="{F0DD1791-5787-5E4E-91EB-1A46224B9DBE}">
      <dgm:prSet/>
      <dgm:spPr>
        <a:solidFill>
          <a:srgbClr val="92D050"/>
        </a:solidFill>
      </dgm:spPr>
      <dgm:t>
        <a:bodyPr/>
        <a:lstStyle/>
        <a:p>
          <a:r>
            <a:rPr lang="en-US" b="0" i="0" baseline="0" dirty="0"/>
            <a:t>Reduced Environmental Impacts</a:t>
          </a:r>
          <a:endParaRPr lang="en-US" dirty="0"/>
        </a:p>
      </dgm:t>
    </dgm:pt>
    <dgm:pt modelId="{A106479D-3927-F243-9E54-2CC52A0590CB}" type="parTrans" cxnId="{0A2E09CE-A05E-FB43-B677-6EC2AC469FDE}">
      <dgm:prSet/>
      <dgm:spPr/>
      <dgm:t>
        <a:bodyPr/>
        <a:lstStyle/>
        <a:p>
          <a:endParaRPr lang="en-US"/>
        </a:p>
      </dgm:t>
    </dgm:pt>
    <dgm:pt modelId="{C5590F91-83DB-C647-8679-5B3276DF33B5}" type="sibTrans" cxnId="{0A2E09CE-A05E-FB43-B677-6EC2AC469FDE}">
      <dgm:prSet/>
      <dgm:spPr/>
      <dgm:t>
        <a:bodyPr/>
        <a:lstStyle/>
        <a:p>
          <a:endParaRPr lang="en-US"/>
        </a:p>
      </dgm:t>
    </dgm:pt>
    <dgm:pt modelId="{6B1712A2-E21E-F843-BBD8-C1602646A0C7}">
      <dgm:prSet/>
      <dgm:spPr/>
      <dgm:t>
        <a:bodyPr/>
        <a:lstStyle/>
        <a:p>
          <a:r>
            <a:rPr lang="en-US" b="0" i="0" baseline="0" dirty="0"/>
            <a:t>Continuous Insulation</a:t>
          </a:r>
          <a:endParaRPr lang="en-US" dirty="0"/>
        </a:p>
      </dgm:t>
    </dgm:pt>
    <dgm:pt modelId="{801631E5-F337-B847-9736-6D08C43B634C}" type="parTrans" cxnId="{11699E50-0A3C-9548-A898-33B54C950D28}">
      <dgm:prSet/>
      <dgm:spPr/>
      <dgm:t>
        <a:bodyPr/>
        <a:lstStyle/>
        <a:p>
          <a:endParaRPr lang="en-US"/>
        </a:p>
      </dgm:t>
    </dgm:pt>
    <dgm:pt modelId="{876AA048-A554-D843-A803-5194451758CF}" type="sibTrans" cxnId="{11699E50-0A3C-9548-A898-33B54C950D28}">
      <dgm:prSet/>
      <dgm:spPr/>
      <dgm:t>
        <a:bodyPr/>
        <a:lstStyle/>
        <a:p>
          <a:endParaRPr lang="en-US"/>
        </a:p>
      </dgm:t>
    </dgm:pt>
    <dgm:pt modelId="{DF2F8D75-6758-FF4B-AAED-3923AC442459}">
      <dgm:prSet/>
      <dgm:spPr>
        <a:solidFill>
          <a:srgbClr val="75C4E3"/>
        </a:solidFill>
      </dgm:spPr>
      <dgm:t>
        <a:bodyPr/>
        <a:lstStyle/>
        <a:p>
          <a:r>
            <a:rPr lang="en-US" b="0" i="0" baseline="0"/>
            <a:t>Moisture Management</a:t>
          </a:r>
          <a:endParaRPr lang="en-US"/>
        </a:p>
      </dgm:t>
    </dgm:pt>
    <dgm:pt modelId="{E46BB6E2-39F4-8347-90F5-EE96A59C6393}" type="parTrans" cxnId="{C8D1899C-D639-D042-ACDC-C95AEF311601}">
      <dgm:prSet/>
      <dgm:spPr/>
      <dgm:t>
        <a:bodyPr/>
        <a:lstStyle/>
        <a:p>
          <a:endParaRPr lang="en-US"/>
        </a:p>
      </dgm:t>
    </dgm:pt>
    <dgm:pt modelId="{BFA851B3-D79F-A840-9BC0-5C6C076D6B7A}" type="sibTrans" cxnId="{C8D1899C-D639-D042-ACDC-C95AEF311601}">
      <dgm:prSet/>
      <dgm:spPr/>
      <dgm:t>
        <a:bodyPr/>
        <a:lstStyle/>
        <a:p>
          <a:endParaRPr lang="en-US"/>
        </a:p>
      </dgm:t>
    </dgm:pt>
    <dgm:pt modelId="{29858573-478C-5D4D-B9D3-EC3575AB808E}">
      <dgm:prSet/>
      <dgm:spPr>
        <a:solidFill>
          <a:srgbClr val="F4A134"/>
        </a:solidFill>
      </dgm:spPr>
      <dgm:t>
        <a:bodyPr/>
        <a:lstStyle/>
        <a:p>
          <a:r>
            <a:rPr lang="en-US" b="0" i="0" baseline="0" dirty="0"/>
            <a:t>Better Performance</a:t>
          </a:r>
          <a:endParaRPr lang="en-US" dirty="0"/>
        </a:p>
      </dgm:t>
    </dgm:pt>
    <dgm:pt modelId="{D6E9D8E9-2DCB-E546-88FC-BD8474770E4D}" type="parTrans" cxnId="{092B65C2-7004-2545-BFF5-156CC3434B7F}">
      <dgm:prSet/>
      <dgm:spPr/>
      <dgm:t>
        <a:bodyPr/>
        <a:lstStyle/>
        <a:p>
          <a:endParaRPr lang="en-US"/>
        </a:p>
      </dgm:t>
    </dgm:pt>
    <dgm:pt modelId="{079E2C58-69A9-6A42-8E24-D64A137533F3}" type="sibTrans" cxnId="{092B65C2-7004-2545-BFF5-156CC3434B7F}">
      <dgm:prSet/>
      <dgm:spPr/>
      <dgm:t>
        <a:bodyPr/>
        <a:lstStyle/>
        <a:p>
          <a:endParaRPr lang="en-US"/>
        </a:p>
      </dgm:t>
    </dgm:pt>
    <dgm:pt modelId="{AB535940-B34F-0346-BB0A-4DCD6F3C7A3B}" type="pres">
      <dgm:prSet presAssocID="{EB50555B-C62C-E147-95A9-8C46A53184FD}" presName="linearFlow" presStyleCnt="0">
        <dgm:presLayoutVars>
          <dgm:resizeHandles val="exact"/>
        </dgm:presLayoutVars>
      </dgm:prSet>
      <dgm:spPr/>
    </dgm:pt>
    <dgm:pt modelId="{B7356976-F2A2-B842-BC63-2DF650367073}" type="pres">
      <dgm:prSet presAssocID="{F0DD1791-5787-5E4E-91EB-1A46224B9DBE}" presName="node" presStyleLbl="node1" presStyleIdx="0" presStyleCnt="4">
        <dgm:presLayoutVars>
          <dgm:bulletEnabled val="1"/>
        </dgm:presLayoutVars>
      </dgm:prSet>
      <dgm:spPr/>
    </dgm:pt>
    <dgm:pt modelId="{CC7293B5-D070-334E-9EAA-24C31AC64B45}" type="pres">
      <dgm:prSet presAssocID="{C5590F91-83DB-C647-8679-5B3276DF33B5}" presName="sibTrans" presStyleLbl="sibTrans2D1" presStyleIdx="0" presStyleCnt="3"/>
      <dgm:spPr/>
    </dgm:pt>
    <dgm:pt modelId="{03796A5C-28AC-BE46-919D-CDB529537A34}" type="pres">
      <dgm:prSet presAssocID="{C5590F91-83DB-C647-8679-5B3276DF33B5}" presName="connectorText" presStyleLbl="sibTrans2D1" presStyleIdx="0" presStyleCnt="3"/>
      <dgm:spPr/>
    </dgm:pt>
    <dgm:pt modelId="{979C10A5-FBBA-9647-9A91-AF5D51C70BB5}" type="pres">
      <dgm:prSet presAssocID="{6B1712A2-E21E-F843-BBD8-C1602646A0C7}" presName="node" presStyleLbl="node1" presStyleIdx="1" presStyleCnt="4">
        <dgm:presLayoutVars>
          <dgm:bulletEnabled val="1"/>
        </dgm:presLayoutVars>
      </dgm:prSet>
      <dgm:spPr/>
    </dgm:pt>
    <dgm:pt modelId="{12F1F975-717B-5146-B157-CC8AE605045B}" type="pres">
      <dgm:prSet presAssocID="{876AA048-A554-D843-A803-5194451758CF}" presName="sibTrans" presStyleLbl="sibTrans2D1" presStyleIdx="1" presStyleCnt="3"/>
      <dgm:spPr/>
    </dgm:pt>
    <dgm:pt modelId="{A2C63DC4-8E88-C249-AAAC-94A0C9408F78}" type="pres">
      <dgm:prSet presAssocID="{876AA048-A554-D843-A803-5194451758CF}" presName="connectorText" presStyleLbl="sibTrans2D1" presStyleIdx="1" presStyleCnt="3"/>
      <dgm:spPr/>
    </dgm:pt>
    <dgm:pt modelId="{F9ECB220-26D6-BB41-87A3-5D81434908DE}" type="pres">
      <dgm:prSet presAssocID="{DF2F8D75-6758-FF4B-AAED-3923AC442459}" presName="node" presStyleLbl="node1" presStyleIdx="2" presStyleCnt="4">
        <dgm:presLayoutVars>
          <dgm:bulletEnabled val="1"/>
        </dgm:presLayoutVars>
      </dgm:prSet>
      <dgm:spPr/>
    </dgm:pt>
    <dgm:pt modelId="{CA67CF33-CDBF-4D4F-AFFC-1B3A335CED8E}" type="pres">
      <dgm:prSet presAssocID="{BFA851B3-D79F-A840-9BC0-5C6C076D6B7A}" presName="sibTrans" presStyleLbl="sibTrans2D1" presStyleIdx="2" presStyleCnt="3"/>
      <dgm:spPr/>
    </dgm:pt>
    <dgm:pt modelId="{31F11994-5E6F-484B-A203-7DCFCBCD661D}" type="pres">
      <dgm:prSet presAssocID="{BFA851B3-D79F-A840-9BC0-5C6C076D6B7A}" presName="connectorText" presStyleLbl="sibTrans2D1" presStyleIdx="2" presStyleCnt="3"/>
      <dgm:spPr/>
    </dgm:pt>
    <dgm:pt modelId="{99778913-DB1A-0845-882D-78D99CC52DA6}" type="pres">
      <dgm:prSet presAssocID="{29858573-478C-5D4D-B9D3-EC3575AB808E}" presName="node" presStyleLbl="node1" presStyleIdx="3" presStyleCnt="4">
        <dgm:presLayoutVars>
          <dgm:bulletEnabled val="1"/>
        </dgm:presLayoutVars>
      </dgm:prSet>
      <dgm:spPr/>
    </dgm:pt>
  </dgm:ptLst>
  <dgm:cxnLst>
    <dgm:cxn modelId="{DE024D10-BB07-DE4F-8B42-3914209A1295}" type="presOf" srcId="{C5590F91-83DB-C647-8679-5B3276DF33B5}" destId="{03796A5C-28AC-BE46-919D-CDB529537A34}" srcOrd="1" destOrd="0" presId="urn:microsoft.com/office/officeart/2005/8/layout/process2"/>
    <dgm:cxn modelId="{52C9562A-B8DF-674D-9D3B-42FF4C6C58A8}" type="presOf" srcId="{876AA048-A554-D843-A803-5194451758CF}" destId="{A2C63DC4-8E88-C249-AAAC-94A0C9408F78}" srcOrd="1" destOrd="0" presId="urn:microsoft.com/office/officeart/2005/8/layout/process2"/>
    <dgm:cxn modelId="{530E7D2F-C3FF-F041-8A6E-856BB5939477}" type="presOf" srcId="{BFA851B3-D79F-A840-9BC0-5C6C076D6B7A}" destId="{CA67CF33-CDBF-4D4F-AFFC-1B3A335CED8E}" srcOrd="0" destOrd="0" presId="urn:microsoft.com/office/officeart/2005/8/layout/process2"/>
    <dgm:cxn modelId="{82A26835-85BD-CD41-97DD-F05788AA40AB}" type="presOf" srcId="{876AA048-A554-D843-A803-5194451758CF}" destId="{12F1F975-717B-5146-B157-CC8AE605045B}" srcOrd="0" destOrd="0" presId="urn:microsoft.com/office/officeart/2005/8/layout/process2"/>
    <dgm:cxn modelId="{6933D941-3B1F-4D41-97BC-2B5B3152E6B2}" type="presOf" srcId="{29858573-478C-5D4D-B9D3-EC3575AB808E}" destId="{99778913-DB1A-0845-882D-78D99CC52DA6}" srcOrd="0" destOrd="0" presId="urn:microsoft.com/office/officeart/2005/8/layout/process2"/>
    <dgm:cxn modelId="{11699E50-0A3C-9548-A898-33B54C950D28}" srcId="{EB50555B-C62C-E147-95A9-8C46A53184FD}" destId="{6B1712A2-E21E-F843-BBD8-C1602646A0C7}" srcOrd="1" destOrd="0" parTransId="{801631E5-F337-B847-9736-6D08C43B634C}" sibTransId="{876AA048-A554-D843-A803-5194451758CF}"/>
    <dgm:cxn modelId="{27290753-98FC-1C46-8C11-D1B947593C2D}" type="presOf" srcId="{F0DD1791-5787-5E4E-91EB-1A46224B9DBE}" destId="{B7356976-F2A2-B842-BC63-2DF650367073}" srcOrd="0" destOrd="0" presId="urn:microsoft.com/office/officeart/2005/8/layout/process2"/>
    <dgm:cxn modelId="{FBEA9F6B-C800-5444-8B7A-2706B1965CCA}" type="presOf" srcId="{EB50555B-C62C-E147-95A9-8C46A53184FD}" destId="{AB535940-B34F-0346-BB0A-4DCD6F3C7A3B}" srcOrd="0" destOrd="0" presId="urn:microsoft.com/office/officeart/2005/8/layout/process2"/>
    <dgm:cxn modelId="{C8D1899C-D639-D042-ACDC-C95AEF311601}" srcId="{EB50555B-C62C-E147-95A9-8C46A53184FD}" destId="{DF2F8D75-6758-FF4B-AAED-3923AC442459}" srcOrd="2" destOrd="0" parTransId="{E46BB6E2-39F4-8347-90F5-EE96A59C6393}" sibTransId="{BFA851B3-D79F-A840-9BC0-5C6C076D6B7A}"/>
    <dgm:cxn modelId="{092B65C2-7004-2545-BFF5-156CC3434B7F}" srcId="{EB50555B-C62C-E147-95A9-8C46A53184FD}" destId="{29858573-478C-5D4D-B9D3-EC3575AB808E}" srcOrd="3" destOrd="0" parTransId="{D6E9D8E9-2DCB-E546-88FC-BD8474770E4D}" sibTransId="{079E2C58-69A9-6A42-8E24-D64A137533F3}"/>
    <dgm:cxn modelId="{D701C6C2-2A81-DC41-A777-2CAC080D5503}" type="presOf" srcId="{6B1712A2-E21E-F843-BBD8-C1602646A0C7}" destId="{979C10A5-FBBA-9647-9A91-AF5D51C70BB5}" srcOrd="0" destOrd="0" presId="urn:microsoft.com/office/officeart/2005/8/layout/process2"/>
    <dgm:cxn modelId="{0A2E09CE-A05E-FB43-B677-6EC2AC469FDE}" srcId="{EB50555B-C62C-E147-95A9-8C46A53184FD}" destId="{F0DD1791-5787-5E4E-91EB-1A46224B9DBE}" srcOrd="0" destOrd="0" parTransId="{A106479D-3927-F243-9E54-2CC52A0590CB}" sibTransId="{C5590F91-83DB-C647-8679-5B3276DF33B5}"/>
    <dgm:cxn modelId="{143399D1-5446-E648-AE0F-A2F284F1724F}" type="presOf" srcId="{BFA851B3-D79F-A840-9BC0-5C6C076D6B7A}" destId="{31F11994-5E6F-484B-A203-7DCFCBCD661D}" srcOrd="1" destOrd="0" presId="urn:microsoft.com/office/officeart/2005/8/layout/process2"/>
    <dgm:cxn modelId="{1C2115D2-1ECB-8D4D-9F03-E7BBEBF92DFC}" type="presOf" srcId="{DF2F8D75-6758-FF4B-AAED-3923AC442459}" destId="{F9ECB220-26D6-BB41-87A3-5D81434908DE}" srcOrd="0" destOrd="0" presId="urn:microsoft.com/office/officeart/2005/8/layout/process2"/>
    <dgm:cxn modelId="{72E781FC-F733-8D48-9B4E-B23745A0A088}" type="presOf" srcId="{C5590F91-83DB-C647-8679-5B3276DF33B5}" destId="{CC7293B5-D070-334E-9EAA-24C31AC64B45}" srcOrd="0" destOrd="0" presId="urn:microsoft.com/office/officeart/2005/8/layout/process2"/>
    <dgm:cxn modelId="{3307E434-B1F8-6047-9D46-497EC06B316D}" type="presParOf" srcId="{AB535940-B34F-0346-BB0A-4DCD6F3C7A3B}" destId="{B7356976-F2A2-B842-BC63-2DF650367073}" srcOrd="0" destOrd="0" presId="urn:microsoft.com/office/officeart/2005/8/layout/process2"/>
    <dgm:cxn modelId="{B1147B7C-7570-554D-A476-18916D1E672A}" type="presParOf" srcId="{AB535940-B34F-0346-BB0A-4DCD6F3C7A3B}" destId="{CC7293B5-D070-334E-9EAA-24C31AC64B45}" srcOrd="1" destOrd="0" presId="urn:microsoft.com/office/officeart/2005/8/layout/process2"/>
    <dgm:cxn modelId="{033F9D89-CCF9-724E-885C-E0139B1D513F}" type="presParOf" srcId="{CC7293B5-D070-334E-9EAA-24C31AC64B45}" destId="{03796A5C-28AC-BE46-919D-CDB529537A34}" srcOrd="0" destOrd="0" presId="urn:microsoft.com/office/officeart/2005/8/layout/process2"/>
    <dgm:cxn modelId="{DA629C1E-04C1-654A-9610-6A18FBD94C64}" type="presParOf" srcId="{AB535940-B34F-0346-BB0A-4DCD6F3C7A3B}" destId="{979C10A5-FBBA-9647-9A91-AF5D51C70BB5}" srcOrd="2" destOrd="0" presId="urn:microsoft.com/office/officeart/2005/8/layout/process2"/>
    <dgm:cxn modelId="{BECF4AB2-0201-FF4B-AE95-6908E92049BD}" type="presParOf" srcId="{AB535940-B34F-0346-BB0A-4DCD6F3C7A3B}" destId="{12F1F975-717B-5146-B157-CC8AE605045B}" srcOrd="3" destOrd="0" presId="urn:microsoft.com/office/officeart/2005/8/layout/process2"/>
    <dgm:cxn modelId="{F45E7A5A-B19F-0C49-BC5D-9110EC58FF85}" type="presParOf" srcId="{12F1F975-717B-5146-B157-CC8AE605045B}" destId="{A2C63DC4-8E88-C249-AAAC-94A0C9408F78}" srcOrd="0" destOrd="0" presId="urn:microsoft.com/office/officeart/2005/8/layout/process2"/>
    <dgm:cxn modelId="{92E8E892-7491-AA4B-8A77-9D0F00F2728D}" type="presParOf" srcId="{AB535940-B34F-0346-BB0A-4DCD6F3C7A3B}" destId="{F9ECB220-26D6-BB41-87A3-5D81434908DE}" srcOrd="4" destOrd="0" presId="urn:microsoft.com/office/officeart/2005/8/layout/process2"/>
    <dgm:cxn modelId="{4688856B-3A98-5042-87FC-6C1EC8A55EC3}" type="presParOf" srcId="{AB535940-B34F-0346-BB0A-4DCD6F3C7A3B}" destId="{CA67CF33-CDBF-4D4F-AFFC-1B3A335CED8E}" srcOrd="5" destOrd="0" presId="urn:microsoft.com/office/officeart/2005/8/layout/process2"/>
    <dgm:cxn modelId="{3B6F3934-7F5E-9048-8351-4CB7A3C35AD1}" type="presParOf" srcId="{CA67CF33-CDBF-4D4F-AFFC-1B3A335CED8E}" destId="{31F11994-5E6F-484B-A203-7DCFCBCD661D}" srcOrd="0" destOrd="0" presId="urn:microsoft.com/office/officeart/2005/8/layout/process2"/>
    <dgm:cxn modelId="{FF5545E2-FAD2-D346-8991-FD9BD0CBCD26}" type="presParOf" srcId="{AB535940-B34F-0346-BB0A-4DCD6F3C7A3B}" destId="{99778913-DB1A-0845-882D-78D99CC52DA6}"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EC65B9-FBD7-D041-96BE-576EA63F38E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E4B123FE-27A5-2449-AFE6-BFC6B0C28878}">
      <dgm:prSet custT="1"/>
      <dgm:spPr/>
      <dgm:t>
        <a:bodyPr/>
        <a:lstStyle/>
        <a:p>
          <a:endParaRPr lang="en-US" sz="2800" dirty="0"/>
        </a:p>
        <a:p>
          <a:r>
            <a:rPr lang="en-US" sz="2400" dirty="0"/>
            <a:t>Studs &amp; Framing 25% of Wall Surface Area</a:t>
          </a:r>
        </a:p>
      </dgm:t>
    </dgm:pt>
    <dgm:pt modelId="{AB5E1619-AD09-1042-A610-DF1D5E8E351B}" type="parTrans" cxnId="{77EE35F6-2A79-1A4D-9D51-B6840A430765}">
      <dgm:prSet/>
      <dgm:spPr/>
      <dgm:t>
        <a:bodyPr/>
        <a:lstStyle/>
        <a:p>
          <a:endParaRPr lang="en-US"/>
        </a:p>
      </dgm:t>
    </dgm:pt>
    <dgm:pt modelId="{25C9EE32-07EE-A944-AA3F-C160D1DC799A}" type="sibTrans" cxnId="{77EE35F6-2A79-1A4D-9D51-B6840A430765}">
      <dgm:prSet/>
      <dgm:spPr/>
      <dgm:t>
        <a:bodyPr/>
        <a:lstStyle/>
        <a:p>
          <a:endParaRPr lang="en-US"/>
        </a:p>
      </dgm:t>
    </dgm:pt>
    <dgm:pt modelId="{52639C1F-A210-7C4D-BF40-2CFF829C9657}">
      <dgm:prSet custT="1"/>
      <dgm:spPr/>
      <dgm:t>
        <a:bodyPr/>
        <a:lstStyle/>
        <a:p>
          <a:endParaRPr lang="en-US" sz="2800" dirty="0"/>
        </a:p>
        <a:p>
          <a:r>
            <a:rPr lang="en-US" sz="2400" dirty="0"/>
            <a:t>Major Heat Loss Due to Thermal Bridging</a:t>
          </a:r>
        </a:p>
      </dgm:t>
    </dgm:pt>
    <dgm:pt modelId="{0A55E9D0-D9AD-ED4C-AE8B-7360C6703252}" type="parTrans" cxnId="{002F0F89-BCAB-AA4B-A96B-CEF4D3E67A46}">
      <dgm:prSet/>
      <dgm:spPr/>
      <dgm:t>
        <a:bodyPr/>
        <a:lstStyle/>
        <a:p>
          <a:endParaRPr lang="en-US"/>
        </a:p>
      </dgm:t>
    </dgm:pt>
    <dgm:pt modelId="{D4844F71-C875-744F-9F19-95C2C610213E}" type="sibTrans" cxnId="{002F0F89-BCAB-AA4B-A96B-CEF4D3E67A46}">
      <dgm:prSet/>
      <dgm:spPr/>
      <dgm:t>
        <a:bodyPr/>
        <a:lstStyle/>
        <a:p>
          <a:endParaRPr lang="en-US"/>
        </a:p>
      </dgm:t>
    </dgm:pt>
    <dgm:pt modelId="{99A859EB-A8FB-024B-8F7D-F8AA769D1868}" type="pres">
      <dgm:prSet presAssocID="{77EC65B9-FBD7-D041-96BE-576EA63F38E5}" presName="Name0" presStyleCnt="0">
        <dgm:presLayoutVars>
          <dgm:dir/>
          <dgm:resizeHandles val="exact"/>
        </dgm:presLayoutVars>
      </dgm:prSet>
      <dgm:spPr/>
    </dgm:pt>
    <dgm:pt modelId="{1D010EDA-341E-794F-8BAA-EDFE1E9A4527}" type="pres">
      <dgm:prSet presAssocID="{77EC65B9-FBD7-D041-96BE-576EA63F38E5}" presName="fgShape" presStyleLbl="fgShp" presStyleIdx="0" presStyleCnt="1" custScaleX="81534" custLinFactNeighborX="0" custLinFactNeighborY="-17113"/>
      <dgm:spPr>
        <a:ln>
          <a:noFill/>
        </a:ln>
      </dgm:spPr>
    </dgm:pt>
    <dgm:pt modelId="{8F71782E-3911-6747-891C-7B717ADA5B47}" type="pres">
      <dgm:prSet presAssocID="{77EC65B9-FBD7-D041-96BE-576EA63F38E5}" presName="linComp" presStyleCnt="0"/>
      <dgm:spPr/>
    </dgm:pt>
    <dgm:pt modelId="{97FB068F-A5CE-6346-A057-0E048FA1CF43}" type="pres">
      <dgm:prSet presAssocID="{E4B123FE-27A5-2449-AFE6-BFC6B0C28878}" presName="compNode" presStyleCnt="0"/>
      <dgm:spPr/>
    </dgm:pt>
    <dgm:pt modelId="{A397DDC3-70C1-B84D-A6D3-4F315CB9BE79}" type="pres">
      <dgm:prSet presAssocID="{E4B123FE-27A5-2449-AFE6-BFC6B0C28878}" presName="bkgdShape" presStyleLbl="node1" presStyleIdx="0" presStyleCnt="2"/>
      <dgm:spPr/>
    </dgm:pt>
    <dgm:pt modelId="{2F5B3461-B819-9A40-9331-72B053084858}" type="pres">
      <dgm:prSet presAssocID="{E4B123FE-27A5-2449-AFE6-BFC6B0C28878}" presName="nodeTx" presStyleLbl="node1" presStyleIdx="0" presStyleCnt="2">
        <dgm:presLayoutVars>
          <dgm:bulletEnabled val="1"/>
        </dgm:presLayoutVars>
      </dgm:prSet>
      <dgm:spPr/>
    </dgm:pt>
    <dgm:pt modelId="{79914AA6-03C4-384D-BE0D-11AF0CA0EC87}" type="pres">
      <dgm:prSet presAssocID="{E4B123FE-27A5-2449-AFE6-BFC6B0C28878}" presName="invisiNode" presStyleLbl="node1" presStyleIdx="0" presStyleCnt="2"/>
      <dgm:spPr/>
    </dgm:pt>
    <dgm:pt modelId="{22EE21CF-7C9F-554B-8814-081C01394A68}" type="pres">
      <dgm:prSet presAssocID="{E4B123FE-27A5-2449-AFE6-BFC6B0C28878}" presName="imagNode" presStyleLbl="fgImgPlace1" presStyleIdx="0" presStyleCnt="2"/>
      <dgm:spPr/>
    </dgm:pt>
    <dgm:pt modelId="{585EC83A-16DE-4544-AFFB-EF5D0221BE15}" type="pres">
      <dgm:prSet presAssocID="{25C9EE32-07EE-A944-AA3F-C160D1DC799A}" presName="sibTrans" presStyleLbl="sibTrans2D1" presStyleIdx="0" presStyleCnt="0"/>
      <dgm:spPr/>
    </dgm:pt>
    <dgm:pt modelId="{B1093D6C-182D-644B-8F9E-AB8C6610430B}" type="pres">
      <dgm:prSet presAssocID="{52639C1F-A210-7C4D-BF40-2CFF829C9657}" presName="compNode" presStyleCnt="0"/>
      <dgm:spPr/>
    </dgm:pt>
    <dgm:pt modelId="{65E5641D-4E04-2E46-BA1D-A42873325DD6}" type="pres">
      <dgm:prSet presAssocID="{52639C1F-A210-7C4D-BF40-2CFF829C9657}" presName="bkgdShape" presStyleLbl="node1" presStyleIdx="1" presStyleCnt="2" custLinFactNeighborX="87" custLinFactNeighborY="864"/>
      <dgm:spPr/>
    </dgm:pt>
    <dgm:pt modelId="{5C977187-66D7-9146-ABF7-20BC10ED751C}" type="pres">
      <dgm:prSet presAssocID="{52639C1F-A210-7C4D-BF40-2CFF829C9657}" presName="nodeTx" presStyleLbl="node1" presStyleIdx="1" presStyleCnt="2">
        <dgm:presLayoutVars>
          <dgm:bulletEnabled val="1"/>
        </dgm:presLayoutVars>
      </dgm:prSet>
      <dgm:spPr/>
    </dgm:pt>
    <dgm:pt modelId="{867C7D7D-707E-8D4F-9431-858E38AE9F3C}" type="pres">
      <dgm:prSet presAssocID="{52639C1F-A210-7C4D-BF40-2CFF829C9657}" presName="invisiNode" presStyleLbl="node1" presStyleIdx="1" presStyleCnt="2"/>
      <dgm:spPr/>
    </dgm:pt>
    <dgm:pt modelId="{54213526-DD8D-D148-B028-87FAF49C4F1B}" type="pres">
      <dgm:prSet presAssocID="{52639C1F-A210-7C4D-BF40-2CFF829C9657}" presName="imagNode" presStyleLbl="fgImgPlace1" presStyleIdx="1" presStyleCnt="2"/>
      <dgm:spPr/>
    </dgm:pt>
  </dgm:ptLst>
  <dgm:cxnLst>
    <dgm:cxn modelId="{BF6DA25C-5AF4-894F-849C-722D1CA3F02D}" type="presOf" srcId="{77EC65B9-FBD7-D041-96BE-576EA63F38E5}" destId="{99A859EB-A8FB-024B-8F7D-F8AA769D1868}" srcOrd="0" destOrd="0" presId="urn:microsoft.com/office/officeart/2005/8/layout/hList7"/>
    <dgm:cxn modelId="{22B8AD75-C1EB-4C4D-9E18-85E3C654AB08}" type="presOf" srcId="{52639C1F-A210-7C4D-BF40-2CFF829C9657}" destId="{5C977187-66D7-9146-ABF7-20BC10ED751C}" srcOrd="1" destOrd="0" presId="urn:microsoft.com/office/officeart/2005/8/layout/hList7"/>
    <dgm:cxn modelId="{289DC07B-FBDA-D44A-A892-20C37530B977}" type="presOf" srcId="{E4B123FE-27A5-2449-AFE6-BFC6B0C28878}" destId="{A397DDC3-70C1-B84D-A6D3-4F315CB9BE79}" srcOrd="0" destOrd="0" presId="urn:microsoft.com/office/officeart/2005/8/layout/hList7"/>
    <dgm:cxn modelId="{002F0F89-BCAB-AA4B-A96B-CEF4D3E67A46}" srcId="{77EC65B9-FBD7-D041-96BE-576EA63F38E5}" destId="{52639C1F-A210-7C4D-BF40-2CFF829C9657}" srcOrd="1" destOrd="0" parTransId="{0A55E9D0-D9AD-ED4C-AE8B-7360C6703252}" sibTransId="{D4844F71-C875-744F-9F19-95C2C610213E}"/>
    <dgm:cxn modelId="{EBC131BF-67EA-6A4E-9353-F85A64CA349B}" type="presOf" srcId="{25C9EE32-07EE-A944-AA3F-C160D1DC799A}" destId="{585EC83A-16DE-4544-AFFB-EF5D0221BE15}" srcOrd="0" destOrd="0" presId="urn:microsoft.com/office/officeart/2005/8/layout/hList7"/>
    <dgm:cxn modelId="{65A0A7E6-ED11-6E47-A026-EFB02C0223AD}" type="presOf" srcId="{52639C1F-A210-7C4D-BF40-2CFF829C9657}" destId="{65E5641D-4E04-2E46-BA1D-A42873325DD6}" srcOrd="0" destOrd="0" presId="urn:microsoft.com/office/officeart/2005/8/layout/hList7"/>
    <dgm:cxn modelId="{A74AD3E9-6BB2-AF47-BC4A-A9803A98F031}" type="presOf" srcId="{E4B123FE-27A5-2449-AFE6-BFC6B0C28878}" destId="{2F5B3461-B819-9A40-9331-72B053084858}" srcOrd="1" destOrd="0" presId="urn:microsoft.com/office/officeart/2005/8/layout/hList7"/>
    <dgm:cxn modelId="{77EE35F6-2A79-1A4D-9D51-B6840A430765}" srcId="{77EC65B9-FBD7-D041-96BE-576EA63F38E5}" destId="{E4B123FE-27A5-2449-AFE6-BFC6B0C28878}" srcOrd="0" destOrd="0" parTransId="{AB5E1619-AD09-1042-A610-DF1D5E8E351B}" sibTransId="{25C9EE32-07EE-A944-AA3F-C160D1DC799A}"/>
    <dgm:cxn modelId="{A2A62C4C-B821-4842-BDBE-89CD1A9C77F0}" type="presParOf" srcId="{99A859EB-A8FB-024B-8F7D-F8AA769D1868}" destId="{1D010EDA-341E-794F-8BAA-EDFE1E9A4527}" srcOrd="0" destOrd="0" presId="urn:microsoft.com/office/officeart/2005/8/layout/hList7"/>
    <dgm:cxn modelId="{CE01FF01-544A-9845-B6C0-BE24D5DBE9A7}" type="presParOf" srcId="{99A859EB-A8FB-024B-8F7D-F8AA769D1868}" destId="{8F71782E-3911-6747-891C-7B717ADA5B47}" srcOrd="1" destOrd="0" presId="urn:microsoft.com/office/officeart/2005/8/layout/hList7"/>
    <dgm:cxn modelId="{5E9BF89C-8286-8A43-962A-629AEF0CF010}" type="presParOf" srcId="{8F71782E-3911-6747-891C-7B717ADA5B47}" destId="{97FB068F-A5CE-6346-A057-0E048FA1CF43}" srcOrd="0" destOrd="0" presId="urn:microsoft.com/office/officeart/2005/8/layout/hList7"/>
    <dgm:cxn modelId="{776A5C11-2ED8-AD4C-98BF-58EFE1090B82}" type="presParOf" srcId="{97FB068F-A5CE-6346-A057-0E048FA1CF43}" destId="{A397DDC3-70C1-B84D-A6D3-4F315CB9BE79}" srcOrd="0" destOrd="0" presId="urn:microsoft.com/office/officeart/2005/8/layout/hList7"/>
    <dgm:cxn modelId="{7C70CC58-3C21-DC4B-A0FB-0C3E476A6F7E}" type="presParOf" srcId="{97FB068F-A5CE-6346-A057-0E048FA1CF43}" destId="{2F5B3461-B819-9A40-9331-72B053084858}" srcOrd="1" destOrd="0" presId="urn:microsoft.com/office/officeart/2005/8/layout/hList7"/>
    <dgm:cxn modelId="{5DD2F110-5B83-3741-90AE-93214F8DC96A}" type="presParOf" srcId="{97FB068F-A5CE-6346-A057-0E048FA1CF43}" destId="{79914AA6-03C4-384D-BE0D-11AF0CA0EC87}" srcOrd="2" destOrd="0" presId="urn:microsoft.com/office/officeart/2005/8/layout/hList7"/>
    <dgm:cxn modelId="{AF9FC7B6-4624-DC4D-8E45-1AEBD4E0275F}" type="presParOf" srcId="{97FB068F-A5CE-6346-A057-0E048FA1CF43}" destId="{22EE21CF-7C9F-554B-8814-081C01394A68}" srcOrd="3" destOrd="0" presId="urn:microsoft.com/office/officeart/2005/8/layout/hList7"/>
    <dgm:cxn modelId="{4C169F73-863C-2841-966C-332B46CA253F}" type="presParOf" srcId="{8F71782E-3911-6747-891C-7B717ADA5B47}" destId="{585EC83A-16DE-4544-AFFB-EF5D0221BE15}" srcOrd="1" destOrd="0" presId="urn:microsoft.com/office/officeart/2005/8/layout/hList7"/>
    <dgm:cxn modelId="{193935EF-1A9F-6F46-BB39-805FC3F5FCFD}" type="presParOf" srcId="{8F71782E-3911-6747-891C-7B717ADA5B47}" destId="{B1093D6C-182D-644B-8F9E-AB8C6610430B}" srcOrd="2" destOrd="0" presId="urn:microsoft.com/office/officeart/2005/8/layout/hList7"/>
    <dgm:cxn modelId="{4D1B6EB8-451A-B643-985D-685ED80487B1}" type="presParOf" srcId="{B1093D6C-182D-644B-8F9E-AB8C6610430B}" destId="{65E5641D-4E04-2E46-BA1D-A42873325DD6}" srcOrd="0" destOrd="0" presId="urn:microsoft.com/office/officeart/2005/8/layout/hList7"/>
    <dgm:cxn modelId="{6FF886A7-9874-2A4D-9636-D19509B83DDB}" type="presParOf" srcId="{B1093D6C-182D-644B-8F9E-AB8C6610430B}" destId="{5C977187-66D7-9146-ABF7-20BC10ED751C}" srcOrd="1" destOrd="0" presId="urn:microsoft.com/office/officeart/2005/8/layout/hList7"/>
    <dgm:cxn modelId="{11D17361-3B31-DE4A-96E4-44B4B54B3D45}" type="presParOf" srcId="{B1093D6C-182D-644B-8F9E-AB8C6610430B}" destId="{867C7D7D-707E-8D4F-9431-858E38AE9F3C}" srcOrd="2" destOrd="0" presId="urn:microsoft.com/office/officeart/2005/8/layout/hList7"/>
    <dgm:cxn modelId="{E9E05B4F-5AEA-4248-8AF7-259A49FBB750}" type="presParOf" srcId="{B1093D6C-182D-644B-8F9E-AB8C6610430B}" destId="{54213526-DD8D-D148-B028-87FAF49C4F1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EA9861-FF07-F649-BF5C-ADDEF63FC59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AED097E-87A7-C848-8C05-E13DCE9ED47F}">
      <dgm:prSet/>
      <dgm:spPr/>
      <dgm:t>
        <a:bodyPr/>
        <a:lstStyle/>
        <a:p>
          <a:pPr algn="l"/>
          <a:r>
            <a:rPr lang="en-US" dirty="0"/>
            <a:t>Insulated Vinyl Siding: Provides  CI</a:t>
          </a:r>
        </a:p>
      </dgm:t>
    </dgm:pt>
    <dgm:pt modelId="{00D96C1A-84A9-DE45-BC27-7D11FE568A3B}" type="parTrans" cxnId="{A9617FA7-D9BD-1149-B2A2-AE5CB7718201}">
      <dgm:prSet/>
      <dgm:spPr/>
      <dgm:t>
        <a:bodyPr/>
        <a:lstStyle/>
        <a:p>
          <a:endParaRPr lang="en-US"/>
        </a:p>
      </dgm:t>
    </dgm:pt>
    <dgm:pt modelId="{8C718ACC-C47B-6C43-916B-E83C1101327C}" type="sibTrans" cxnId="{A9617FA7-D9BD-1149-B2A2-AE5CB7718201}">
      <dgm:prSet/>
      <dgm:spPr/>
      <dgm:t>
        <a:bodyPr/>
        <a:lstStyle/>
        <a:p>
          <a:endParaRPr lang="en-US"/>
        </a:p>
      </dgm:t>
    </dgm:pt>
    <dgm:pt modelId="{3D6B4F3D-D6B8-214D-845D-642957E89533}">
      <dgm:prSet/>
      <dgm:spPr/>
      <dgm:t>
        <a:bodyPr/>
        <a:lstStyle/>
        <a:p>
          <a:pPr algn="l"/>
          <a:r>
            <a:rPr lang="en-US" b="0" i="0" baseline="0" dirty="0"/>
            <a:t>Insulated Vinyl Siding: Adds 2.0 -3.5 R-Value</a:t>
          </a:r>
          <a:endParaRPr lang="en-US" dirty="0"/>
        </a:p>
      </dgm:t>
    </dgm:pt>
    <dgm:pt modelId="{7855B930-0026-2042-BEDB-49DB7164D4C2}" type="parTrans" cxnId="{59ACA2DE-055B-994C-9A24-ECAEB95D31D9}">
      <dgm:prSet/>
      <dgm:spPr/>
      <dgm:t>
        <a:bodyPr/>
        <a:lstStyle/>
        <a:p>
          <a:endParaRPr lang="en-US"/>
        </a:p>
      </dgm:t>
    </dgm:pt>
    <dgm:pt modelId="{FF6D8072-27D8-B145-8009-5E235115B216}" type="sibTrans" cxnId="{59ACA2DE-055B-994C-9A24-ECAEB95D31D9}">
      <dgm:prSet/>
      <dgm:spPr/>
      <dgm:t>
        <a:bodyPr/>
        <a:lstStyle/>
        <a:p>
          <a:endParaRPr lang="en-US"/>
        </a:p>
      </dgm:t>
    </dgm:pt>
    <dgm:pt modelId="{8C4D518A-8616-1345-89B6-BFFD9BD8C3C2}">
      <dgm:prSet/>
      <dgm:spPr/>
      <dgm:t>
        <a:bodyPr/>
        <a:lstStyle/>
        <a:p>
          <a:pPr algn="l">
            <a:buNone/>
          </a:pPr>
          <a:r>
            <a:rPr lang="en-US" dirty="0"/>
            <a:t>Uninsulated Siding: Little R-Value</a:t>
          </a:r>
        </a:p>
      </dgm:t>
    </dgm:pt>
    <dgm:pt modelId="{EE11995C-996E-9D48-87DF-2CE8A7DF4095}" type="parTrans" cxnId="{C067F7E3-8569-C24D-8DA7-0BA07C88110D}">
      <dgm:prSet/>
      <dgm:spPr/>
      <dgm:t>
        <a:bodyPr/>
        <a:lstStyle/>
        <a:p>
          <a:endParaRPr lang="en-US"/>
        </a:p>
      </dgm:t>
    </dgm:pt>
    <dgm:pt modelId="{ACB400A7-A0E4-B346-8058-6B1A18F0FB62}" type="sibTrans" cxnId="{C067F7E3-8569-C24D-8DA7-0BA07C88110D}">
      <dgm:prSet/>
      <dgm:spPr/>
      <dgm:t>
        <a:bodyPr/>
        <a:lstStyle/>
        <a:p>
          <a:endParaRPr lang="en-US"/>
        </a:p>
      </dgm:t>
    </dgm:pt>
    <dgm:pt modelId="{9934A5AA-87A9-3640-B68F-C52FAAD2C37B}" type="pres">
      <dgm:prSet presAssocID="{5FEA9861-FF07-F649-BF5C-ADDEF63FC591}" presName="diagram" presStyleCnt="0">
        <dgm:presLayoutVars>
          <dgm:dir/>
          <dgm:resizeHandles val="exact"/>
        </dgm:presLayoutVars>
      </dgm:prSet>
      <dgm:spPr/>
    </dgm:pt>
    <dgm:pt modelId="{FA882A77-6C10-4C4A-931F-B92AF8B3ECAE}" type="pres">
      <dgm:prSet presAssocID="{8C4D518A-8616-1345-89B6-BFFD9BD8C3C2}" presName="node" presStyleLbl="node1" presStyleIdx="0" presStyleCnt="3" custScaleX="163743" custLinFactNeighborX="-1581" custLinFactNeighborY="2673">
        <dgm:presLayoutVars>
          <dgm:bulletEnabled val="1"/>
        </dgm:presLayoutVars>
      </dgm:prSet>
      <dgm:spPr/>
    </dgm:pt>
    <dgm:pt modelId="{76D384D6-43E7-C943-8E5F-015234CFE2E9}" type="pres">
      <dgm:prSet presAssocID="{ACB400A7-A0E4-B346-8058-6B1A18F0FB62}" presName="sibTrans" presStyleCnt="0"/>
      <dgm:spPr/>
    </dgm:pt>
    <dgm:pt modelId="{00ECFF3E-3809-DB4F-B3DF-7335F5A6D909}" type="pres">
      <dgm:prSet presAssocID="{3D6B4F3D-D6B8-214D-845D-642957E89533}" presName="node" presStyleLbl="node1" presStyleIdx="1" presStyleCnt="3" custScaleX="158645" custLinFactNeighborX="-2733" custLinFactNeighborY="-96">
        <dgm:presLayoutVars>
          <dgm:bulletEnabled val="1"/>
        </dgm:presLayoutVars>
      </dgm:prSet>
      <dgm:spPr/>
    </dgm:pt>
    <dgm:pt modelId="{D9AA6084-3620-4647-9CE3-22BAEB7DAE75}" type="pres">
      <dgm:prSet presAssocID="{FF6D8072-27D8-B145-8009-5E235115B216}" presName="sibTrans" presStyleCnt="0"/>
      <dgm:spPr/>
    </dgm:pt>
    <dgm:pt modelId="{2F89136E-88CD-C24E-86E7-A52B256403E7}" type="pres">
      <dgm:prSet presAssocID="{DAED097E-87A7-C848-8C05-E13DCE9ED47F}" presName="node" presStyleLbl="node1" presStyleIdx="2" presStyleCnt="3" custScaleX="181711" custLinFactNeighborX="6406" custLinFactNeighborY="51">
        <dgm:presLayoutVars>
          <dgm:bulletEnabled val="1"/>
        </dgm:presLayoutVars>
      </dgm:prSet>
      <dgm:spPr/>
    </dgm:pt>
  </dgm:ptLst>
  <dgm:cxnLst>
    <dgm:cxn modelId="{4A64F252-376D-BB45-B43E-04A55B319815}" type="presOf" srcId="{DAED097E-87A7-C848-8C05-E13DCE9ED47F}" destId="{2F89136E-88CD-C24E-86E7-A52B256403E7}" srcOrd="0" destOrd="0" presId="urn:microsoft.com/office/officeart/2005/8/layout/default"/>
    <dgm:cxn modelId="{1F4A4A9A-F8C5-DD4A-A929-5F1D43E96A9C}" type="presOf" srcId="{8C4D518A-8616-1345-89B6-BFFD9BD8C3C2}" destId="{FA882A77-6C10-4C4A-931F-B92AF8B3ECAE}" srcOrd="0" destOrd="0" presId="urn:microsoft.com/office/officeart/2005/8/layout/default"/>
    <dgm:cxn modelId="{A9617FA7-D9BD-1149-B2A2-AE5CB7718201}" srcId="{5FEA9861-FF07-F649-BF5C-ADDEF63FC591}" destId="{DAED097E-87A7-C848-8C05-E13DCE9ED47F}" srcOrd="2" destOrd="0" parTransId="{00D96C1A-84A9-DE45-BC27-7D11FE568A3B}" sibTransId="{8C718ACC-C47B-6C43-916B-E83C1101327C}"/>
    <dgm:cxn modelId="{D186C1C8-D82D-B043-9D99-14C827D4167A}" type="presOf" srcId="{3D6B4F3D-D6B8-214D-845D-642957E89533}" destId="{00ECFF3E-3809-DB4F-B3DF-7335F5A6D909}" srcOrd="0" destOrd="0" presId="urn:microsoft.com/office/officeart/2005/8/layout/default"/>
    <dgm:cxn modelId="{CB7D83CD-0820-4840-886B-B6985515580F}" type="presOf" srcId="{5FEA9861-FF07-F649-BF5C-ADDEF63FC591}" destId="{9934A5AA-87A9-3640-B68F-C52FAAD2C37B}" srcOrd="0" destOrd="0" presId="urn:microsoft.com/office/officeart/2005/8/layout/default"/>
    <dgm:cxn modelId="{59ACA2DE-055B-994C-9A24-ECAEB95D31D9}" srcId="{5FEA9861-FF07-F649-BF5C-ADDEF63FC591}" destId="{3D6B4F3D-D6B8-214D-845D-642957E89533}" srcOrd="1" destOrd="0" parTransId="{7855B930-0026-2042-BEDB-49DB7164D4C2}" sibTransId="{FF6D8072-27D8-B145-8009-5E235115B216}"/>
    <dgm:cxn modelId="{C067F7E3-8569-C24D-8DA7-0BA07C88110D}" srcId="{5FEA9861-FF07-F649-BF5C-ADDEF63FC591}" destId="{8C4D518A-8616-1345-89B6-BFFD9BD8C3C2}" srcOrd="0" destOrd="0" parTransId="{EE11995C-996E-9D48-87DF-2CE8A7DF4095}" sibTransId="{ACB400A7-A0E4-B346-8058-6B1A18F0FB62}"/>
    <dgm:cxn modelId="{26F76617-21FB-7244-B497-DE869AC6885F}" type="presParOf" srcId="{9934A5AA-87A9-3640-B68F-C52FAAD2C37B}" destId="{FA882A77-6C10-4C4A-931F-B92AF8B3ECAE}" srcOrd="0" destOrd="0" presId="urn:microsoft.com/office/officeart/2005/8/layout/default"/>
    <dgm:cxn modelId="{EB894A0B-79C5-454B-B360-E73F66BF21D6}" type="presParOf" srcId="{9934A5AA-87A9-3640-B68F-C52FAAD2C37B}" destId="{76D384D6-43E7-C943-8E5F-015234CFE2E9}" srcOrd="1" destOrd="0" presId="urn:microsoft.com/office/officeart/2005/8/layout/default"/>
    <dgm:cxn modelId="{65FA2A68-7ED3-B549-B304-F03092C7322F}" type="presParOf" srcId="{9934A5AA-87A9-3640-B68F-C52FAAD2C37B}" destId="{00ECFF3E-3809-DB4F-B3DF-7335F5A6D909}" srcOrd="2" destOrd="0" presId="urn:microsoft.com/office/officeart/2005/8/layout/default"/>
    <dgm:cxn modelId="{9250392C-C25A-4D47-811E-C86A4D902F85}" type="presParOf" srcId="{9934A5AA-87A9-3640-B68F-C52FAAD2C37B}" destId="{D9AA6084-3620-4647-9CE3-22BAEB7DAE75}" srcOrd="3" destOrd="0" presId="urn:microsoft.com/office/officeart/2005/8/layout/default"/>
    <dgm:cxn modelId="{111C3F02-F513-A54C-87F9-C17C2E5C9951}" type="presParOf" srcId="{9934A5AA-87A9-3640-B68F-C52FAAD2C37B}" destId="{2F89136E-88CD-C24E-86E7-A52B256403E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87965D-3EFB-6F4A-B3C4-F9B1A4D821AC}" type="doc">
      <dgm:prSet loTypeId="urn:microsoft.com/office/officeart/2005/8/layout/default" loCatId="relationship" qsTypeId="urn:microsoft.com/office/officeart/2005/8/quickstyle/simple1" qsCatId="simple" csTypeId="urn:microsoft.com/office/officeart/2005/8/colors/accent1_2" csCatId="accent1" phldr="1"/>
      <dgm:spPr/>
      <dgm:t>
        <a:bodyPr/>
        <a:lstStyle/>
        <a:p>
          <a:endParaRPr lang="en-US"/>
        </a:p>
      </dgm:t>
    </dgm:pt>
    <dgm:pt modelId="{BA9EF8B9-38AA-184B-929B-53AA1AD9E514}">
      <dgm:prSet custT="1"/>
      <dgm:spPr/>
      <dgm:t>
        <a:bodyPr/>
        <a:lstStyle/>
        <a:p>
          <a:r>
            <a:rPr lang="en-US" sz="2000" dirty="0"/>
            <a:t>Shadow lines that are more pleasing</a:t>
          </a:r>
        </a:p>
      </dgm:t>
    </dgm:pt>
    <dgm:pt modelId="{0E7EA7CA-E4F7-B94B-B75B-CE5D1310BBDB}" type="parTrans" cxnId="{9EDED27B-0221-2D46-A42B-7D3C88F7829F}">
      <dgm:prSet/>
      <dgm:spPr/>
      <dgm:t>
        <a:bodyPr/>
        <a:lstStyle/>
        <a:p>
          <a:endParaRPr lang="en-US"/>
        </a:p>
      </dgm:t>
    </dgm:pt>
    <dgm:pt modelId="{29CD3FA1-A51A-1F4E-90E4-F7479A8213FA}" type="sibTrans" cxnId="{9EDED27B-0221-2D46-A42B-7D3C88F7829F}">
      <dgm:prSet/>
      <dgm:spPr/>
      <dgm:t>
        <a:bodyPr/>
        <a:lstStyle/>
        <a:p>
          <a:endParaRPr lang="en-US"/>
        </a:p>
      </dgm:t>
    </dgm:pt>
    <dgm:pt modelId="{755C76E2-4205-1045-A98C-A006D99D3B26}">
      <dgm:prSet custT="1"/>
      <dgm:spPr/>
      <dgm:t>
        <a:bodyPr/>
        <a:lstStyle/>
        <a:p>
          <a:r>
            <a:rPr lang="en-US" sz="2000" dirty="0"/>
            <a:t>Drop in boards for uninsulated siding</a:t>
          </a:r>
        </a:p>
      </dgm:t>
    </dgm:pt>
    <dgm:pt modelId="{B8796521-CFCC-F44B-9A25-D6B0C36907C3}" type="parTrans" cxnId="{9130D6A2-F598-5747-8E03-D809E6E7BE7C}">
      <dgm:prSet/>
      <dgm:spPr/>
      <dgm:t>
        <a:bodyPr/>
        <a:lstStyle/>
        <a:p>
          <a:endParaRPr lang="en-US"/>
        </a:p>
      </dgm:t>
    </dgm:pt>
    <dgm:pt modelId="{4220C747-9382-504F-ABAD-D3FD19C77E7A}" type="sibTrans" cxnId="{9130D6A2-F598-5747-8E03-D809E6E7BE7C}">
      <dgm:prSet/>
      <dgm:spPr/>
      <dgm:t>
        <a:bodyPr/>
        <a:lstStyle/>
        <a:p>
          <a:endParaRPr lang="en-US"/>
        </a:p>
      </dgm:t>
    </dgm:pt>
    <dgm:pt modelId="{5D724BA6-55C1-274B-8F73-CB8EA27102FF}">
      <dgm:prSet custT="1"/>
      <dgm:spPr/>
      <dgm:t>
        <a:bodyPr/>
        <a:lstStyle/>
        <a:p>
          <a:r>
            <a:rPr lang="en-US" sz="2000" dirty="0"/>
            <a:t>Consistent, parallel siding lines</a:t>
          </a:r>
        </a:p>
      </dgm:t>
    </dgm:pt>
    <dgm:pt modelId="{46EC7C3C-1A35-4248-8392-FFC87C4E0661}" type="sibTrans" cxnId="{468E185F-74C5-C24D-9834-B186F70DE71D}">
      <dgm:prSet/>
      <dgm:spPr/>
      <dgm:t>
        <a:bodyPr/>
        <a:lstStyle/>
        <a:p>
          <a:endParaRPr lang="en-US"/>
        </a:p>
      </dgm:t>
    </dgm:pt>
    <dgm:pt modelId="{58A7AE37-08A4-2640-9971-31EFE0A0E1AA}" type="parTrans" cxnId="{468E185F-74C5-C24D-9834-B186F70DE71D}">
      <dgm:prSet/>
      <dgm:spPr/>
      <dgm:t>
        <a:bodyPr/>
        <a:lstStyle/>
        <a:p>
          <a:endParaRPr lang="en-US"/>
        </a:p>
      </dgm:t>
    </dgm:pt>
    <dgm:pt modelId="{6CA33BF6-9F13-5246-98C7-B0321CF895EC}">
      <dgm:prSet custT="1"/>
      <dgm:spPr/>
      <dgm:t>
        <a:bodyPr/>
        <a:lstStyle/>
        <a:p>
          <a:r>
            <a:rPr lang="en-US" sz="2000" dirty="0"/>
            <a:t>Trim options for corners, other details</a:t>
          </a:r>
        </a:p>
      </dgm:t>
    </dgm:pt>
    <dgm:pt modelId="{7AE382FC-3D39-E34A-BAD8-78D869997C02}" type="parTrans" cxnId="{C509D9EE-17EC-A247-8DA2-934AC04119A5}">
      <dgm:prSet/>
      <dgm:spPr/>
      <dgm:t>
        <a:bodyPr/>
        <a:lstStyle/>
        <a:p>
          <a:endParaRPr lang="en-US"/>
        </a:p>
      </dgm:t>
    </dgm:pt>
    <dgm:pt modelId="{A300F14D-2E94-B74C-BC2D-023F16D18559}" type="sibTrans" cxnId="{C509D9EE-17EC-A247-8DA2-934AC04119A5}">
      <dgm:prSet/>
      <dgm:spPr/>
      <dgm:t>
        <a:bodyPr/>
        <a:lstStyle/>
        <a:p>
          <a:endParaRPr lang="en-US"/>
        </a:p>
      </dgm:t>
    </dgm:pt>
    <dgm:pt modelId="{B9B151EE-CF09-CA47-92E4-6887E375030F}" type="pres">
      <dgm:prSet presAssocID="{9687965D-3EFB-6F4A-B3C4-F9B1A4D821AC}" presName="diagram" presStyleCnt="0">
        <dgm:presLayoutVars>
          <dgm:dir/>
          <dgm:resizeHandles val="exact"/>
        </dgm:presLayoutVars>
      </dgm:prSet>
      <dgm:spPr/>
    </dgm:pt>
    <dgm:pt modelId="{D7684445-AE03-D54F-BB5F-3E59377CFE39}" type="pres">
      <dgm:prSet presAssocID="{755C76E2-4205-1045-A98C-A006D99D3B26}" presName="node" presStyleLbl="node1" presStyleIdx="0" presStyleCnt="4">
        <dgm:presLayoutVars>
          <dgm:bulletEnabled val="1"/>
        </dgm:presLayoutVars>
      </dgm:prSet>
      <dgm:spPr/>
    </dgm:pt>
    <dgm:pt modelId="{7E7B193D-47BC-0D4C-9102-82595F23FD58}" type="pres">
      <dgm:prSet presAssocID="{4220C747-9382-504F-ABAD-D3FD19C77E7A}" presName="sibTrans" presStyleCnt="0"/>
      <dgm:spPr/>
    </dgm:pt>
    <dgm:pt modelId="{7B997347-1268-DB49-AEDB-51E0A9DF7420}" type="pres">
      <dgm:prSet presAssocID="{5D724BA6-55C1-274B-8F73-CB8EA27102FF}" presName="node" presStyleLbl="node1" presStyleIdx="1" presStyleCnt="4">
        <dgm:presLayoutVars>
          <dgm:bulletEnabled val="1"/>
        </dgm:presLayoutVars>
      </dgm:prSet>
      <dgm:spPr/>
    </dgm:pt>
    <dgm:pt modelId="{B897742D-FD6A-B342-9554-86CE88A92B70}" type="pres">
      <dgm:prSet presAssocID="{46EC7C3C-1A35-4248-8392-FFC87C4E0661}" presName="sibTrans" presStyleCnt="0"/>
      <dgm:spPr/>
    </dgm:pt>
    <dgm:pt modelId="{3D647F69-1EDC-5544-923E-2693C7BD8A2B}" type="pres">
      <dgm:prSet presAssocID="{BA9EF8B9-38AA-184B-929B-53AA1AD9E514}" presName="node" presStyleLbl="node1" presStyleIdx="2" presStyleCnt="4">
        <dgm:presLayoutVars>
          <dgm:bulletEnabled val="1"/>
        </dgm:presLayoutVars>
      </dgm:prSet>
      <dgm:spPr/>
    </dgm:pt>
    <dgm:pt modelId="{C4DE96F0-8075-0343-9A02-634E98E2D3A7}" type="pres">
      <dgm:prSet presAssocID="{29CD3FA1-A51A-1F4E-90E4-F7479A8213FA}" presName="sibTrans" presStyleCnt="0"/>
      <dgm:spPr/>
    </dgm:pt>
    <dgm:pt modelId="{02055CED-1F28-D24F-92F2-93B2FEB117B8}" type="pres">
      <dgm:prSet presAssocID="{6CA33BF6-9F13-5246-98C7-B0321CF895EC}" presName="node" presStyleLbl="node1" presStyleIdx="3" presStyleCnt="4">
        <dgm:presLayoutVars>
          <dgm:bulletEnabled val="1"/>
        </dgm:presLayoutVars>
      </dgm:prSet>
      <dgm:spPr/>
    </dgm:pt>
  </dgm:ptLst>
  <dgm:cxnLst>
    <dgm:cxn modelId="{DC96311F-5A28-274A-86D1-29D39DE7076A}" type="presOf" srcId="{755C76E2-4205-1045-A98C-A006D99D3B26}" destId="{D7684445-AE03-D54F-BB5F-3E59377CFE39}" srcOrd="0" destOrd="0" presId="urn:microsoft.com/office/officeart/2005/8/layout/default"/>
    <dgm:cxn modelId="{468E185F-74C5-C24D-9834-B186F70DE71D}" srcId="{9687965D-3EFB-6F4A-B3C4-F9B1A4D821AC}" destId="{5D724BA6-55C1-274B-8F73-CB8EA27102FF}" srcOrd="1" destOrd="0" parTransId="{58A7AE37-08A4-2640-9971-31EFE0A0E1AA}" sibTransId="{46EC7C3C-1A35-4248-8392-FFC87C4E0661}"/>
    <dgm:cxn modelId="{9EDED27B-0221-2D46-A42B-7D3C88F7829F}" srcId="{9687965D-3EFB-6F4A-B3C4-F9B1A4D821AC}" destId="{BA9EF8B9-38AA-184B-929B-53AA1AD9E514}" srcOrd="2" destOrd="0" parTransId="{0E7EA7CA-E4F7-B94B-B75B-CE5D1310BBDB}" sibTransId="{29CD3FA1-A51A-1F4E-90E4-F7479A8213FA}"/>
    <dgm:cxn modelId="{53B9E28D-A2B0-384C-88A9-9C6EF47893C3}" type="presOf" srcId="{6CA33BF6-9F13-5246-98C7-B0321CF895EC}" destId="{02055CED-1F28-D24F-92F2-93B2FEB117B8}" srcOrd="0" destOrd="0" presId="urn:microsoft.com/office/officeart/2005/8/layout/default"/>
    <dgm:cxn modelId="{F85C669E-F46B-4743-B900-F4336AE20C3E}" type="presOf" srcId="{9687965D-3EFB-6F4A-B3C4-F9B1A4D821AC}" destId="{B9B151EE-CF09-CA47-92E4-6887E375030F}" srcOrd="0" destOrd="0" presId="urn:microsoft.com/office/officeart/2005/8/layout/default"/>
    <dgm:cxn modelId="{9130D6A2-F598-5747-8E03-D809E6E7BE7C}" srcId="{9687965D-3EFB-6F4A-B3C4-F9B1A4D821AC}" destId="{755C76E2-4205-1045-A98C-A006D99D3B26}" srcOrd="0" destOrd="0" parTransId="{B8796521-CFCC-F44B-9A25-D6B0C36907C3}" sibTransId="{4220C747-9382-504F-ABAD-D3FD19C77E7A}"/>
    <dgm:cxn modelId="{53E004B5-3472-6144-BAED-1A2ABDAE4ED3}" type="presOf" srcId="{5D724BA6-55C1-274B-8F73-CB8EA27102FF}" destId="{7B997347-1268-DB49-AEDB-51E0A9DF7420}" srcOrd="0" destOrd="0" presId="urn:microsoft.com/office/officeart/2005/8/layout/default"/>
    <dgm:cxn modelId="{193528B8-9DB2-1845-9CEA-5C5F25348373}" type="presOf" srcId="{BA9EF8B9-38AA-184B-929B-53AA1AD9E514}" destId="{3D647F69-1EDC-5544-923E-2693C7BD8A2B}" srcOrd="0" destOrd="0" presId="urn:microsoft.com/office/officeart/2005/8/layout/default"/>
    <dgm:cxn modelId="{C509D9EE-17EC-A247-8DA2-934AC04119A5}" srcId="{9687965D-3EFB-6F4A-B3C4-F9B1A4D821AC}" destId="{6CA33BF6-9F13-5246-98C7-B0321CF895EC}" srcOrd="3" destOrd="0" parTransId="{7AE382FC-3D39-E34A-BAD8-78D869997C02}" sibTransId="{A300F14D-2E94-B74C-BC2D-023F16D18559}"/>
    <dgm:cxn modelId="{B72726FD-70D4-E345-8E00-AAD8BFF44C98}" type="presParOf" srcId="{B9B151EE-CF09-CA47-92E4-6887E375030F}" destId="{D7684445-AE03-D54F-BB5F-3E59377CFE39}" srcOrd="0" destOrd="0" presId="urn:microsoft.com/office/officeart/2005/8/layout/default"/>
    <dgm:cxn modelId="{EDB87870-FD36-B04D-82C3-56A97B4F0212}" type="presParOf" srcId="{B9B151EE-CF09-CA47-92E4-6887E375030F}" destId="{7E7B193D-47BC-0D4C-9102-82595F23FD58}" srcOrd="1" destOrd="0" presId="urn:microsoft.com/office/officeart/2005/8/layout/default"/>
    <dgm:cxn modelId="{9B197173-9397-AD49-8EC5-5A6AFFDD6C13}" type="presParOf" srcId="{B9B151EE-CF09-CA47-92E4-6887E375030F}" destId="{7B997347-1268-DB49-AEDB-51E0A9DF7420}" srcOrd="2" destOrd="0" presId="urn:microsoft.com/office/officeart/2005/8/layout/default"/>
    <dgm:cxn modelId="{0BC7B2AB-8BF7-C146-A38E-0C356D62B871}" type="presParOf" srcId="{B9B151EE-CF09-CA47-92E4-6887E375030F}" destId="{B897742D-FD6A-B342-9554-86CE88A92B70}" srcOrd="3" destOrd="0" presId="urn:microsoft.com/office/officeart/2005/8/layout/default"/>
    <dgm:cxn modelId="{EE5FC590-FB8A-DB40-A70E-1EAECA4E82A6}" type="presParOf" srcId="{B9B151EE-CF09-CA47-92E4-6887E375030F}" destId="{3D647F69-1EDC-5544-923E-2693C7BD8A2B}" srcOrd="4" destOrd="0" presId="urn:microsoft.com/office/officeart/2005/8/layout/default"/>
    <dgm:cxn modelId="{D6BC328C-E637-3C42-B72B-B3D678AE4B01}" type="presParOf" srcId="{B9B151EE-CF09-CA47-92E4-6887E375030F}" destId="{C4DE96F0-8075-0343-9A02-634E98E2D3A7}" srcOrd="5" destOrd="0" presId="urn:microsoft.com/office/officeart/2005/8/layout/default"/>
    <dgm:cxn modelId="{2EFA93FC-8D62-544C-A503-12F7252DEEB7}" type="presParOf" srcId="{B9B151EE-CF09-CA47-92E4-6887E375030F}" destId="{02055CED-1F28-D24F-92F2-93B2FEB117B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8712B-E2BF-B64C-83B5-628507221C62}">
      <dsp:nvSpPr>
        <dsp:cNvPr id="0" name=""/>
        <dsp:cNvSpPr/>
      </dsp:nvSpPr>
      <dsp:spPr>
        <a:xfrm>
          <a:off x="0" y="3569039"/>
          <a:ext cx="1914176" cy="7808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6136" tIns="199136" rIns="136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Specify</a:t>
          </a:r>
        </a:p>
      </dsp:txBody>
      <dsp:txXfrm>
        <a:off x="0" y="3569039"/>
        <a:ext cx="1914176" cy="780818"/>
      </dsp:txXfrm>
    </dsp:sp>
    <dsp:sp modelId="{19B309E8-CC1B-534B-984C-DC5EC4627A4A}">
      <dsp:nvSpPr>
        <dsp:cNvPr id="0" name=""/>
        <dsp:cNvSpPr/>
      </dsp:nvSpPr>
      <dsp:spPr>
        <a:xfrm>
          <a:off x="1914176" y="3569039"/>
          <a:ext cx="5742528" cy="78081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6486" tIns="165100" rIns="116486" bIns="165100" numCol="1" spcCol="1270" anchor="ctr" anchorCtr="0">
          <a:noAutofit/>
        </a:bodyPr>
        <a:lstStyle/>
        <a:p>
          <a:pPr marL="0" lvl="0" indent="0" algn="l" defTabSz="577850">
            <a:lnSpc>
              <a:spcPct val="90000"/>
            </a:lnSpc>
            <a:spcBef>
              <a:spcPct val="0"/>
            </a:spcBef>
            <a:spcAft>
              <a:spcPct val="35000"/>
            </a:spcAft>
            <a:buNone/>
          </a:pPr>
          <a:r>
            <a:rPr lang="en-US" sz="1300" kern="1200" dirty="0"/>
            <a:t>GPS vinyl siding into sustainable high-performance designs for both new and existing buildings. </a:t>
          </a:r>
        </a:p>
      </dsp:txBody>
      <dsp:txXfrm>
        <a:off x="1914176" y="3569039"/>
        <a:ext cx="5742528" cy="780818"/>
      </dsp:txXfrm>
    </dsp:sp>
    <dsp:sp modelId="{CA74B6EB-DFCF-9F46-9D83-28DDD0B2B91D}">
      <dsp:nvSpPr>
        <dsp:cNvPr id="0" name=""/>
        <dsp:cNvSpPr/>
      </dsp:nvSpPr>
      <dsp:spPr>
        <a:xfrm rot="10800000">
          <a:off x="0" y="2379853"/>
          <a:ext cx="1914176" cy="1200899"/>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6136" tIns="199136" rIns="136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Identify</a:t>
          </a:r>
        </a:p>
      </dsp:txBody>
      <dsp:txXfrm rot="-10800000">
        <a:off x="0" y="2379853"/>
        <a:ext cx="1914176" cy="780584"/>
      </dsp:txXfrm>
    </dsp:sp>
    <dsp:sp modelId="{173BD4BE-5334-E341-A674-468E288F8739}">
      <dsp:nvSpPr>
        <dsp:cNvPr id="0" name=""/>
        <dsp:cNvSpPr/>
      </dsp:nvSpPr>
      <dsp:spPr>
        <a:xfrm>
          <a:off x="1914176" y="2379853"/>
          <a:ext cx="5742528" cy="78058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6486" tIns="165100" rIns="116486" bIns="165100" numCol="1" spcCol="1270" anchor="ctr" anchorCtr="0">
          <a:noAutofit/>
        </a:bodyPr>
        <a:lstStyle/>
        <a:p>
          <a:pPr marL="0" lvl="0" indent="0" algn="l" defTabSz="577850">
            <a:lnSpc>
              <a:spcPct val="90000"/>
            </a:lnSpc>
            <a:spcBef>
              <a:spcPct val="0"/>
            </a:spcBef>
            <a:spcAft>
              <a:spcPct val="35000"/>
            </a:spcAft>
            <a:buNone/>
          </a:pPr>
          <a:r>
            <a:rPr lang="en-US" sz="1300" kern="1200" dirty="0"/>
            <a:t>GPS vinyl siding design opportunities &amp; aesthetic advantages.</a:t>
          </a:r>
        </a:p>
      </dsp:txBody>
      <dsp:txXfrm>
        <a:off x="1914176" y="2379853"/>
        <a:ext cx="5742528" cy="780584"/>
      </dsp:txXfrm>
    </dsp:sp>
    <dsp:sp modelId="{901026D5-0654-3E44-9013-CFAE0C967621}">
      <dsp:nvSpPr>
        <dsp:cNvPr id="0" name=""/>
        <dsp:cNvSpPr/>
      </dsp:nvSpPr>
      <dsp:spPr>
        <a:xfrm rot="10800000">
          <a:off x="0" y="1190666"/>
          <a:ext cx="1914176" cy="1200899"/>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6136" tIns="199136" rIns="136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Describe</a:t>
          </a:r>
        </a:p>
      </dsp:txBody>
      <dsp:txXfrm rot="-10800000">
        <a:off x="0" y="1190666"/>
        <a:ext cx="1914176" cy="780584"/>
      </dsp:txXfrm>
    </dsp:sp>
    <dsp:sp modelId="{4F17243C-9764-5E46-B6C3-48EE67C14EAF}">
      <dsp:nvSpPr>
        <dsp:cNvPr id="0" name=""/>
        <dsp:cNvSpPr/>
      </dsp:nvSpPr>
      <dsp:spPr>
        <a:xfrm>
          <a:off x="1914176" y="1190666"/>
          <a:ext cx="5742528" cy="78058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6486" tIns="165100" rIns="116486" bIns="165100" numCol="1" spcCol="1270" anchor="ctr" anchorCtr="0">
          <a:noAutofit/>
        </a:bodyPr>
        <a:lstStyle/>
        <a:p>
          <a:pPr marL="0" lvl="0" indent="0" algn="l" defTabSz="577850">
            <a:lnSpc>
              <a:spcPct val="90000"/>
            </a:lnSpc>
            <a:spcBef>
              <a:spcPct val="0"/>
            </a:spcBef>
            <a:spcAft>
              <a:spcPct val="35000"/>
            </a:spcAft>
            <a:buNone/>
          </a:pPr>
          <a:r>
            <a:rPr lang="en-US" sz="1300" kern="1200" dirty="0"/>
            <a:t>How GPS vinyl siding offers continuous insulation, moisture management, reduced environmental impacts and improved overall performance.</a:t>
          </a:r>
        </a:p>
      </dsp:txBody>
      <dsp:txXfrm>
        <a:off x="1914176" y="1190666"/>
        <a:ext cx="5742528" cy="780584"/>
      </dsp:txXfrm>
    </dsp:sp>
    <dsp:sp modelId="{B47E005B-B28A-2B4B-8163-84F55512D458}">
      <dsp:nvSpPr>
        <dsp:cNvPr id="0" name=""/>
        <dsp:cNvSpPr/>
      </dsp:nvSpPr>
      <dsp:spPr>
        <a:xfrm rot="10800000">
          <a:off x="0" y="1479"/>
          <a:ext cx="1914176" cy="1200899"/>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6136" tIns="199136" rIns="136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Explain </a:t>
          </a:r>
        </a:p>
      </dsp:txBody>
      <dsp:txXfrm rot="-10800000">
        <a:off x="0" y="1479"/>
        <a:ext cx="1914176" cy="780584"/>
      </dsp:txXfrm>
    </dsp:sp>
    <dsp:sp modelId="{53538EE5-006D-F64C-89C0-0A16378AECD2}">
      <dsp:nvSpPr>
        <dsp:cNvPr id="0" name=""/>
        <dsp:cNvSpPr/>
      </dsp:nvSpPr>
      <dsp:spPr>
        <a:xfrm>
          <a:off x="1914176" y="1479"/>
          <a:ext cx="5742528" cy="78058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6486" tIns="165100" rIns="116486" bIns="165100" numCol="1" spcCol="1270" anchor="ctr" anchorCtr="0">
          <a:noAutofit/>
        </a:bodyPr>
        <a:lstStyle/>
        <a:p>
          <a:pPr marL="0" lvl="0" indent="0" algn="l" defTabSz="577850">
            <a:lnSpc>
              <a:spcPct val="90000"/>
            </a:lnSpc>
            <a:spcBef>
              <a:spcPct val="0"/>
            </a:spcBef>
            <a:spcAft>
              <a:spcPct val="35000"/>
            </a:spcAft>
            <a:buNone/>
          </a:pPr>
          <a:r>
            <a:rPr lang="en-US" sz="1300" kern="1200" dirty="0"/>
            <a:t>The emergence of  graphite polystyrene (GPS) vinyl siding as a high-performance building system.</a:t>
          </a:r>
        </a:p>
      </dsp:txBody>
      <dsp:txXfrm>
        <a:off x="1914176" y="1479"/>
        <a:ext cx="5742528" cy="780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5CB14-C487-104F-A0BF-B08AFD4BBA3D}">
      <dsp:nvSpPr>
        <dsp:cNvPr id="0" name=""/>
        <dsp:cNvSpPr/>
      </dsp:nvSpPr>
      <dsp:spPr>
        <a:xfrm>
          <a:off x="0" y="0"/>
          <a:ext cx="7772400" cy="184977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rPr>
            <a:t>CHAPTER 3:</a:t>
          </a:r>
        </a:p>
        <a:p>
          <a:pPr marL="0" lvl="0" indent="0" algn="ctr" defTabSz="1422400">
            <a:lnSpc>
              <a:spcPct val="90000"/>
            </a:lnSpc>
            <a:spcBef>
              <a:spcPct val="0"/>
            </a:spcBef>
            <a:spcAft>
              <a:spcPct val="35000"/>
            </a:spcAft>
            <a:buNone/>
          </a:pPr>
          <a:r>
            <a:rPr lang="en-US" sz="3200" kern="1200" dirty="0">
              <a:solidFill>
                <a:schemeClr val="accent1"/>
              </a:solidFill>
            </a:rPr>
            <a:t>OVERALL IMPROVED PERFORMANCE</a:t>
          </a:r>
        </a:p>
      </dsp:txBody>
      <dsp:txXfrm>
        <a:off x="90298" y="90298"/>
        <a:ext cx="7591804" cy="1669174"/>
      </dsp:txXfrm>
    </dsp:sp>
    <dsp:sp modelId="{E3B78ACA-A119-924B-9298-A5A46EC41F56}">
      <dsp:nvSpPr>
        <dsp:cNvPr id="0" name=""/>
        <dsp:cNvSpPr/>
      </dsp:nvSpPr>
      <dsp:spPr>
        <a:xfrm>
          <a:off x="0" y="1874240"/>
          <a:ext cx="77724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9370" rIns="220472" bIns="39370" numCol="1" spcCol="1270" anchor="t" anchorCtr="0">
          <a:noAutofit/>
        </a:bodyPr>
        <a:lstStyle/>
        <a:p>
          <a:pPr marL="228600" lvl="1" indent="-228600" algn="ctr" defTabSz="1066800">
            <a:lnSpc>
              <a:spcPct val="90000"/>
            </a:lnSpc>
            <a:spcBef>
              <a:spcPct val="0"/>
            </a:spcBef>
            <a:spcAft>
              <a:spcPct val="20000"/>
            </a:spcAft>
            <a:buClr>
              <a:schemeClr val="tx2">
                <a:lumMod val="60000"/>
                <a:lumOff val="40000"/>
              </a:schemeClr>
            </a:buClr>
            <a:buFont typeface="Wingdings" pitchFamily="2" charset="2"/>
            <a:buNone/>
          </a:pPr>
          <a:endParaRPr lang="en-US" sz="2400" kern="1200" dirty="0"/>
        </a:p>
      </dsp:txBody>
      <dsp:txXfrm>
        <a:off x="0" y="1874240"/>
        <a:ext cx="7772400" cy="5133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96F5D-E2F8-B246-8AFB-BAFDF5D2AE75}">
      <dsp:nvSpPr>
        <dsp:cNvPr id="0" name=""/>
        <dsp:cNvSpPr/>
      </dsp:nvSpPr>
      <dsp:spPr>
        <a:xfrm rot="16200000">
          <a:off x="-928753" y="930223"/>
          <a:ext cx="3302591" cy="1442144"/>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118" bIns="0" numCol="1" spcCol="1270" anchor="ctr" anchorCtr="0">
          <a:noAutofit/>
        </a:bodyPr>
        <a:lstStyle/>
        <a:p>
          <a:pPr marL="0" lvl="0" indent="0" algn="ctr" defTabSz="711200">
            <a:lnSpc>
              <a:spcPct val="90000"/>
            </a:lnSpc>
            <a:spcBef>
              <a:spcPct val="0"/>
            </a:spcBef>
            <a:spcAft>
              <a:spcPct val="35000"/>
            </a:spcAft>
            <a:buNone/>
          </a:pPr>
          <a:r>
            <a:rPr lang="en-US" sz="1600" kern="1200" dirty="0"/>
            <a:t>Reduced Noise</a:t>
          </a:r>
        </a:p>
      </dsp:txBody>
      <dsp:txXfrm rot="5400000">
        <a:off x="1470" y="660518"/>
        <a:ext cx="1442144" cy="1981555"/>
      </dsp:txXfrm>
    </dsp:sp>
    <dsp:sp modelId="{D7F261CE-1A77-9344-8747-4E2394EB98D1}">
      <dsp:nvSpPr>
        <dsp:cNvPr id="0" name=""/>
        <dsp:cNvSpPr/>
      </dsp:nvSpPr>
      <dsp:spPr>
        <a:xfrm rot="16200000">
          <a:off x="621551" y="930223"/>
          <a:ext cx="3302591" cy="1442144"/>
        </a:xfrm>
        <a:prstGeom prst="flowChartManualOperati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118" bIns="0" numCol="1" spcCol="1270" anchor="ctr" anchorCtr="0">
          <a:noAutofit/>
        </a:bodyPr>
        <a:lstStyle/>
        <a:p>
          <a:pPr marL="0" lvl="0" indent="0" algn="ctr" defTabSz="711200">
            <a:lnSpc>
              <a:spcPct val="90000"/>
            </a:lnSpc>
            <a:spcBef>
              <a:spcPct val="0"/>
            </a:spcBef>
            <a:spcAft>
              <a:spcPct val="35000"/>
            </a:spcAft>
            <a:buClr>
              <a:schemeClr val="tx2">
                <a:lumMod val="60000"/>
                <a:lumOff val="40000"/>
              </a:schemeClr>
            </a:buClr>
            <a:buFont typeface="Wingdings" pitchFamily="2" charset="2"/>
            <a:buNone/>
          </a:pPr>
          <a:r>
            <a:rPr lang="en-US" sz="1600" kern="1200" dirty="0"/>
            <a:t>Durability</a:t>
          </a:r>
        </a:p>
      </dsp:txBody>
      <dsp:txXfrm rot="5400000">
        <a:off x="1551774" y="660518"/>
        <a:ext cx="1442144" cy="1981555"/>
      </dsp:txXfrm>
    </dsp:sp>
    <dsp:sp modelId="{317C904B-91BA-2F43-86F2-39DD8A102D46}">
      <dsp:nvSpPr>
        <dsp:cNvPr id="0" name=""/>
        <dsp:cNvSpPr/>
      </dsp:nvSpPr>
      <dsp:spPr>
        <a:xfrm rot="16200000">
          <a:off x="2171857" y="930223"/>
          <a:ext cx="3302591" cy="1442144"/>
        </a:xfrm>
        <a:prstGeom prst="flowChartManualOperati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118" bIns="0" numCol="1" spcCol="1270" anchor="ctr" anchorCtr="0">
          <a:noAutofit/>
        </a:bodyPr>
        <a:lstStyle/>
        <a:p>
          <a:pPr marL="0" lvl="0" indent="0" algn="ctr" defTabSz="711200">
            <a:lnSpc>
              <a:spcPct val="90000"/>
            </a:lnSpc>
            <a:spcBef>
              <a:spcPct val="0"/>
            </a:spcBef>
            <a:spcAft>
              <a:spcPct val="35000"/>
            </a:spcAft>
            <a:buNone/>
          </a:pPr>
          <a:r>
            <a:rPr lang="en-US" sz="1600" kern="1200" dirty="0"/>
            <a:t>Less Maintenance</a:t>
          </a:r>
        </a:p>
      </dsp:txBody>
      <dsp:txXfrm rot="5400000">
        <a:off x="3102080" y="660518"/>
        <a:ext cx="1442144" cy="1981555"/>
      </dsp:txXfrm>
    </dsp:sp>
    <dsp:sp modelId="{F851FC70-064D-A147-8B68-7374D8511E9B}">
      <dsp:nvSpPr>
        <dsp:cNvPr id="0" name=""/>
        <dsp:cNvSpPr/>
      </dsp:nvSpPr>
      <dsp:spPr>
        <a:xfrm rot="16200000">
          <a:off x="3722162" y="930223"/>
          <a:ext cx="3302591" cy="1442144"/>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118" bIns="0" numCol="1" spcCol="1270" anchor="ctr" anchorCtr="0">
          <a:noAutofit/>
        </a:bodyPr>
        <a:lstStyle/>
        <a:p>
          <a:pPr marL="0" lvl="0" indent="0" algn="ctr" defTabSz="711200">
            <a:lnSpc>
              <a:spcPct val="90000"/>
            </a:lnSpc>
            <a:spcBef>
              <a:spcPct val="0"/>
            </a:spcBef>
            <a:spcAft>
              <a:spcPct val="35000"/>
            </a:spcAft>
            <a:buNone/>
          </a:pPr>
          <a:r>
            <a:rPr lang="en-US" sz="1600" kern="1200" dirty="0"/>
            <a:t>Fire Safety</a:t>
          </a:r>
        </a:p>
      </dsp:txBody>
      <dsp:txXfrm rot="5400000">
        <a:off x="4652385" y="660518"/>
        <a:ext cx="1442144" cy="19815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35C80-69B3-EC4C-827A-F9B6F30A0441}">
      <dsp:nvSpPr>
        <dsp:cNvPr id="0" name=""/>
        <dsp:cNvSpPr/>
      </dsp:nvSpPr>
      <dsp:spPr>
        <a:xfrm>
          <a:off x="2471926" y="0"/>
          <a:ext cx="657583" cy="3697252"/>
        </a:xfrm>
        <a:prstGeom prst="rightArrow">
          <a:avLst>
            <a:gd name="adj1" fmla="val 75000"/>
            <a:gd name="adj2" fmla="val 50000"/>
          </a:avLst>
        </a:prstGeom>
        <a:solidFill>
          <a:srgbClr val="D99232">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10065B-F376-5B42-9AC2-E3F6C516B871}">
      <dsp:nvSpPr>
        <dsp:cNvPr id="0" name=""/>
        <dsp:cNvSpPr/>
      </dsp:nvSpPr>
      <dsp:spPr>
        <a:xfrm>
          <a:off x="0" y="428714"/>
          <a:ext cx="2470960" cy="273748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kern="1200" dirty="0"/>
            <a:t>Noise Pollution  Causes Several Health Problems. </a:t>
          </a:r>
        </a:p>
        <a:p>
          <a:pPr marL="0" lvl="0" indent="0" algn="l" defTabSz="889000">
            <a:lnSpc>
              <a:spcPct val="90000"/>
            </a:lnSpc>
            <a:spcBef>
              <a:spcPct val="0"/>
            </a:spcBef>
            <a:spcAft>
              <a:spcPct val="35000"/>
            </a:spcAft>
            <a:buNone/>
          </a:pPr>
          <a:r>
            <a:rPr lang="en-US" sz="1200" kern="1200" dirty="0"/>
            <a:t>Source: EPA</a:t>
          </a:r>
        </a:p>
      </dsp:txBody>
      <dsp:txXfrm>
        <a:off x="120622" y="549336"/>
        <a:ext cx="2229716" cy="24962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7CBB8-D778-2E44-B36C-AD78BDD7D5FE}">
      <dsp:nvSpPr>
        <dsp:cNvPr id="0" name=""/>
        <dsp:cNvSpPr/>
      </dsp:nvSpPr>
      <dsp:spPr>
        <a:xfrm>
          <a:off x="0" y="0"/>
          <a:ext cx="3622564" cy="1354866"/>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a:t>Insulation Acts as a Shock Absorber</a:t>
          </a:r>
        </a:p>
      </dsp:txBody>
      <dsp:txXfrm>
        <a:off x="0" y="0"/>
        <a:ext cx="3283848" cy="1354866"/>
      </dsp:txXfrm>
    </dsp:sp>
    <dsp:sp modelId="{ABD61462-D940-0048-A323-CA21631623A8}">
      <dsp:nvSpPr>
        <dsp:cNvPr id="0" name=""/>
        <dsp:cNvSpPr/>
      </dsp:nvSpPr>
      <dsp:spPr>
        <a:xfrm>
          <a:off x="2811447" y="0"/>
          <a:ext cx="4057668" cy="1354866"/>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Prevents Cracking, Denting, Breakage </a:t>
          </a:r>
        </a:p>
      </dsp:txBody>
      <dsp:txXfrm>
        <a:off x="3488880" y="0"/>
        <a:ext cx="2702802" cy="1354866"/>
      </dsp:txXfrm>
    </dsp:sp>
    <dsp:sp modelId="{D8370B80-66B7-2744-8790-8D3D208CF552}">
      <dsp:nvSpPr>
        <dsp:cNvPr id="0" name=""/>
        <dsp:cNvSpPr/>
      </dsp:nvSpPr>
      <dsp:spPr>
        <a:xfrm>
          <a:off x="6006341" y="0"/>
          <a:ext cx="2065272" cy="1354866"/>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a:t>No Space for Pests</a:t>
          </a:r>
        </a:p>
      </dsp:txBody>
      <dsp:txXfrm>
        <a:off x="6683774" y="0"/>
        <a:ext cx="710406" cy="13548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324EA-F23A-CA46-9055-2EAE9555516D}">
      <dsp:nvSpPr>
        <dsp:cNvPr id="0" name=""/>
        <dsp:cNvSpPr/>
      </dsp:nvSpPr>
      <dsp:spPr>
        <a:xfrm>
          <a:off x="0" y="11238"/>
          <a:ext cx="2619276" cy="69498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Designed for 160-MPH Winds</a:t>
          </a:r>
        </a:p>
      </dsp:txBody>
      <dsp:txXfrm>
        <a:off x="33926" y="45164"/>
        <a:ext cx="2551424" cy="627128"/>
      </dsp:txXfrm>
    </dsp:sp>
    <dsp:sp modelId="{31BBABFD-6DB2-044F-84A5-C9A92F07A20E}">
      <dsp:nvSpPr>
        <dsp:cNvPr id="0" name=""/>
        <dsp:cNvSpPr/>
      </dsp:nvSpPr>
      <dsp:spPr>
        <a:xfrm>
          <a:off x="0" y="817654"/>
          <a:ext cx="2619276" cy="69498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Withstood Cat 3 Winds</a:t>
          </a:r>
        </a:p>
      </dsp:txBody>
      <dsp:txXfrm>
        <a:off x="33926" y="851580"/>
        <a:ext cx="2551424" cy="627128"/>
      </dsp:txXfrm>
    </dsp:sp>
    <dsp:sp modelId="{8832D113-5074-EA4A-9329-CD49AB635B2C}">
      <dsp:nvSpPr>
        <dsp:cNvPr id="0" name=""/>
        <dsp:cNvSpPr/>
      </dsp:nvSpPr>
      <dsp:spPr>
        <a:xfrm>
          <a:off x="0" y="1564474"/>
          <a:ext cx="2619276" cy="69498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No Visible Damage </a:t>
          </a:r>
        </a:p>
      </dsp:txBody>
      <dsp:txXfrm>
        <a:off x="33926" y="1598400"/>
        <a:ext cx="2551424" cy="627128"/>
      </dsp:txXfrm>
    </dsp:sp>
    <dsp:sp modelId="{AF5FB57D-CFF9-4E47-99FA-DFB8261E7FC9}">
      <dsp:nvSpPr>
        <dsp:cNvPr id="0" name=""/>
        <dsp:cNvSpPr/>
      </dsp:nvSpPr>
      <dsp:spPr>
        <a:xfrm>
          <a:off x="0" y="2311294"/>
          <a:ext cx="2619276" cy="69498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No Water Infiltration</a:t>
          </a:r>
        </a:p>
      </dsp:txBody>
      <dsp:txXfrm>
        <a:off x="33926" y="2345220"/>
        <a:ext cx="2551424" cy="6271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27DED-6138-944B-A2A9-2ACD809498C5}">
      <dsp:nvSpPr>
        <dsp:cNvPr id="0" name=""/>
        <dsp:cNvSpPr/>
      </dsp:nvSpPr>
      <dsp:spPr>
        <a:xfrm>
          <a:off x="0" y="436120"/>
          <a:ext cx="2627586" cy="83655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Lowest Cost</a:t>
          </a:r>
          <a:endParaRPr lang="en-US" sz="2200" kern="1200" dirty="0"/>
        </a:p>
      </dsp:txBody>
      <dsp:txXfrm>
        <a:off x="40837" y="476957"/>
        <a:ext cx="2545912" cy="754876"/>
      </dsp:txXfrm>
    </dsp:sp>
    <dsp:sp modelId="{374569C5-CAC6-984E-8D4A-D6CE510C4C7D}">
      <dsp:nvSpPr>
        <dsp:cNvPr id="0" name=""/>
        <dsp:cNvSpPr/>
      </dsp:nvSpPr>
      <dsp:spPr>
        <a:xfrm>
          <a:off x="0" y="1336031"/>
          <a:ext cx="2627586" cy="83655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 Painting, Scraping, Solvents</a:t>
          </a:r>
        </a:p>
      </dsp:txBody>
      <dsp:txXfrm>
        <a:off x="40837" y="1376868"/>
        <a:ext cx="2545912" cy="754876"/>
      </dsp:txXfrm>
    </dsp:sp>
    <dsp:sp modelId="{DFA685FD-AD83-2048-9445-5B007A9473AD}">
      <dsp:nvSpPr>
        <dsp:cNvPr id="0" name=""/>
        <dsp:cNvSpPr/>
      </dsp:nvSpPr>
      <dsp:spPr>
        <a:xfrm>
          <a:off x="0" y="2235941"/>
          <a:ext cx="2627586" cy="83655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Occasional Cleaning</a:t>
          </a:r>
        </a:p>
      </dsp:txBody>
      <dsp:txXfrm>
        <a:off x="40837" y="2276778"/>
        <a:ext cx="2545912" cy="7548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AA68-C33F-774F-AC28-6C4C57D0333F}">
      <dsp:nvSpPr>
        <dsp:cNvPr id="0" name=""/>
        <dsp:cNvSpPr/>
      </dsp:nvSpPr>
      <dsp:spPr>
        <a:xfrm>
          <a:off x="0" y="285"/>
          <a:ext cx="8058441" cy="44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Organic Materials Will Ignite. </a:t>
          </a:r>
        </a:p>
      </dsp:txBody>
      <dsp:txXfrm>
        <a:off x="21574" y="21859"/>
        <a:ext cx="8015293" cy="398801"/>
      </dsp:txXfrm>
    </dsp:sp>
    <dsp:sp modelId="{B66DFE4D-6259-8A43-891D-9389425E4F2A}">
      <dsp:nvSpPr>
        <dsp:cNvPr id="0" name=""/>
        <dsp:cNvSpPr/>
      </dsp:nvSpPr>
      <dsp:spPr>
        <a:xfrm>
          <a:off x="0" y="455832"/>
          <a:ext cx="8058441" cy="44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Those with Higher Ignition Temperatures Are Safer. </a:t>
          </a:r>
        </a:p>
      </dsp:txBody>
      <dsp:txXfrm>
        <a:off x="21574" y="477406"/>
        <a:ext cx="8015293" cy="3988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23451-DD9D-EF45-9C11-EC1F77A6312F}">
      <dsp:nvSpPr>
        <dsp:cNvPr id="0" name=""/>
        <dsp:cNvSpPr/>
      </dsp:nvSpPr>
      <dsp:spPr>
        <a:xfrm>
          <a:off x="0" y="2756770"/>
          <a:ext cx="5543671" cy="603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Better Finishing</a:t>
          </a:r>
        </a:p>
      </dsp:txBody>
      <dsp:txXfrm>
        <a:off x="0" y="2756770"/>
        <a:ext cx="5543671" cy="603113"/>
      </dsp:txXfrm>
    </dsp:sp>
    <dsp:sp modelId="{EB026151-DDCD-3047-95F6-ACEF1BCC25C4}">
      <dsp:nvSpPr>
        <dsp:cNvPr id="0" name=""/>
        <dsp:cNvSpPr/>
      </dsp:nvSpPr>
      <dsp:spPr>
        <a:xfrm rot="10800000">
          <a:off x="0" y="1838227"/>
          <a:ext cx="5543671" cy="92758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Wider, Flatter Panels Options</a:t>
          </a:r>
        </a:p>
      </dsp:txBody>
      <dsp:txXfrm rot="10800000">
        <a:off x="0" y="1838227"/>
        <a:ext cx="5543671" cy="602720"/>
      </dsp:txXfrm>
    </dsp:sp>
    <dsp:sp modelId="{76A416B3-B253-2546-A5C9-4DB6ABBF4B42}">
      <dsp:nvSpPr>
        <dsp:cNvPr id="0" name=""/>
        <dsp:cNvSpPr/>
      </dsp:nvSpPr>
      <dsp:spPr>
        <a:xfrm rot="10800000">
          <a:off x="0" y="919685"/>
          <a:ext cx="5543671" cy="92758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Allows for Richer Colors</a:t>
          </a:r>
        </a:p>
      </dsp:txBody>
      <dsp:txXfrm rot="10800000">
        <a:off x="0" y="919685"/>
        <a:ext cx="5543671" cy="602720"/>
      </dsp:txXfrm>
    </dsp:sp>
    <dsp:sp modelId="{FF94E4EC-1ED9-7149-B74C-5A7A11A2E398}">
      <dsp:nvSpPr>
        <dsp:cNvPr id="0" name=""/>
        <dsp:cNvSpPr/>
      </dsp:nvSpPr>
      <dsp:spPr>
        <a:xfrm rot="10800000">
          <a:off x="0" y="1142"/>
          <a:ext cx="5543671" cy="92758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Increases Support</a:t>
          </a:r>
        </a:p>
      </dsp:txBody>
      <dsp:txXfrm rot="10800000">
        <a:off x="0" y="1142"/>
        <a:ext cx="5543671" cy="6027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870B-93B2-654B-86A2-BFB54D59D040}">
      <dsp:nvSpPr>
        <dsp:cNvPr id="0" name=""/>
        <dsp:cNvSpPr/>
      </dsp:nvSpPr>
      <dsp:spPr>
        <a:xfrm>
          <a:off x="0" y="20700"/>
          <a:ext cx="8040323"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Reduces the Appearance of Inconsistencies in the Framing or Wall.</a:t>
          </a:r>
        </a:p>
      </dsp:txBody>
      <dsp:txXfrm>
        <a:off x="20561" y="41261"/>
        <a:ext cx="7999201" cy="380078"/>
      </dsp:txXfrm>
    </dsp:sp>
    <dsp:sp modelId="{5F7E5637-30C6-0744-B5A3-873B6D8053D3}">
      <dsp:nvSpPr>
        <dsp:cNvPr id="0" name=""/>
        <dsp:cNvSpPr/>
      </dsp:nvSpPr>
      <dsp:spPr>
        <a:xfrm>
          <a:off x="0" y="450197"/>
          <a:ext cx="8040323"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Maintains Improved Appearance Throughout Service Life.</a:t>
          </a:r>
        </a:p>
      </dsp:txBody>
      <dsp:txXfrm>
        <a:off x="20561" y="470758"/>
        <a:ext cx="7999201" cy="3800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EC987-E3A8-9642-AABE-9A2718DDBE01}">
      <dsp:nvSpPr>
        <dsp:cNvPr id="0" name=""/>
        <dsp:cNvSpPr/>
      </dsp:nvSpPr>
      <dsp:spPr>
        <a:xfrm>
          <a:off x="1986939" y="289107"/>
          <a:ext cx="2196202" cy="21962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GPS for More R-Value &amp; CI</a:t>
          </a:r>
          <a:endParaRPr lang="en-US" sz="1600" kern="1200" dirty="0"/>
        </a:p>
      </dsp:txBody>
      <dsp:txXfrm>
        <a:off x="2630192" y="932360"/>
        <a:ext cx="1552949" cy="1552949"/>
      </dsp:txXfrm>
    </dsp:sp>
    <dsp:sp modelId="{7996070F-8999-014A-AE49-99665EB9F849}">
      <dsp:nvSpPr>
        <dsp:cNvPr id="0" name=""/>
        <dsp:cNvSpPr/>
      </dsp:nvSpPr>
      <dsp:spPr>
        <a:xfrm rot="5400000">
          <a:off x="4284583" y="289107"/>
          <a:ext cx="2196202" cy="21962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r" defTabSz="711200">
            <a:lnSpc>
              <a:spcPct val="90000"/>
            </a:lnSpc>
            <a:spcBef>
              <a:spcPct val="0"/>
            </a:spcBef>
            <a:spcAft>
              <a:spcPct val="35000"/>
            </a:spcAft>
            <a:buNone/>
          </a:pPr>
          <a:r>
            <a:rPr lang="en-US" sz="1600" b="0" i="0" kern="1200" baseline="0" dirty="0"/>
            <a:t>Advanced Moisture Management </a:t>
          </a:r>
          <a:endParaRPr lang="en-US" sz="1600" kern="1200" dirty="0"/>
        </a:p>
      </dsp:txBody>
      <dsp:txXfrm rot="-5400000">
        <a:off x="4284583" y="932360"/>
        <a:ext cx="1552949" cy="1552949"/>
      </dsp:txXfrm>
    </dsp:sp>
    <dsp:sp modelId="{ED13B533-EBF3-0F47-A6FC-BEF9B7CED8D1}">
      <dsp:nvSpPr>
        <dsp:cNvPr id="0" name=""/>
        <dsp:cNvSpPr/>
      </dsp:nvSpPr>
      <dsp:spPr>
        <a:xfrm rot="10800000">
          <a:off x="4284583" y="2586751"/>
          <a:ext cx="2196202" cy="21962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r" defTabSz="711200">
            <a:lnSpc>
              <a:spcPct val="90000"/>
            </a:lnSpc>
            <a:spcBef>
              <a:spcPct val="0"/>
            </a:spcBef>
            <a:spcAft>
              <a:spcPct val="35000"/>
            </a:spcAft>
            <a:buNone/>
          </a:pPr>
          <a:r>
            <a:rPr lang="en-US" sz="1600" b="0" i="0" kern="1200" baseline="0" dirty="0"/>
            <a:t>Fire, Durability, Sound</a:t>
          </a:r>
          <a:endParaRPr lang="en-US" sz="1600" kern="1200" dirty="0"/>
        </a:p>
      </dsp:txBody>
      <dsp:txXfrm rot="10800000">
        <a:off x="4284583" y="2586751"/>
        <a:ext cx="1552949" cy="1552949"/>
      </dsp:txXfrm>
    </dsp:sp>
    <dsp:sp modelId="{21D5DF83-E64E-A145-8132-CCAAB1BDF22E}">
      <dsp:nvSpPr>
        <dsp:cNvPr id="0" name=""/>
        <dsp:cNvSpPr/>
      </dsp:nvSpPr>
      <dsp:spPr>
        <a:xfrm rot="16200000">
          <a:off x="1986939" y="2586751"/>
          <a:ext cx="2196202" cy="21962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Reduced Environmental Impacts</a:t>
          </a:r>
          <a:endParaRPr lang="en-US" sz="1600" kern="1200" dirty="0"/>
        </a:p>
      </dsp:txBody>
      <dsp:txXfrm rot="5400000">
        <a:off x="2630192" y="2586751"/>
        <a:ext cx="1552949" cy="1552949"/>
      </dsp:txXfrm>
    </dsp:sp>
    <dsp:sp modelId="{4F160AA7-2265-9745-AB69-646F689EA863}">
      <dsp:nvSpPr>
        <dsp:cNvPr id="0" name=""/>
        <dsp:cNvSpPr/>
      </dsp:nvSpPr>
      <dsp:spPr>
        <a:xfrm>
          <a:off x="3854725" y="2079545"/>
          <a:ext cx="758273" cy="65936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949C5-5B0C-6248-9951-2E6D6223F9BD}">
      <dsp:nvSpPr>
        <dsp:cNvPr id="0" name=""/>
        <dsp:cNvSpPr/>
      </dsp:nvSpPr>
      <dsp:spPr>
        <a:xfrm rot="10800000">
          <a:off x="3854725" y="2333148"/>
          <a:ext cx="758273" cy="65936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9CF8-37D9-EF4A-A23D-80BE013A534E}">
      <dsp:nvSpPr>
        <dsp:cNvPr id="0" name=""/>
        <dsp:cNvSpPr/>
      </dsp:nvSpPr>
      <dsp:spPr>
        <a:xfrm>
          <a:off x="2311" y="277774"/>
          <a:ext cx="1833689" cy="1100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History of Vinyl Siding</a:t>
          </a:r>
          <a:endParaRPr lang="en-US" sz="1900" kern="1200" dirty="0"/>
        </a:p>
      </dsp:txBody>
      <dsp:txXfrm>
        <a:off x="2311" y="277774"/>
        <a:ext cx="1833689" cy="1100213"/>
      </dsp:txXfrm>
    </dsp:sp>
    <dsp:sp modelId="{AE0479B9-F058-6C4A-8E84-1364A2B3154C}">
      <dsp:nvSpPr>
        <dsp:cNvPr id="0" name=""/>
        <dsp:cNvSpPr/>
      </dsp:nvSpPr>
      <dsp:spPr>
        <a:xfrm>
          <a:off x="2019369" y="277774"/>
          <a:ext cx="1833689" cy="1100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Uses of Vinyl &amp; Polystyrene</a:t>
          </a:r>
          <a:endParaRPr lang="en-US" sz="1900" kern="1200" dirty="0"/>
        </a:p>
      </dsp:txBody>
      <dsp:txXfrm>
        <a:off x="2019369" y="277774"/>
        <a:ext cx="1833689" cy="1100213"/>
      </dsp:txXfrm>
    </dsp:sp>
    <dsp:sp modelId="{9D1AF893-A6C4-0C45-826A-2636BCF1E399}">
      <dsp:nvSpPr>
        <dsp:cNvPr id="0" name=""/>
        <dsp:cNvSpPr/>
      </dsp:nvSpPr>
      <dsp:spPr>
        <a:xfrm>
          <a:off x="4036428" y="277774"/>
          <a:ext cx="1833689" cy="1100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Vinyl &amp; Polystyrene in Construction </a:t>
          </a:r>
          <a:endParaRPr lang="en-US" sz="1900" kern="1200" dirty="0"/>
        </a:p>
      </dsp:txBody>
      <dsp:txXfrm>
        <a:off x="4036428" y="277774"/>
        <a:ext cx="1833689" cy="1100213"/>
      </dsp:txXfrm>
    </dsp:sp>
    <dsp:sp modelId="{18025CC7-4550-5B43-A54B-227268E47640}">
      <dsp:nvSpPr>
        <dsp:cNvPr id="0" name=""/>
        <dsp:cNvSpPr/>
      </dsp:nvSpPr>
      <dsp:spPr>
        <a:xfrm>
          <a:off x="6053487" y="277774"/>
          <a:ext cx="1833689" cy="1100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Graphite Polystyrene  Explained  </a:t>
          </a:r>
          <a:endParaRPr lang="en-US" sz="1900" kern="1200" dirty="0"/>
        </a:p>
      </dsp:txBody>
      <dsp:txXfrm>
        <a:off x="6053487" y="277774"/>
        <a:ext cx="1833689" cy="11002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81F86-EE32-4947-905D-F9E963BBE4ED}">
      <dsp:nvSpPr>
        <dsp:cNvPr id="0" name=""/>
        <dsp:cNvSpPr/>
      </dsp:nvSpPr>
      <dsp:spPr>
        <a:xfrm>
          <a:off x="1531" y="102039"/>
          <a:ext cx="5649138" cy="1158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EPS &amp; GPS Siding Insulation: R-Value 2.0 - 5.0</a:t>
          </a:r>
          <a:endParaRPr lang="en-US" sz="2000" kern="1200" dirty="0"/>
        </a:p>
      </dsp:txBody>
      <dsp:txXfrm>
        <a:off x="35475" y="135983"/>
        <a:ext cx="5581250" cy="1091040"/>
      </dsp:txXfrm>
    </dsp:sp>
    <dsp:sp modelId="{81C2EF87-D2D4-A74A-A783-C000866F1667}">
      <dsp:nvSpPr>
        <dsp:cNvPr id="0" name=""/>
        <dsp:cNvSpPr/>
      </dsp:nvSpPr>
      <dsp:spPr>
        <a:xfrm>
          <a:off x="3565" y="1362891"/>
          <a:ext cx="1811028" cy="2460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Density (</a:t>
          </a:r>
          <a:r>
            <a:rPr lang="en-US" sz="1600" b="0" i="0" kern="1200" baseline="0" dirty="0" err="1"/>
            <a:t>lb</a:t>
          </a:r>
          <a:r>
            <a:rPr lang="en-US" sz="1600" b="0" i="0" kern="1200" baseline="0" dirty="0"/>
            <a:t>/ft3) ~ 1.0  - 1.25 </a:t>
          </a:r>
          <a:endParaRPr lang="en-US" sz="1600" kern="1200" dirty="0"/>
        </a:p>
      </dsp:txBody>
      <dsp:txXfrm>
        <a:off x="56608" y="1415934"/>
        <a:ext cx="1704942" cy="2354797"/>
      </dsp:txXfrm>
    </dsp:sp>
    <dsp:sp modelId="{490596FC-4EC3-6742-9F9C-97BD5A14C1DB}">
      <dsp:nvSpPr>
        <dsp:cNvPr id="0" name=""/>
        <dsp:cNvSpPr/>
      </dsp:nvSpPr>
      <dsp:spPr>
        <a:xfrm>
          <a:off x="1963302" y="1362891"/>
          <a:ext cx="1770345" cy="2460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Base Thickness… </a:t>
          </a:r>
          <a:br>
            <a:rPr lang="en-US" sz="1600" b="0" i="0" kern="1200" baseline="0" dirty="0"/>
          </a:br>
          <a:r>
            <a:rPr lang="en-US" sz="1600" b="0" i="0" kern="1200" baseline="0" dirty="0"/>
            <a:t> 0.75” to 1.25”</a:t>
          </a:r>
          <a:endParaRPr lang="en-US" sz="1600" kern="1200" dirty="0"/>
        </a:p>
      </dsp:txBody>
      <dsp:txXfrm>
        <a:off x="2015154" y="1414743"/>
        <a:ext cx="1666641" cy="2357179"/>
      </dsp:txXfrm>
    </dsp:sp>
    <dsp:sp modelId="{2569143B-41BE-4F4E-89B1-D33FA7FC62E6}">
      <dsp:nvSpPr>
        <dsp:cNvPr id="0" name=""/>
        <dsp:cNvSpPr/>
      </dsp:nvSpPr>
      <dsp:spPr>
        <a:xfrm>
          <a:off x="3882357" y="1362891"/>
          <a:ext cx="1770345" cy="2460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Cladding R-Value: </a:t>
          </a:r>
        </a:p>
        <a:p>
          <a:pPr marL="0" lvl="0" indent="0" algn="ctr" defTabSz="711200">
            <a:lnSpc>
              <a:spcPct val="90000"/>
            </a:lnSpc>
            <a:spcBef>
              <a:spcPct val="0"/>
            </a:spcBef>
            <a:spcAft>
              <a:spcPct val="35000"/>
            </a:spcAft>
            <a:buNone/>
          </a:pPr>
          <a:r>
            <a:rPr lang="en-US" sz="1600" b="0" i="0" kern="1200" baseline="0" dirty="0"/>
            <a:t>0.01 - 0.81</a:t>
          </a:r>
          <a:endParaRPr lang="en-US" sz="1600" kern="1200" dirty="0"/>
        </a:p>
      </dsp:txBody>
      <dsp:txXfrm>
        <a:off x="3934209" y="1414743"/>
        <a:ext cx="1666641" cy="235717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AEDAD-CA84-8C4D-B79D-056C0ED8581D}">
      <dsp:nvSpPr>
        <dsp:cNvPr id="0" name=""/>
        <dsp:cNvSpPr/>
      </dsp:nvSpPr>
      <dsp:spPr>
        <a:xfrm>
          <a:off x="0" y="141070"/>
          <a:ext cx="4444721"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GPS &amp; EPS for Type 111 Semi -Permeable Vapor Retarder </a:t>
          </a:r>
        </a:p>
      </dsp:txBody>
      <dsp:txXfrm>
        <a:off x="33926" y="174996"/>
        <a:ext cx="4376869" cy="627128"/>
      </dsp:txXfrm>
    </dsp:sp>
    <dsp:sp modelId="{F943D494-28A1-C449-A3F2-735BAF1EB57D}">
      <dsp:nvSpPr>
        <dsp:cNvPr id="0" name=""/>
        <dsp:cNvSpPr/>
      </dsp:nvSpPr>
      <dsp:spPr>
        <a:xfrm>
          <a:off x="0" y="836050"/>
          <a:ext cx="4444721"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12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Maintains R-Value while directing vapor away from interiors  </a:t>
          </a:r>
        </a:p>
      </dsp:txBody>
      <dsp:txXfrm>
        <a:off x="0" y="836050"/>
        <a:ext cx="4444721" cy="419175"/>
      </dsp:txXfrm>
    </dsp:sp>
    <dsp:sp modelId="{D7C44E5F-D137-4F49-89BB-9B978600166D}">
      <dsp:nvSpPr>
        <dsp:cNvPr id="0" name=""/>
        <dsp:cNvSpPr/>
      </dsp:nvSpPr>
      <dsp:spPr>
        <a:xfrm>
          <a:off x="0" y="1255225"/>
          <a:ext cx="4444721"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Specify Systems that Channel Water/Condensation Safely Away </a:t>
          </a:r>
        </a:p>
      </dsp:txBody>
      <dsp:txXfrm>
        <a:off x="33926" y="1289151"/>
        <a:ext cx="4376869" cy="627128"/>
      </dsp:txXfrm>
    </dsp:sp>
    <dsp:sp modelId="{8693A1F6-80F3-324C-AB87-C0516F48CBBE}">
      <dsp:nvSpPr>
        <dsp:cNvPr id="0" name=""/>
        <dsp:cNvSpPr/>
      </dsp:nvSpPr>
      <dsp:spPr>
        <a:xfrm>
          <a:off x="0" y="1950205"/>
          <a:ext cx="4444721"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120"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n-US" sz="1400" kern="1200" dirty="0"/>
        </a:p>
        <a:p>
          <a:pPr marL="114300" lvl="1" indent="-114300" algn="l" defTabSz="622300">
            <a:lnSpc>
              <a:spcPct val="90000"/>
            </a:lnSpc>
            <a:spcBef>
              <a:spcPct val="0"/>
            </a:spcBef>
            <a:spcAft>
              <a:spcPct val="20000"/>
            </a:spcAft>
            <a:buChar char="•"/>
          </a:pPr>
          <a:r>
            <a:rPr lang="en-US" sz="1400" kern="1200" dirty="0"/>
            <a:t>Grooves on the back side of the insulation panels</a:t>
          </a:r>
        </a:p>
      </dsp:txBody>
      <dsp:txXfrm>
        <a:off x="0" y="1950205"/>
        <a:ext cx="4444721" cy="456435"/>
      </dsp:txXfrm>
    </dsp:sp>
    <dsp:sp modelId="{6C36124B-A6C6-B340-B224-76FAE440C428}">
      <dsp:nvSpPr>
        <dsp:cNvPr id="0" name=""/>
        <dsp:cNvSpPr/>
      </dsp:nvSpPr>
      <dsp:spPr>
        <a:xfrm>
          <a:off x="0" y="2406640"/>
          <a:ext cx="4444721"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Ensuring Wall System Can Dry Out, Eliminating Wall damage &amp; Mold</a:t>
          </a:r>
          <a:endParaRPr lang="en-US" sz="1800" kern="1200" dirty="0"/>
        </a:p>
      </dsp:txBody>
      <dsp:txXfrm>
        <a:off x="33926" y="2440566"/>
        <a:ext cx="4376869" cy="62712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B64FD-C0C3-374A-954A-EFAC707348D8}">
      <dsp:nvSpPr>
        <dsp:cNvPr id="0" name=""/>
        <dsp:cNvSpPr/>
      </dsp:nvSpPr>
      <dsp:spPr>
        <a:xfrm>
          <a:off x="432678" y="408354"/>
          <a:ext cx="4086932" cy="4086932"/>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Details for CI</a:t>
          </a:r>
        </a:p>
      </dsp:txBody>
      <dsp:txXfrm>
        <a:off x="2654705" y="1162491"/>
        <a:ext cx="1386637" cy="1362310"/>
      </dsp:txXfrm>
    </dsp:sp>
    <dsp:sp modelId="{095AAF8B-5C4F-E044-970F-61DF09C9ADCC}">
      <dsp:nvSpPr>
        <dsp:cNvPr id="0" name=""/>
        <dsp:cNvSpPr/>
      </dsp:nvSpPr>
      <dsp:spPr>
        <a:xfrm>
          <a:off x="401423" y="450049"/>
          <a:ext cx="4086932" cy="4086932"/>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GPS for Maximum R-Value</a:t>
          </a:r>
          <a:endParaRPr lang="en-US" sz="2400" kern="1200" dirty="0"/>
        </a:p>
      </dsp:txBody>
      <dsp:txXfrm>
        <a:off x="1520464" y="3028709"/>
        <a:ext cx="1848850" cy="1265002"/>
      </dsp:txXfrm>
    </dsp:sp>
    <dsp:sp modelId="{2AE7BEA6-889C-B340-AE39-2DB211A398FE}">
      <dsp:nvSpPr>
        <dsp:cNvPr id="0" name=""/>
        <dsp:cNvSpPr/>
      </dsp:nvSpPr>
      <dsp:spPr>
        <a:xfrm>
          <a:off x="378536" y="404275"/>
          <a:ext cx="4086932" cy="4086932"/>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Adhered Insulation</a:t>
          </a:r>
          <a:endParaRPr lang="en-US" sz="2400" kern="1200" dirty="0"/>
        </a:p>
      </dsp:txBody>
      <dsp:txXfrm>
        <a:off x="816422" y="1207065"/>
        <a:ext cx="1386637" cy="13623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0ED22-AB43-47CF-865D-45B0CC817C1B}">
      <dsp:nvSpPr>
        <dsp:cNvPr id="0" name=""/>
        <dsp:cNvSpPr/>
      </dsp:nvSpPr>
      <dsp:spPr>
        <a:xfrm>
          <a:off x="334403" y="2600"/>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2BEB0-E51D-4196-A42B-016E710A90A5}">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C47CAC-6979-4144-B567-F9ECC5EAC947}">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Superior Continuous Exterior Wall Insulation</a:t>
          </a:r>
        </a:p>
      </dsp:txBody>
      <dsp:txXfrm>
        <a:off x="1494726" y="2600"/>
        <a:ext cx="2252392" cy="955560"/>
      </dsp:txXfrm>
    </dsp:sp>
    <dsp:sp modelId="{64C263A7-3360-874E-99A0-F7025D773F94}">
      <dsp:nvSpPr>
        <dsp:cNvPr id="0" name=""/>
        <dsp:cNvSpPr/>
      </dsp:nvSpPr>
      <dsp:spPr>
        <a:xfrm>
          <a:off x="4139581" y="2600"/>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E1461-3BBD-2D43-B4DD-A34A5343EC06}">
      <dsp:nvSpPr>
        <dsp:cNvPr id="0" name=""/>
        <dsp:cNvSpPr/>
      </dsp:nvSpPr>
      <dsp:spPr>
        <a:xfrm>
          <a:off x="4340248" y="203268"/>
          <a:ext cx="554225" cy="5542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E13E6-774C-A041-ABFB-367C14FACB45}">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Effective Moisture Management</a:t>
          </a:r>
        </a:p>
      </dsp:txBody>
      <dsp:txXfrm>
        <a:off x="5299904" y="2600"/>
        <a:ext cx="2252392" cy="955560"/>
      </dsp:txXfrm>
    </dsp:sp>
    <dsp:sp modelId="{86CDBED4-8108-4559-8476-AD5871F6190E}">
      <dsp:nvSpPr>
        <dsp:cNvPr id="0" name=""/>
        <dsp:cNvSpPr/>
      </dsp:nvSpPr>
      <dsp:spPr>
        <a:xfrm>
          <a:off x="334403" y="1697888"/>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19378-BFC4-45EA-918C-F7337FAB29F8}">
      <dsp:nvSpPr>
        <dsp:cNvPr id="0" name=""/>
        <dsp:cNvSpPr/>
      </dsp:nvSpPr>
      <dsp:spPr>
        <a:xfrm>
          <a:off x="535070" y="1898556"/>
          <a:ext cx="554225" cy="55422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0A37EC-61F3-4DFC-ABE3-7051B26467DD}">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Improved Performance:  Maintenance, Wind, Noise  </a:t>
          </a:r>
        </a:p>
      </dsp:txBody>
      <dsp:txXfrm>
        <a:off x="1494726" y="1697888"/>
        <a:ext cx="2252392" cy="955560"/>
      </dsp:txXfrm>
    </dsp:sp>
    <dsp:sp modelId="{EB1DA8BC-0A2D-4B3A-832C-230B438DD5C5}">
      <dsp:nvSpPr>
        <dsp:cNvPr id="0" name=""/>
        <dsp:cNvSpPr/>
      </dsp:nvSpPr>
      <dsp:spPr>
        <a:xfrm>
          <a:off x="4139581" y="1697888"/>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497D2-E658-4BD4-A118-4214854F0A1A}">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C83509-F132-439D-A292-C546CE1E2B08}">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Aesthetics: More Pigments; Better/Flatter  Finish </a:t>
          </a:r>
        </a:p>
      </dsp:txBody>
      <dsp:txXfrm>
        <a:off x="5299904" y="1697888"/>
        <a:ext cx="2252392" cy="955560"/>
      </dsp:txXfrm>
    </dsp:sp>
    <dsp:sp modelId="{787B65A0-F9E0-0147-8AEA-DA55EEE39F06}">
      <dsp:nvSpPr>
        <dsp:cNvPr id="0" name=""/>
        <dsp:cNvSpPr/>
      </dsp:nvSpPr>
      <dsp:spPr>
        <a:xfrm>
          <a:off x="334403" y="3393176"/>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A1D50-4220-D046-8143-2D2B58C14D83}">
      <dsp:nvSpPr>
        <dsp:cNvPr id="0" name=""/>
        <dsp:cNvSpPr/>
      </dsp:nvSpPr>
      <dsp:spPr>
        <a:xfrm>
          <a:off x="535070" y="3593844"/>
          <a:ext cx="554225" cy="554225"/>
        </a:xfrm>
        <a:prstGeom prst="rect">
          <a:avLst/>
        </a:prstGeom>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EF8CF-B543-F24C-8CD5-8133403C2245}">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Building Code/ ASHRAE Compliance </a:t>
          </a:r>
        </a:p>
      </dsp:txBody>
      <dsp:txXfrm>
        <a:off x="1494726" y="3393176"/>
        <a:ext cx="2252392" cy="955560"/>
      </dsp:txXfrm>
    </dsp:sp>
    <dsp:sp modelId="{B7146FCA-40A9-494C-B410-4D060203D465}">
      <dsp:nvSpPr>
        <dsp:cNvPr id="0" name=""/>
        <dsp:cNvSpPr/>
      </dsp:nvSpPr>
      <dsp:spPr>
        <a:xfrm>
          <a:off x="4139581" y="3393176"/>
          <a:ext cx="955560" cy="95556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15066-FC50-6A40-A5C3-379F7626E6D7}">
      <dsp:nvSpPr>
        <dsp:cNvPr id="0" name=""/>
        <dsp:cNvSpPr/>
      </dsp:nvSpPr>
      <dsp:spPr>
        <a:xfrm>
          <a:off x="4340248" y="3593844"/>
          <a:ext cx="554225" cy="554225"/>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F7F71-025B-4C49-BF7C-EE2FD6D59F8A}">
      <dsp:nvSpPr>
        <dsp:cNvPr id="0" name=""/>
        <dsp:cNvSpPr/>
      </dsp:nvSpPr>
      <dsp:spPr>
        <a:xfrm>
          <a:off x="5299904"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Environmentally &amp; Financially beneficial </a:t>
          </a:r>
        </a:p>
      </dsp:txBody>
      <dsp:txXfrm>
        <a:off x="5299904" y="3393176"/>
        <a:ext cx="2252392" cy="95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D01CC-BBE5-5E46-B7B6-95D9B312026B}">
      <dsp:nvSpPr>
        <dsp:cNvPr id="0" name=""/>
        <dsp:cNvSpPr/>
      </dsp:nvSpPr>
      <dsp:spPr>
        <a:xfrm>
          <a:off x="1017343" y="1510"/>
          <a:ext cx="1960256" cy="53783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1950: Vinyl Siding Introduced by Crane Plastics </a:t>
          </a:r>
        </a:p>
      </dsp:txBody>
      <dsp:txXfrm>
        <a:off x="1033096" y="17263"/>
        <a:ext cx="1928750" cy="506331"/>
      </dsp:txXfrm>
    </dsp:sp>
    <dsp:sp modelId="{143E2591-2CFE-D046-94AC-7A43E4A7120F}">
      <dsp:nvSpPr>
        <dsp:cNvPr id="0" name=""/>
        <dsp:cNvSpPr/>
      </dsp:nvSpPr>
      <dsp:spPr>
        <a:xfrm rot="5400000">
          <a:off x="1896627" y="552793"/>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572962"/>
        <a:ext cx="145216" cy="141182"/>
      </dsp:txXfrm>
    </dsp:sp>
    <dsp:sp modelId="{1B267FA9-0878-5F4C-8688-2E3A5ECAD8BA}">
      <dsp:nvSpPr>
        <dsp:cNvPr id="0" name=""/>
        <dsp:cNvSpPr/>
      </dsp:nvSpPr>
      <dsp:spPr>
        <a:xfrm>
          <a:off x="1017343" y="808266"/>
          <a:ext cx="1960256" cy="53783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1970s: Improved Impact Resistance &amp; More Color Options</a:t>
          </a:r>
        </a:p>
      </dsp:txBody>
      <dsp:txXfrm>
        <a:off x="1033096" y="824019"/>
        <a:ext cx="1928750" cy="506331"/>
      </dsp:txXfrm>
    </dsp:sp>
    <dsp:sp modelId="{129898E4-E982-964B-8BB2-393C67348C4A}">
      <dsp:nvSpPr>
        <dsp:cNvPr id="0" name=""/>
        <dsp:cNvSpPr/>
      </dsp:nvSpPr>
      <dsp:spPr>
        <a:xfrm rot="5400000">
          <a:off x="1896627" y="1359549"/>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1379718"/>
        <a:ext cx="145216" cy="141182"/>
      </dsp:txXfrm>
    </dsp:sp>
    <dsp:sp modelId="{14E94382-C7ED-5F44-81F6-FE3F59B7AAC8}">
      <dsp:nvSpPr>
        <dsp:cNvPr id="0" name=""/>
        <dsp:cNvSpPr/>
      </dsp:nvSpPr>
      <dsp:spPr>
        <a:xfrm>
          <a:off x="1017343" y="1615022"/>
          <a:ext cx="1960256" cy="53783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1980s: Grows in Popularity</a:t>
          </a:r>
        </a:p>
      </dsp:txBody>
      <dsp:txXfrm>
        <a:off x="1033096" y="1630775"/>
        <a:ext cx="1928750" cy="506331"/>
      </dsp:txXfrm>
    </dsp:sp>
    <dsp:sp modelId="{CC3D9CF3-770E-EE4D-B8E8-189EC1F39675}">
      <dsp:nvSpPr>
        <dsp:cNvPr id="0" name=""/>
        <dsp:cNvSpPr/>
      </dsp:nvSpPr>
      <dsp:spPr>
        <a:xfrm rot="5400000">
          <a:off x="1896627" y="2166305"/>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2186474"/>
        <a:ext cx="145216" cy="141182"/>
      </dsp:txXfrm>
    </dsp:sp>
    <dsp:sp modelId="{82B228F0-7011-F147-AF69-93A0631DFBC5}">
      <dsp:nvSpPr>
        <dsp:cNvPr id="0" name=""/>
        <dsp:cNvSpPr/>
      </dsp:nvSpPr>
      <dsp:spPr>
        <a:xfrm>
          <a:off x="1017343" y="2421778"/>
          <a:ext cx="1960256" cy="537837"/>
        </a:xfrm>
        <a:prstGeom prst="roundRect">
          <a:avLst>
            <a:gd name="adj" fmla="val 10000"/>
          </a:avLst>
        </a:prstGeom>
        <a:solidFill>
          <a:srgbClr val="379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Progressive Foam Introduces Insulated Vinyl Siding</a:t>
          </a:r>
        </a:p>
      </dsp:txBody>
      <dsp:txXfrm>
        <a:off x="1033096" y="2437531"/>
        <a:ext cx="1928750" cy="506331"/>
      </dsp:txXfrm>
    </dsp:sp>
    <dsp:sp modelId="{09B01F99-F4DD-BD4B-87C0-9E529F422E99}">
      <dsp:nvSpPr>
        <dsp:cNvPr id="0" name=""/>
        <dsp:cNvSpPr/>
      </dsp:nvSpPr>
      <dsp:spPr>
        <a:xfrm rot="5400000">
          <a:off x="1896627" y="2973061"/>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2993230"/>
        <a:ext cx="145216" cy="141182"/>
      </dsp:txXfrm>
    </dsp:sp>
    <dsp:sp modelId="{DA7DD17A-6FFE-1949-9775-9B8B1296B2A3}">
      <dsp:nvSpPr>
        <dsp:cNvPr id="0" name=""/>
        <dsp:cNvSpPr/>
      </dsp:nvSpPr>
      <dsp:spPr>
        <a:xfrm>
          <a:off x="1017343" y="3228533"/>
          <a:ext cx="1960256" cy="537837"/>
        </a:xfrm>
        <a:prstGeom prst="roundRect">
          <a:avLst>
            <a:gd name="adj" fmla="val 10000"/>
          </a:avLst>
        </a:prstGeom>
        <a:solidFill>
          <a:srgbClr val="379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Progressive Foam adds GPS for 25% More R-Value</a:t>
          </a:r>
        </a:p>
      </dsp:txBody>
      <dsp:txXfrm>
        <a:off x="1033096" y="3244286"/>
        <a:ext cx="1928750" cy="506331"/>
      </dsp:txXfrm>
    </dsp:sp>
    <dsp:sp modelId="{6C7A112D-60DD-7C49-A3DE-C89321849ABD}">
      <dsp:nvSpPr>
        <dsp:cNvPr id="0" name=""/>
        <dsp:cNvSpPr/>
      </dsp:nvSpPr>
      <dsp:spPr>
        <a:xfrm rot="5400000">
          <a:off x="1896627" y="3779816"/>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3799985"/>
        <a:ext cx="145216" cy="141182"/>
      </dsp:txXfrm>
    </dsp:sp>
    <dsp:sp modelId="{D4627D7C-5EB9-7247-A93E-BA6F2B4B7287}">
      <dsp:nvSpPr>
        <dsp:cNvPr id="0" name=""/>
        <dsp:cNvSpPr/>
      </dsp:nvSpPr>
      <dsp:spPr>
        <a:xfrm>
          <a:off x="1017343" y="4035289"/>
          <a:ext cx="1960256" cy="537837"/>
        </a:xfrm>
        <a:prstGeom prst="roundRect">
          <a:avLst>
            <a:gd name="adj" fmla="val 10000"/>
          </a:avLst>
        </a:prstGeom>
        <a:solidFill>
          <a:srgbClr val="379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Insulated Vinyl Siding Recognized by DOE &amp; EPA as Continuous Insulation</a:t>
          </a:r>
        </a:p>
      </dsp:txBody>
      <dsp:txXfrm>
        <a:off x="1033096" y="4051042"/>
        <a:ext cx="1928750" cy="506331"/>
      </dsp:txXfrm>
    </dsp:sp>
    <dsp:sp modelId="{0DD41F6E-CFD5-564F-84A6-DF59C4141775}">
      <dsp:nvSpPr>
        <dsp:cNvPr id="0" name=""/>
        <dsp:cNvSpPr/>
      </dsp:nvSpPr>
      <dsp:spPr>
        <a:xfrm rot="5400000">
          <a:off x="1896627" y="4586572"/>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924863" y="4606741"/>
        <a:ext cx="145216" cy="141182"/>
      </dsp:txXfrm>
    </dsp:sp>
    <dsp:sp modelId="{57B64D82-4E5E-A148-89FC-4E27DA778BD6}">
      <dsp:nvSpPr>
        <dsp:cNvPr id="0" name=""/>
        <dsp:cNvSpPr/>
      </dsp:nvSpPr>
      <dsp:spPr>
        <a:xfrm>
          <a:off x="1017343" y="4842045"/>
          <a:ext cx="1960256" cy="537837"/>
        </a:xfrm>
        <a:prstGeom prst="roundRect">
          <a:avLst>
            <a:gd name="adj" fmla="val 10000"/>
          </a:avLst>
        </a:prstGeom>
        <a:solidFill>
          <a:srgbClr val="379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Progressive Foam Introduces Slide-In Retrofit Insulation </a:t>
          </a:r>
        </a:p>
      </dsp:txBody>
      <dsp:txXfrm>
        <a:off x="1033096" y="4857798"/>
        <a:ext cx="1928750" cy="506331"/>
      </dsp:txXfrm>
    </dsp:sp>
    <dsp:sp modelId="{1AC4DB09-4F9E-2A4D-9CDE-7EA1917D8BCE}">
      <dsp:nvSpPr>
        <dsp:cNvPr id="0" name=""/>
        <dsp:cNvSpPr/>
      </dsp:nvSpPr>
      <dsp:spPr>
        <a:xfrm rot="5400000">
          <a:off x="1896627" y="5393328"/>
          <a:ext cx="201688" cy="2420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5400000">
        <a:off x="1924863" y="5413497"/>
        <a:ext cx="145216" cy="141182"/>
      </dsp:txXfrm>
    </dsp:sp>
    <dsp:sp modelId="{1936FA2C-9518-A64A-9E4D-A701A9936D63}">
      <dsp:nvSpPr>
        <dsp:cNvPr id="0" name=""/>
        <dsp:cNvSpPr/>
      </dsp:nvSpPr>
      <dsp:spPr>
        <a:xfrm>
          <a:off x="1017343" y="5648801"/>
          <a:ext cx="1960256" cy="537837"/>
        </a:xfrm>
        <a:prstGeom prst="roundRect">
          <a:avLst>
            <a:gd name="adj" fmla="val 10000"/>
          </a:avLst>
        </a:prstGeom>
        <a:solidFill>
          <a:srgbClr val="379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More Design Options &amp; Complete CI System Available </a:t>
          </a:r>
        </a:p>
      </dsp:txBody>
      <dsp:txXfrm>
        <a:off x="1033096" y="5664554"/>
        <a:ext cx="1928750" cy="5063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F5776-986F-A944-BA40-58EC02A4A457}">
      <dsp:nvSpPr>
        <dsp:cNvPr id="0" name=""/>
        <dsp:cNvSpPr/>
      </dsp:nvSpPr>
      <dsp:spPr>
        <a:xfrm>
          <a:off x="0" y="0"/>
          <a:ext cx="3570639" cy="17540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150000"/>
            </a:lnSpc>
            <a:spcBef>
              <a:spcPct val="0"/>
            </a:spcBef>
            <a:spcAft>
              <a:spcPct val="35000"/>
            </a:spcAft>
            <a:buNone/>
          </a:pPr>
          <a:r>
            <a:rPr lang="en-US" sz="1400" b="0" i="0" kern="1200" dirty="0"/>
            <a:t>Both DOE and EPA recognize insulated siding as a way to improve a home’s energy efficiency. Insulated siding will reduce thermal bridging and provide continuous insulation. --  Energy.gov</a:t>
          </a:r>
          <a:endParaRPr lang="en-US" sz="1400" kern="1200" dirty="0"/>
        </a:p>
      </dsp:txBody>
      <dsp:txXfrm>
        <a:off x="85627" y="85627"/>
        <a:ext cx="3399385" cy="1582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E4917-873F-1F45-AD7B-F44BE74AFB47}">
      <dsp:nvSpPr>
        <dsp:cNvPr id="0" name=""/>
        <dsp:cNvSpPr/>
      </dsp:nvSpPr>
      <dsp:spPr>
        <a:xfrm>
          <a:off x="1158773" y="-9650"/>
          <a:ext cx="2203164" cy="2203164"/>
        </a:xfrm>
        <a:prstGeom prst="pieWedg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Nominal Water Absorption</a:t>
          </a:r>
        </a:p>
      </dsp:txBody>
      <dsp:txXfrm>
        <a:off x="1804065" y="635642"/>
        <a:ext cx="1557872" cy="1557872"/>
      </dsp:txXfrm>
    </dsp:sp>
    <dsp:sp modelId="{89624983-C8D7-C946-9C1C-942B0A05905C}">
      <dsp:nvSpPr>
        <dsp:cNvPr id="0" name=""/>
        <dsp:cNvSpPr/>
      </dsp:nvSpPr>
      <dsp:spPr>
        <a:xfrm rot="5400000">
          <a:off x="4292530" y="-9650"/>
          <a:ext cx="2203164" cy="2203164"/>
        </a:xfrm>
        <a:prstGeom prst="pieWedg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r" defTabSz="889000">
            <a:lnSpc>
              <a:spcPct val="90000"/>
            </a:lnSpc>
            <a:spcBef>
              <a:spcPct val="0"/>
            </a:spcBef>
            <a:spcAft>
              <a:spcPct val="35000"/>
            </a:spcAft>
            <a:buNone/>
          </a:pPr>
          <a:r>
            <a:rPr lang="en-US" sz="2000" kern="1200" dirty="0">
              <a:solidFill>
                <a:schemeClr val="bg1"/>
              </a:solidFill>
            </a:rPr>
            <a:t>100% Recyclable </a:t>
          </a:r>
          <a:endParaRPr lang="en-US" sz="2000" kern="1200" dirty="0"/>
        </a:p>
      </dsp:txBody>
      <dsp:txXfrm rot="-5400000">
        <a:off x="4292530" y="635642"/>
        <a:ext cx="1557872" cy="1557872"/>
      </dsp:txXfrm>
    </dsp:sp>
    <dsp:sp modelId="{AD45AA63-B899-674C-8011-BCD9F8B34DE2}">
      <dsp:nvSpPr>
        <dsp:cNvPr id="0" name=""/>
        <dsp:cNvSpPr/>
      </dsp:nvSpPr>
      <dsp:spPr>
        <a:xfrm rot="10800000">
          <a:off x="4287309" y="2771688"/>
          <a:ext cx="2203164" cy="2203164"/>
        </a:xfrm>
        <a:prstGeom prst="pieWedg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r" defTabSz="889000">
            <a:lnSpc>
              <a:spcPct val="90000"/>
            </a:lnSpc>
            <a:spcBef>
              <a:spcPct val="0"/>
            </a:spcBef>
            <a:spcAft>
              <a:spcPct val="35000"/>
            </a:spcAft>
            <a:buNone/>
          </a:pPr>
          <a:r>
            <a:rPr lang="en-US" sz="2000" kern="1200" dirty="0">
              <a:solidFill>
                <a:schemeClr val="bg1"/>
              </a:solidFill>
            </a:rPr>
            <a:t>Adheres EPS ASTM</a:t>
          </a:r>
          <a:endParaRPr lang="en-US" sz="2000" kern="1200" dirty="0"/>
        </a:p>
      </dsp:txBody>
      <dsp:txXfrm rot="10800000">
        <a:off x="4287309" y="2771688"/>
        <a:ext cx="1557872" cy="1557872"/>
      </dsp:txXfrm>
    </dsp:sp>
    <dsp:sp modelId="{31633A94-9C26-4747-AD57-B0335F9237C0}">
      <dsp:nvSpPr>
        <dsp:cNvPr id="0" name=""/>
        <dsp:cNvSpPr/>
      </dsp:nvSpPr>
      <dsp:spPr>
        <a:xfrm rot="16200000">
          <a:off x="1123346" y="2771688"/>
          <a:ext cx="2203164" cy="2203164"/>
        </a:xfrm>
        <a:prstGeom prst="pieWedg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Low Embodied Carbon</a:t>
          </a:r>
        </a:p>
      </dsp:txBody>
      <dsp:txXfrm rot="5400000">
        <a:off x="1768638" y="2771688"/>
        <a:ext cx="1557872" cy="1557872"/>
      </dsp:txXfrm>
    </dsp:sp>
    <dsp:sp modelId="{136B0B54-C0C4-0C44-8B4C-5692EC421FC6}">
      <dsp:nvSpPr>
        <dsp:cNvPr id="0" name=""/>
        <dsp:cNvSpPr/>
      </dsp:nvSpPr>
      <dsp:spPr>
        <a:xfrm>
          <a:off x="3050180" y="1779425"/>
          <a:ext cx="1466113" cy="127488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77DF15-26F1-5242-9582-C311A3982F96}">
      <dsp:nvSpPr>
        <dsp:cNvPr id="0" name=""/>
        <dsp:cNvSpPr/>
      </dsp:nvSpPr>
      <dsp:spPr>
        <a:xfrm rot="10800000">
          <a:off x="3050180" y="2033832"/>
          <a:ext cx="1466113" cy="127488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56976-F2A2-B842-BC63-2DF650367073}">
      <dsp:nvSpPr>
        <dsp:cNvPr id="0" name=""/>
        <dsp:cNvSpPr/>
      </dsp:nvSpPr>
      <dsp:spPr>
        <a:xfrm>
          <a:off x="3306001" y="1861"/>
          <a:ext cx="2531997" cy="692512"/>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Reduced Environmental Impacts</a:t>
          </a:r>
          <a:endParaRPr lang="en-US" sz="1800" kern="1200" dirty="0"/>
        </a:p>
      </dsp:txBody>
      <dsp:txXfrm>
        <a:off x="3326284" y="22144"/>
        <a:ext cx="2491431" cy="651946"/>
      </dsp:txXfrm>
    </dsp:sp>
    <dsp:sp modelId="{CC7293B5-D070-334E-9EAA-24C31AC64B45}">
      <dsp:nvSpPr>
        <dsp:cNvPr id="0" name=""/>
        <dsp:cNvSpPr/>
      </dsp:nvSpPr>
      <dsp:spPr>
        <a:xfrm rot="5400000">
          <a:off x="4442153" y="711686"/>
          <a:ext cx="259692" cy="311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478510" y="737655"/>
        <a:ext cx="186978" cy="181784"/>
      </dsp:txXfrm>
    </dsp:sp>
    <dsp:sp modelId="{979C10A5-FBBA-9647-9A91-AF5D51C70BB5}">
      <dsp:nvSpPr>
        <dsp:cNvPr id="0" name=""/>
        <dsp:cNvSpPr/>
      </dsp:nvSpPr>
      <dsp:spPr>
        <a:xfrm>
          <a:off x="3306001" y="1040629"/>
          <a:ext cx="2531997" cy="6925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Continuous Insulation</a:t>
          </a:r>
          <a:endParaRPr lang="en-US" sz="1800" kern="1200" dirty="0"/>
        </a:p>
      </dsp:txBody>
      <dsp:txXfrm>
        <a:off x="3326284" y="1060912"/>
        <a:ext cx="2491431" cy="651946"/>
      </dsp:txXfrm>
    </dsp:sp>
    <dsp:sp modelId="{12F1F975-717B-5146-B157-CC8AE605045B}">
      <dsp:nvSpPr>
        <dsp:cNvPr id="0" name=""/>
        <dsp:cNvSpPr/>
      </dsp:nvSpPr>
      <dsp:spPr>
        <a:xfrm rot="5400000">
          <a:off x="4442153" y="1750454"/>
          <a:ext cx="259692" cy="311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478510" y="1776423"/>
        <a:ext cx="186978" cy="181784"/>
      </dsp:txXfrm>
    </dsp:sp>
    <dsp:sp modelId="{F9ECB220-26D6-BB41-87A3-5D81434908DE}">
      <dsp:nvSpPr>
        <dsp:cNvPr id="0" name=""/>
        <dsp:cNvSpPr/>
      </dsp:nvSpPr>
      <dsp:spPr>
        <a:xfrm>
          <a:off x="3306001" y="2079398"/>
          <a:ext cx="2531997" cy="692512"/>
        </a:xfrm>
        <a:prstGeom prst="roundRect">
          <a:avLst>
            <a:gd name="adj" fmla="val 10000"/>
          </a:avLst>
        </a:prstGeom>
        <a:solidFill>
          <a:srgbClr val="75C4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t>Moisture Management</a:t>
          </a:r>
          <a:endParaRPr lang="en-US" sz="1800" kern="1200"/>
        </a:p>
      </dsp:txBody>
      <dsp:txXfrm>
        <a:off x="3326284" y="2099681"/>
        <a:ext cx="2491431" cy="651946"/>
      </dsp:txXfrm>
    </dsp:sp>
    <dsp:sp modelId="{CA67CF33-CDBF-4D4F-AFFC-1B3A335CED8E}">
      <dsp:nvSpPr>
        <dsp:cNvPr id="0" name=""/>
        <dsp:cNvSpPr/>
      </dsp:nvSpPr>
      <dsp:spPr>
        <a:xfrm rot="5400000">
          <a:off x="4442153" y="2789222"/>
          <a:ext cx="259692" cy="311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478510" y="2815191"/>
        <a:ext cx="186978" cy="181784"/>
      </dsp:txXfrm>
    </dsp:sp>
    <dsp:sp modelId="{99778913-DB1A-0845-882D-78D99CC52DA6}">
      <dsp:nvSpPr>
        <dsp:cNvPr id="0" name=""/>
        <dsp:cNvSpPr/>
      </dsp:nvSpPr>
      <dsp:spPr>
        <a:xfrm>
          <a:off x="3306001" y="3118166"/>
          <a:ext cx="2531997" cy="692512"/>
        </a:xfrm>
        <a:prstGeom prst="roundRect">
          <a:avLst>
            <a:gd name="adj" fmla="val 10000"/>
          </a:avLst>
        </a:prstGeom>
        <a:solidFill>
          <a:srgbClr val="F4A1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Better Performance</a:t>
          </a:r>
          <a:endParaRPr lang="en-US" sz="1800" kern="1200" dirty="0"/>
        </a:p>
      </dsp:txBody>
      <dsp:txXfrm>
        <a:off x="3326284" y="3138449"/>
        <a:ext cx="2491431" cy="6519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7DDC3-70C1-B84D-A6D3-4F315CB9BE79}">
      <dsp:nvSpPr>
        <dsp:cNvPr id="0" name=""/>
        <dsp:cNvSpPr/>
      </dsp:nvSpPr>
      <dsp:spPr>
        <a:xfrm>
          <a:off x="2954" y="0"/>
          <a:ext cx="3384189" cy="44792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400" kern="1200" dirty="0"/>
            <a:t>Studs &amp; Framing 25% of Wall Surface Area</a:t>
          </a:r>
        </a:p>
      </dsp:txBody>
      <dsp:txXfrm>
        <a:off x="2954" y="1791712"/>
        <a:ext cx="3384189" cy="1791712"/>
      </dsp:txXfrm>
    </dsp:sp>
    <dsp:sp modelId="{22EE21CF-7C9F-554B-8814-081C01394A68}">
      <dsp:nvSpPr>
        <dsp:cNvPr id="0" name=""/>
        <dsp:cNvSpPr/>
      </dsp:nvSpPr>
      <dsp:spPr>
        <a:xfrm>
          <a:off x="949248" y="268756"/>
          <a:ext cx="1491600" cy="149160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5641D-4E04-2E46-BA1D-A42873325DD6}">
      <dsp:nvSpPr>
        <dsp:cNvPr id="0" name=""/>
        <dsp:cNvSpPr/>
      </dsp:nvSpPr>
      <dsp:spPr>
        <a:xfrm>
          <a:off x="3491613" y="0"/>
          <a:ext cx="3384189" cy="44792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400" kern="1200" dirty="0"/>
            <a:t>Major Heat Loss Due to Thermal Bridging</a:t>
          </a:r>
        </a:p>
      </dsp:txBody>
      <dsp:txXfrm>
        <a:off x="3491613" y="1791712"/>
        <a:ext cx="3384189" cy="1791712"/>
      </dsp:txXfrm>
    </dsp:sp>
    <dsp:sp modelId="{54213526-DD8D-D148-B028-87FAF49C4F1B}">
      <dsp:nvSpPr>
        <dsp:cNvPr id="0" name=""/>
        <dsp:cNvSpPr/>
      </dsp:nvSpPr>
      <dsp:spPr>
        <a:xfrm>
          <a:off x="4434963" y="268756"/>
          <a:ext cx="1491600" cy="149160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010EDA-341E-794F-8BAA-EDFE1E9A4527}">
      <dsp:nvSpPr>
        <dsp:cNvPr id="0" name=""/>
        <dsp:cNvSpPr/>
      </dsp:nvSpPr>
      <dsp:spPr>
        <a:xfrm>
          <a:off x="859088" y="3468443"/>
          <a:ext cx="5157635" cy="671892"/>
        </a:xfrm>
        <a:prstGeom prst="leftRightArrow">
          <a:avLst/>
        </a:prstGeom>
        <a:solidFill>
          <a:schemeClr val="accent1">
            <a:tint val="6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2A77-6C10-4C4A-931F-B92AF8B3ECAE}">
      <dsp:nvSpPr>
        <dsp:cNvPr id="0" name=""/>
        <dsp:cNvSpPr/>
      </dsp:nvSpPr>
      <dsp:spPr>
        <a:xfrm>
          <a:off x="287098" y="28019"/>
          <a:ext cx="2807729" cy="10288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Uninsulated Siding: Little R-Value</a:t>
          </a:r>
        </a:p>
      </dsp:txBody>
      <dsp:txXfrm>
        <a:off x="287098" y="28019"/>
        <a:ext cx="2807729" cy="1028830"/>
      </dsp:txXfrm>
    </dsp:sp>
    <dsp:sp modelId="{00ECFF3E-3809-DB4F-B3DF-7335F5A6D909}">
      <dsp:nvSpPr>
        <dsp:cNvPr id="0" name=""/>
        <dsp:cNvSpPr/>
      </dsp:nvSpPr>
      <dsp:spPr>
        <a:xfrm>
          <a:off x="311053" y="1199833"/>
          <a:ext cx="2720313" cy="10288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Insulated Vinyl Siding: Adds 2.0 -3.5 R-Value</a:t>
          </a:r>
          <a:endParaRPr lang="en-US" sz="2100" kern="1200" dirty="0"/>
        </a:p>
      </dsp:txBody>
      <dsp:txXfrm>
        <a:off x="311053" y="1199833"/>
        <a:ext cx="2720313" cy="1028830"/>
      </dsp:txXfrm>
    </dsp:sp>
    <dsp:sp modelId="{2F89136E-88CD-C24E-86E7-A52B256403E7}">
      <dsp:nvSpPr>
        <dsp:cNvPr id="0" name=""/>
        <dsp:cNvSpPr/>
      </dsp:nvSpPr>
      <dsp:spPr>
        <a:xfrm>
          <a:off x="270002" y="2401642"/>
          <a:ext cx="3115830" cy="10288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Insulated Vinyl Siding: Provides  CI</a:t>
          </a:r>
        </a:p>
      </dsp:txBody>
      <dsp:txXfrm>
        <a:off x="270002" y="2401642"/>
        <a:ext cx="3115830" cy="10288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84445-AE03-D54F-BB5F-3E59377CFE39}">
      <dsp:nvSpPr>
        <dsp:cNvPr id="0" name=""/>
        <dsp:cNvSpPr/>
      </dsp:nvSpPr>
      <dsp:spPr>
        <a:xfrm>
          <a:off x="488" y="787209"/>
          <a:ext cx="1903504" cy="11421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Drop in boards for uninsulated siding</a:t>
          </a:r>
        </a:p>
      </dsp:txBody>
      <dsp:txXfrm>
        <a:off x="488" y="787209"/>
        <a:ext cx="1903504" cy="1142102"/>
      </dsp:txXfrm>
    </dsp:sp>
    <dsp:sp modelId="{7B997347-1268-DB49-AEDB-51E0A9DF7420}">
      <dsp:nvSpPr>
        <dsp:cNvPr id="0" name=""/>
        <dsp:cNvSpPr/>
      </dsp:nvSpPr>
      <dsp:spPr>
        <a:xfrm>
          <a:off x="2094343" y="787209"/>
          <a:ext cx="1903504" cy="11421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Consistent, parallel siding lines</a:t>
          </a:r>
        </a:p>
      </dsp:txBody>
      <dsp:txXfrm>
        <a:off x="2094343" y="787209"/>
        <a:ext cx="1903504" cy="1142102"/>
      </dsp:txXfrm>
    </dsp:sp>
    <dsp:sp modelId="{3D647F69-1EDC-5544-923E-2693C7BD8A2B}">
      <dsp:nvSpPr>
        <dsp:cNvPr id="0" name=""/>
        <dsp:cNvSpPr/>
      </dsp:nvSpPr>
      <dsp:spPr>
        <a:xfrm>
          <a:off x="488" y="2119662"/>
          <a:ext cx="1903504" cy="11421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Shadow lines that are more pleasing</a:t>
          </a:r>
        </a:p>
      </dsp:txBody>
      <dsp:txXfrm>
        <a:off x="488" y="2119662"/>
        <a:ext cx="1903504" cy="1142102"/>
      </dsp:txXfrm>
    </dsp:sp>
    <dsp:sp modelId="{02055CED-1F28-D24F-92F2-93B2FEB117B8}">
      <dsp:nvSpPr>
        <dsp:cNvPr id="0" name=""/>
        <dsp:cNvSpPr/>
      </dsp:nvSpPr>
      <dsp:spPr>
        <a:xfrm>
          <a:off x="2094343" y="2119662"/>
          <a:ext cx="1903504" cy="11421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Trim options for corners, other details</a:t>
          </a:r>
        </a:p>
      </dsp:txBody>
      <dsp:txXfrm>
        <a:off x="2094343" y="2119662"/>
        <a:ext cx="1903504" cy="114210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AC6C8EF-CB49-4275-A13C-7D23B20735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1B4A547-0428-4174-91C1-87DB18F6E7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843078-645D-4158-A787-42F60CFF6D2A}" type="datetimeFigureOut">
              <a:rPr lang="de-DE" smtClean="0"/>
              <a:t>19.12.23</a:t>
            </a:fld>
            <a:endParaRPr lang="de-DE"/>
          </a:p>
        </p:txBody>
      </p:sp>
      <p:sp>
        <p:nvSpPr>
          <p:cNvPr id="4" name="Fußzeilenplatzhalter 3">
            <a:extLst>
              <a:ext uri="{FF2B5EF4-FFF2-40B4-BE49-F238E27FC236}">
                <a16:creationId xmlns:a16="http://schemas.microsoft.com/office/drawing/2014/main" id="{11FA28B1-58A3-494A-988B-FE2E422DB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FFFF7B2-3409-4144-B289-9DD989617F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C3DBE-79DB-4D91-9218-7EE4FE497323}" type="slidenum">
              <a:rPr lang="de-DE" smtClean="0"/>
              <a:t>‹#›</a:t>
            </a:fld>
            <a:endParaRPr lang="de-DE"/>
          </a:p>
        </p:txBody>
      </p:sp>
    </p:spTree>
    <p:extLst>
      <p:ext uri="{BB962C8B-B14F-4D97-AF65-F5344CB8AC3E}">
        <p14:creationId xmlns:p14="http://schemas.microsoft.com/office/powerpoint/2010/main" val="414497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86D6B-7251-4AFE-851B-67A0DE1DAFFC}" type="datetimeFigureOut">
              <a:rPr lang="de-DE" smtClean="0"/>
              <a:t>19.12.23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F46E9-7904-4FD8-82D0-66E6EAD9EF88}" type="slidenum">
              <a:rPr lang="de-DE" smtClean="0"/>
              <a:t>‹#›</a:t>
            </a:fld>
            <a:endParaRPr lang="de-DE"/>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baseline="0">
        <a:solidFill>
          <a:schemeClr val="tx1"/>
        </a:solidFill>
        <a:latin typeface="+mn-lt"/>
        <a:ea typeface="+mn-ea"/>
        <a:cs typeface="+mn-cs"/>
      </a:defRPr>
    </a:lvl2pPr>
    <a:lvl3pPr marL="914400" algn="l" defTabSz="914400" rtl="0" eaLnBrk="1" latinLnBrk="0" hangingPunct="1">
      <a:defRPr sz="1200" kern="1200" baseline="0">
        <a:solidFill>
          <a:schemeClr val="tx1"/>
        </a:solidFill>
        <a:latin typeface="+mn-lt"/>
        <a:ea typeface="+mn-ea"/>
        <a:cs typeface="+mn-cs"/>
      </a:defRPr>
    </a:lvl3pPr>
    <a:lvl4pPr marL="1371600" algn="l" defTabSz="914400" rtl="0" eaLnBrk="1" latinLnBrk="0" hangingPunct="1">
      <a:defRPr sz="1200" kern="1200" baseline="0">
        <a:solidFill>
          <a:schemeClr val="tx1"/>
        </a:solidFill>
        <a:latin typeface="+mn-lt"/>
        <a:ea typeface="+mn-ea"/>
        <a:cs typeface="+mn-cs"/>
      </a:defRPr>
    </a:lvl4pPr>
    <a:lvl5pPr marL="1828800" algn="l" defTabSz="914400" rtl="0" eaLnBrk="1" latinLnBrk="0" hangingPunct="1">
      <a:defRPr sz="12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psindustry.org/sites/default/files/EPS%20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eopor.basf.us/resources/cours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808121" y="4400550"/>
            <a:ext cx="5241758" cy="3600450"/>
          </a:xfrm>
        </p:spPr>
        <p:txBody>
          <a:bodyPr/>
          <a:lstStyle/>
          <a:p>
            <a:pPr marL="91440" marR="91440">
              <a:spcBef>
                <a:spcPts val="0"/>
              </a:spcBef>
              <a:spcAft>
                <a:spcPts val="0"/>
              </a:spcAft>
            </a:pPr>
            <a:r>
              <a:rPr lang="en-US" kern="1200" dirty="0">
                <a:solidFill>
                  <a:srgbClr val="000000"/>
                </a:solidFill>
                <a:effectLst/>
                <a:ea typeface="Arial" panose="020B0604020202020204" pitchFamily="34" charset="0"/>
              </a:rPr>
              <a:t>Welcome to today’s presentation “Not your Grandmother's Vinyl Siding”.  I am --- from ---.  Today we are going to discuss why and how graphite polystyrene insulated vinyl siding is a high performance building system that delivers multiple benefits for new and existing residential and commercial buildings.</a:t>
            </a:r>
            <a:endParaRPr lang="en-US" dirty="0">
              <a:effectLst/>
              <a:ea typeface="Arial" panose="020B0604020202020204" pitchFamily="34" charset="0"/>
            </a:endParaRPr>
          </a:p>
          <a:p>
            <a:br>
              <a:rPr lang="en-US" sz="1800" kern="1200" dirty="0">
                <a:solidFill>
                  <a:srgbClr val="000000"/>
                </a:solidFill>
                <a:effectLst/>
                <a:latin typeface="Calibri" panose="020F0502020204030204" pitchFamily="34" charset="0"/>
                <a:ea typeface="Arial" panose="020B0604020202020204" pitchFamily="34" charset="0"/>
              </a:rPr>
            </a:br>
            <a:br>
              <a:rPr lang="en-US" sz="1800" dirty="0">
                <a:effectLst/>
                <a:latin typeface="Calibri" panose="020F0502020204030204" pitchFamily="34" charset="0"/>
                <a:ea typeface="Arial" panose="020B0604020202020204" pitchFamily="34" charset="0"/>
              </a:rPr>
            </a:b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1</a:t>
            </a:fld>
            <a:endParaRPr lang="de-DE" dirty="0"/>
          </a:p>
        </p:txBody>
      </p:sp>
    </p:spTree>
    <p:extLst>
      <p:ext uri="{BB962C8B-B14F-4D97-AF65-F5344CB8AC3E}">
        <p14:creationId xmlns:p14="http://schemas.microsoft.com/office/powerpoint/2010/main" val="410875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47483647" y="4400550"/>
            <a:ext cx="5486400" cy="3600450"/>
          </a:xfrm>
        </p:spPr>
        <p:txBody>
          <a:bodyPr anchor="ctr">
            <a:normAutofit fontScale="25000" lnSpcReduction="20000"/>
          </a:bodyPr>
          <a:lstStyle/>
          <a:p>
            <a:pPr marL="574675" marR="671195" lvl="0" indent="-117475">
              <a:lnSpc>
                <a:spcPct val="120000"/>
              </a:lnSpc>
              <a:spcBef>
                <a:spcPts val="845"/>
              </a:spcBef>
              <a:spcAft>
                <a:spcPts val="0"/>
              </a:spcAft>
              <a:buFont typeface="Arial" panose="020B0604020202020204" pitchFamily="34" charset="0"/>
              <a:buChar char="•"/>
            </a:pPr>
            <a:r>
              <a:rPr lang="en-US" sz="4800" spc="0" dirty="0">
                <a:effectLst/>
                <a:latin typeface="+mn-lt"/>
                <a:ea typeface="Arial" panose="020B0604020202020204" pitchFamily="34" charset="0"/>
              </a:rPr>
              <a:t> </a:t>
            </a:r>
            <a:r>
              <a:rPr lang="en-US" sz="4800" dirty="0">
                <a:effectLst/>
                <a:highlight>
                  <a:srgbClr val="00FF00"/>
                </a:highlight>
                <a:latin typeface="+mn-lt"/>
                <a:ea typeface="Arial" panose="020B0604020202020204" pitchFamily="34" charset="0"/>
              </a:rPr>
              <a:t>Patented graphite-enhanced EPS in 1995 under the brand name  </a:t>
            </a:r>
            <a:r>
              <a:rPr lang="en-US" sz="4800" i="1" dirty="0">
                <a:effectLst/>
                <a:highlight>
                  <a:srgbClr val="00FF00"/>
                </a:highlight>
                <a:latin typeface="+mn-lt"/>
                <a:ea typeface="Arial" panose="020B0604020202020204" pitchFamily="34" charset="0"/>
              </a:rPr>
              <a:t>NEOPOR</a:t>
            </a:r>
            <a:r>
              <a:rPr lang="en-US" sz="4800" dirty="0">
                <a:effectLst/>
                <a:latin typeface="+mn-lt"/>
                <a:ea typeface="Arial" panose="020B0604020202020204" pitchFamily="34" charset="0"/>
              </a:rPr>
              <a:t>.</a:t>
            </a:r>
          </a:p>
          <a:p>
            <a:pPr marL="574675" marR="281940" lvl="0" indent="-117475">
              <a:lnSpc>
                <a:spcPct val="120000"/>
              </a:lnSpc>
              <a:spcBef>
                <a:spcPts val="115"/>
              </a:spcBef>
              <a:spcAft>
                <a:spcPts val="0"/>
              </a:spcAft>
              <a:buFont typeface="Arial" panose="020B0604020202020204" pitchFamily="34" charset="0"/>
              <a:buChar char="•"/>
            </a:pPr>
            <a:r>
              <a:rPr lang="en-US" sz="4800" dirty="0">
                <a:effectLst/>
                <a:latin typeface="+mn-lt"/>
                <a:ea typeface="Arial" panose="020B0604020202020204" pitchFamily="34" charset="0"/>
              </a:rPr>
              <a:t> </a:t>
            </a:r>
            <a:r>
              <a:rPr lang="en-US" sz="4800" dirty="0">
                <a:effectLst/>
                <a:highlight>
                  <a:srgbClr val="00FF00"/>
                </a:highlight>
                <a:latin typeface="+mn-lt"/>
                <a:ea typeface="Arial" panose="020B0604020202020204" pitchFamily="34" charset="0"/>
              </a:rPr>
              <a:t>Graphite improves the overall performance of ep</a:t>
            </a:r>
            <a:r>
              <a:rPr lang="en-US" sz="4800" dirty="0">
                <a:effectLst/>
                <a:latin typeface="+mn-lt"/>
                <a:ea typeface="Arial" panose="020B0604020202020204" pitchFamily="34" charset="0"/>
              </a:rPr>
              <a:t>s in several essential ways.</a:t>
            </a:r>
          </a:p>
          <a:p>
            <a:pPr marL="574675" marR="100330" lvl="0" indent="-117475" algn="just">
              <a:lnSpc>
                <a:spcPct val="120000"/>
              </a:lnSpc>
              <a:spcBef>
                <a:spcPts val="55"/>
              </a:spcBef>
              <a:spcAft>
                <a:spcPts val="0"/>
              </a:spcAft>
              <a:buFont typeface="Arial" panose="020B0604020202020204" pitchFamily="34" charset="0"/>
              <a:buChar char="•"/>
            </a:pPr>
            <a:r>
              <a:rPr lang="en-US" sz="4800" dirty="0">
                <a:effectLst/>
                <a:latin typeface="+mn-lt"/>
                <a:ea typeface="Arial" panose="020B0604020202020204" pitchFamily="34" charset="0"/>
              </a:rPr>
              <a:t> Graphite </a:t>
            </a:r>
            <a:r>
              <a:rPr lang="en-US" sz="4800" dirty="0">
                <a:effectLst/>
                <a:highlight>
                  <a:srgbClr val="00FF00"/>
                </a:highlight>
                <a:latin typeface="+mn-lt"/>
                <a:ea typeface="Arial" panose="020B0604020202020204" pitchFamily="34" charset="0"/>
              </a:rPr>
              <a:t>increases r-value ~25% </a:t>
            </a:r>
            <a:r>
              <a:rPr lang="en-US" sz="4800" dirty="0">
                <a:effectLst/>
                <a:latin typeface="+mn-lt"/>
                <a:ea typeface="Arial" panose="020B0604020202020204" pitchFamily="34" charset="0"/>
              </a:rPr>
              <a:t>over white eps via its ability to reduce thermal conductivity and reflect radiant heat</a:t>
            </a:r>
          </a:p>
          <a:p>
            <a:pPr marL="574675" marR="0" lvl="0" indent="-117475" algn="just">
              <a:lnSpc>
                <a:spcPct val="120000"/>
              </a:lnSpc>
              <a:spcBef>
                <a:spcPts val="0"/>
              </a:spcBef>
              <a:spcAft>
                <a:spcPts val="0"/>
              </a:spcAft>
              <a:buFont typeface="Arial" panose="020B0604020202020204" pitchFamily="34" charset="0"/>
              <a:buChar char="•"/>
            </a:pPr>
            <a:r>
              <a:rPr lang="en-US" sz="4800" dirty="0">
                <a:effectLst/>
                <a:latin typeface="+mn-lt"/>
                <a:ea typeface="Arial" panose="020B0604020202020204" pitchFamily="34" charset="0"/>
              </a:rPr>
              <a:t> Graphite is the </a:t>
            </a:r>
            <a:r>
              <a:rPr lang="en-US" sz="4800" dirty="0">
                <a:effectLst/>
                <a:highlight>
                  <a:srgbClr val="00FF00"/>
                </a:highlight>
                <a:latin typeface="+mn-lt"/>
                <a:ea typeface="Arial" panose="020B0604020202020204" pitchFamily="34" charset="0"/>
              </a:rPr>
              <a:t>most stable form of carbon </a:t>
            </a:r>
            <a:r>
              <a:rPr lang="en-US" sz="4800" dirty="0">
                <a:effectLst/>
                <a:latin typeface="+mn-lt"/>
                <a:ea typeface="Arial" panose="020B0604020202020204" pitchFamily="34" charset="0"/>
              </a:rPr>
              <a:t>and a completely safe substance that doesn't react with other chemicals or off-gas in the building.</a:t>
            </a:r>
          </a:p>
          <a:p>
            <a:pPr marL="574675" marR="0" lvl="0" indent="-117475" algn="just">
              <a:lnSpc>
                <a:spcPct val="120000"/>
              </a:lnSpc>
              <a:spcBef>
                <a:spcPts val="0"/>
              </a:spcBef>
              <a:spcAft>
                <a:spcPts val="0"/>
              </a:spcAft>
              <a:buFont typeface="Arial" panose="020B0604020202020204" pitchFamily="34" charset="0"/>
              <a:buChar char="•"/>
            </a:pPr>
            <a:r>
              <a:rPr lang="en-US" sz="4800" dirty="0">
                <a:effectLst/>
                <a:latin typeface="+mn-lt"/>
                <a:ea typeface="Arial" panose="020B0604020202020204" pitchFamily="34" charset="0"/>
              </a:rPr>
              <a:t> It </a:t>
            </a:r>
            <a:r>
              <a:rPr lang="en-US" sz="4800" dirty="0">
                <a:effectLst/>
                <a:highlight>
                  <a:srgbClr val="00FF00"/>
                </a:highlight>
                <a:latin typeface="+mn-lt"/>
                <a:ea typeface="Arial" panose="020B0604020202020204" pitchFamily="34" charset="0"/>
              </a:rPr>
              <a:t>adheres to the same astm standards of traditional eps and </a:t>
            </a:r>
            <a:r>
              <a:rPr lang="en-US" sz="4800" dirty="0">
                <a:effectLst/>
                <a:latin typeface="+mn-lt"/>
                <a:ea typeface="Arial" panose="020B0604020202020204" pitchFamily="34" charset="0"/>
              </a:rPr>
              <a:t>xps, the other main polystyrene-based foams (astm c578); however, its performance characteristics are different enough that the main specification tools in the </a:t>
            </a:r>
            <a:r>
              <a:rPr lang="en-US" sz="4800" dirty="0" err="1">
                <a:effectLst/>
                <a:latin typeface="+mn-lt"/>
                <a:ea typeface="Arial" panose="020B0604020202020204" pitchFamily="34" charset="0"/>
              </a:rPr>
              <a:t>aec</a:t>
            </a:r>
            <a:r>
              <a:rPr lang="en-US" sz="4800" dirty="0">
                <a:effectLst/>
                <a:latin typeface="+mn-lt"/>
                <a:ea typeface="Arial" panose="020B0604020202020204" pitchFamily="34" charset="0"/>
              </a:rPr>
              <a:t> industry in north </a:t>
            </a:r>
            <a:r>
              <a:rPr lang="en-US" sz="4800" dirty="0" err="1">
                <a:effectLst/>
                <a:highlight>
                  <a:srgbClr val="00FF00"/>
                </a:highlight>
                <a:latin typeface="+mn-lt"/>
                <a:ea typeface="Arial" panose="020B0604020202020204" pitchFamily="34" charset="0"/>
              </a:rPr>
              <a:t>america</a:t>
            </a:r>
            <a:r>
              <a:rPr lang="en-US" sz="4800" dirty="0">
                <a:effectLst/>
                <a:highlight>
                  <a:srgbClr val="00FF00"/>
                </a:highlight>
                <a:latin typeface="+mn-lt"/>
                <a:ea typeface="Arial" panose="020B0604020202020204" pitchFamily="34" charset="0"/>
              </a:rPr>
              <a:t> (</a:t>
            </a:r>
            <a:r>
              <a:rPr lang="en-US" sz="4800" dirty="0" err="1">
                <a:effectLst/>
                <a:highlight>
                  <a:srgbClr val="00FF00"/>
                </a:highlight>
                <a:latin typeface="+mn-lt"/>
                <a:ea typeface="Arial" panose="020B0604020202020204" pitchFamily="34" charset="0"/>
              </a:rPr>
              <a:t>bsd</a:t>
            </a:r>
            <a:r>
              <a:rPr lang="en-US" sz="4800" dirty="0">
                <a:effectLst/>
                <a:highlight>
                  <a:srgbClr val="00FF00"/>
                </a:highlight>
                <a:latin typeface="+mn-lt"/>
                <a:ea typeface="Arial" panose="020B0604020202020204" pitchFamily="34" charset="0"/>
              </a:rPr>
              <a:t> </a:t>
            </a:r>
            <a:r>
              <a:rPr lang="en-US" sz="4800" dirty="0" err="1">
                <a:effectLst/>
                <a:highlight>
                  <a:srgbClr val="00FF00"/>
                </a:highlight>
                <a:latin typeface="+mn-lt"/>
                <a:ea typeface="Arial" panose="020B0604020202020204" pitchFamily="34" charset="0"/>
              </a:rPr>
              <a:t>speclink</a:t>
            </a:r>
            <a:r>
              <a:rPr lang="en-US" sz="4800" dirty="0">
                <a:effectLst/>
                <a:highlight>
                  <a:srgbClr val="00FF00"/>
                </a:highlight>
                <a:latin typeface="+mn-lt"/>
                <a:ea typeface="Arial" panose="020B0604020202020204" pitchFamily="34" charset="0"/>
              </a:rPr>
              <a:t> and </a:t>
            </a:r>
            <a:r>
              <a:rPr lang="en-US" sz="4800" dirty="0" err="1">
                <a:effectLst/>
                <a:highlight>
                  <a:srgbClr val="00FF00"/>
                </a:highlight>
                <a:latin typeface="+mn-lt"/>
                <a:ea typeface="Arial" panose="020B0604020202020204" pitchFamily="34" charset="0"/>
              </a:rPr>
              <a:t>masterspec</a:t>
            </a:r>
            <a:r>
              <a:rPr lang="en-US" sz="4800" dirty="0">
                <a:effectLst/>
                <a:highlight>
                  <a:srgbClr val="00FF00"/>
                </a:highlight>
                <a:latin typeface="+mn-lt"/>
                <a:ea typeface="Arial" panose="020B0604020202020204" pitchFamily="34" charset="0"/>
              </a:rPr>
              <a:t>) have created an entirely new "graphite polystyrene" category </a:t>
            </a:r>
            <a:r>
              <a:rPr lang="en-US" sz="4800" dirty="0">
                <a:effectLst/>
                <a:latin typeface="+mn-lt"/>
                <a:ea typeface="Arial" panose="020B0604020202020204" pitchFamily="34" charset="0"/>
              </a:rPr>
              <a:t>to help product specifiers identify its attributes.)</a:t>
            </a:r>
          </a:p>
          <a:p>
            <a:pPr marL="574675" marR="0" lvl="0" indent="-117475" algn="just">
              <a:lnSpc>
                <a:spcPct val="120000"/>
              </a:lnSpc>
              <a:spcBef>
                <a:spcPts val="0"/>
              </a:spcBef>
              <a:spcAft>
                <a:spcPts val="0"/>
              </a:spcAft>
              <a:buFont typeface="Arial" panose="020B0604020202020204" pitchFamily="34" charset="0"/>
              <a:buChar char="•"/>
            </a:pPr>
            <a:r>
              <a:rPr lang="en-US" sz="4800" dirty="0">
                <a:effectLst/>
                <a:latin typeface="+mn-lt"/>
                <a:ea typeface="Arial" panose="020B0604020202020204" pitchFamily="34" charset="0"/>
              </a:rPr>
              <a:t> Through </a:t>
            </a:r>
            <a:r>
              <a:rPr lang="en-US" sz="4800" dirty="0" err="1">
                <a:effectLst/>
                <a:latin typeface="+mn-lt"/>
                <a:ea typeface="Arial" panose="020B0604020202020204" pitchFamily="34" charset="0"/>
              </a:rPr>
              <a:t>lca</a:t>
            </a:r>
            <a:r>
              <a:rPr lang="en-US" sz="4800" dirty="0">
                <a:effectLst/>
                <a:latin typeface="+mn-lt"/>
                <a:ea typeface="Arial" panose="020B0604020202020204" pitchFamily="34" charset="0"/>
              </a:rPr>
              <a:t> and product-specific </a:t>
            </a:r>
            <a:r>
              <a:rPr lang="en-US" sz="4800" dirty="0" err="1">
                <a:effectLst/>
                <a:latin typeface="+mn-lt"/>
                <a:ea typeface="Arial" panose="020B0604020202020204" pitchFamily="34" charset="0"/>
              </a:rPr>
              <a:t>epds</a:t>
            </a:r>
            <a:r>
              <a:rPr lang="en-US" sz="4800" dirty="0">
                <a:effectLst/>
                <a:latin typeface="+mn-lt"/>
                <a:ea typeface="Arial" panose="020B0604020202020204" pitchFamily="34" charset="0"/>
              </a:rPr>
              <a:t>, </a:t>
            </a:r>
            <a:r>
              <a:rPr lang="en-US" sz="4800" dirty="0" err="1">
                <a:effectLst/>
                <a:latin typeface="+mn-lt"/>
                <a:ea typeface="Arial" panose="020B0604020202020204" pitchFamily="34" charset="0"/>
              </a:rPr>
              <a:t>gps</a:t>
            </a:r>
            <a:r>
              <a:rPr lang="en-US" sz="4800" dirty="0">
                <a:effectLst/>
                <a:latin typeface="+mn-lt"/>
                <a:ea typeface="Arial" panose="020B0604020202020204" pitchFamily="34" charset="0"/>
              </a:rPr>
              <a:t> has proven to </a:t>
            </a:r>
            <a:r>
              <a:rPr lang="en-US" sz="4800" dirty="0">
                <a:ea typeface="Arial" panose="020B0604020202020204" pitchFamily="34" charset="0"/>
              </a:rPr>
              <a:t>display </a:t>
            </a:r>
            <a:r>
              <a:rPr lang="en-US" sz="4800" dirty="0">
                <a:effectLst/>
                <a:latin typeface="+mn-lt"/>
                <a:ea typeface="Arial" panose="020B0604020202020204" pitchFamily="34" charset="0"/>
              </a:rPr>
              <a:t>lower embodied carbon than any other rigid insulation in north </a:t>
            </a:r>
            <a:r>
              <a:rPr lang="en-US" sz="4800" dirty="0" err="1">
                <a:effectLst/>
                <a:latin typeface="+mn-lt"/>
                <a:ea typeface="Arial" panose="020B0604020202020204" pitchFamily="34" charset="0"/>
              </a:rPr>
              <a:t>america</a:t>
            </a:r>
            <a:r>
              <a:rPr lang="en-US" sz="4800" dirty="0">
                <a:effectLst/>
                <a:latin typeface="+mn-lt"/>
                <a:ea typeface="Arial" panose="020B0604020202020204" pitchFamily="34" charset="0"/>
              </a:rPr>
              <a:t>, including eps, xps, polyiso, and mineral wool. </a:t>
            </a:r>
          </a:p>
          <a:p>
            <a:pPr marL="574675" marR="0" lvl="0">
              <a:lnSpc>
                <a:spcPct val="120000"/>
              </a:lnSpc>
              <a:spcBef>
                <a:spcPts val="0"/>
              </a:spcBef>
              <a:spcAft>
                <a:spcPts val="0"/>
              </a:spcAft>
              <a:buFont typeface="Arial" panose="020B0604020202020204" pitchFamily="34" charset="0"/>
              <a:buChar char="•"/>
            </a:pPr>
            <a:r>
              <a:rPr lang="en-US" sz="4800" dirty="0">
                <a:effectLst/>
                <a:latin typeface="+mn-lt"/>
                <a:ea typeface="Arial" panose="020B0604020202020204" pitchFamily="34" charset="0"/>
              </a:rPr>
              <a:t>It uses 30% less material mass than xps for the same  r-value. It also offers 20% more thermal resistance than EPS at the same thickness.</a:t>
            </a:r>
            <a:br>
              <a:rPr lang="en-US" sz="4800" dirty="0">
                <a:effectLst/>
                <a:ea typeface="Arial" panose="020B0604020202020204" pitchFamily="34" charset="0"/>
              </a:rPr>
            </a:br>
            <a:r>
              <a:rPr lang="en-US" sz="4800" dirty="0">
                <a:effectLst/>
                <a:ea typeface="Arial" panose="020B0604020202020204" pitchFamily="34" charset="0"/>
              </a:rPr>
              <a:t>Source: information in this slide sourced from "insulation materials.”</a:t>
            </a:r>
            <a:r>
              <a:rPr lang="en-US" sz="4800" dirty="0">
                <a:ea typeface="Arial" panose="020B0604020202020204" pitchFamily="34" charset="0"/>
              </a:rPr>
              <a:t> </a:t>
            </a:r>
            <a:r>
              <a:rPr lang="en-US" sz="4800" dirty="0">
                <a:effectLst/>
                <a:ea typeface="Arial" panose="020B0604020202020204" pitchFamily="34" charset="0"/>
              </a:rPr>
              <a:t>(N.D</a:t>
            </a:r>
            <a:r>
              <a:rPr lang="en-US" sz="4800" i="1" dirty="0">
                <a:effectLst/>
                <a:ea typeface="Arial" panose="020B0604020202020204" pitchFamily="34" charset="0"/>
              </a:rPr>
              <a:t>.).</a:t>
            </a:r>
            <a:r>
              <a:rPr lang="en-US" sz="4800" dirty="0">
                <a:ea typeface="Arial" panose="020B0604020202020204" pitchFamily="34" charset="0"/>
              </a:rPr>
              <a:t> </a:t>
            </a:r>
            <a:r>
              <a:rPr lang="en-US" sz="4800" i="1" dirty="0">
                <a:effectLst/>
                <a:ea typeface="Arial" panose="020B0604020202020204" pitchFamily="34" charset="0"/>
              </a:rPr>
              <a:t>Energy saver</a:t>
            </a:r>
            <a:r>
              <a:rPr lang="en-US" sz="4800" dirty="0">
                <a:effectLst/>
                <a:ea typeface="Arial" panose="020B0604020202020204" pitchFamily="34" charset="0"/>
              </a:rPr>
              <a:t>. Retrieved from https://</a:t>
            </a:r>
            <a:r>
              <a:rPr lang="en-US" sz="4800" dirty="0" err="1">
                <a:effectLst/>
                <a:ea typeface="Arial" panose="020B0604020202020204" pitchFamily="34" charset="0"/>
              </a:rPr>
              <a:t>www.Energy.Gov</a:t>
            </a:r>
            <a:r>
              <a:rPr lang="en-US" sz="4800" dirty="0">
                <a:effectLst/>
                <a:ea typeface="Arial" panose="020B0604020202020204" pitchFamily="34" charset="0"/>
              </a:rPr>
              <a:t>/energysaver/weatherize/ insulation/insulation- materials</a:t>
            </a:r>
          </a:p>
          <a:p>
            <a:pPr marL="342900" marR="98425" lvl="0" indent="-342900">
              <a:lnSpc>
                <a:spcPct val="120000"/>
              </a:lnSpc>
              <a:spcBef>
                <a:spcPts val="85"/>
              </a:spcBef>
              <a:spcAft>
                <a:spcPts val="0"/>
              </a:spcAft>
              <a:buFont typeface="+mj-lt"/>
              <a:buAutoNum type="arabicParenR"/>
              <a:tabLst>
                <a:tab pos="565150" algn="l"/>
                <a:tab pos="565785" algn="l"/>
              </a:tabLst>
            </a:pPr>
            <a:endParaRPr lang="en-US" sz="4800" dirty="0">
              <a:effectLst/>
              <a:latin typeface="+mn-lt"/>
              <a:ea typeface="Arial" panose="020B0604020202020204" pitchFamily="34" charset="0"/>
            </a:endParaRPr>
          </a:p>
          <a:p>
            <a:endParaRPr lang="en-US" sz="4000" dirty="0">
              <a:latin typeface="+mj-lt"/>
              <a:ea typeface="+mj-ea"/>
              <a:cs typeface="+mj-cs"/>
              <a:sym typeface="Avenir Roman"/>
            </a:endParaRPr>
          </a:p>
        </p:txBody>
      </p:sp>
      <p:sp>
        <p:nvSpPr>
          <p:cNvPr id="5" name="TextBox 4">
            <a:extLst>
              <a:ext uri="{FF2B5EF4-FFF2-40B4-BE49-F238E27FC236}">
                <a16:creationId xmlns:a16="http://schemas.microsoft.com/office/drawing/2014/main" id="{84291DA4-28EF-738C-099A-6263DE0F4186}"/>
              </a:ext>
            </a:extLst>
          </p:cNvPr>
          <p:cNvSpPr txBox="1"/>
          <p:nvPr/>
        </p:nvSpPr>
        <p:spPr>
          <a:xfrm>
            <a:off x="696621" y="4475231"/>
            <a:ext cx="5240353" cy="830997"/>
          </a:xfrm>
          <a:prstGeom prst="rect">
            <a:avLst/>
          </a:prstGeom>
          <a:noFill/>
        </p:spPr>
        <p:txBody>
          <a:bodyPr wrap="square" rtlCol="0">
            <a:spAutoFit/>
          </a:bodyPr>
          <a:lstStyle/>
          <a:p>
            <a:r>
              <a:rPr lang="en-US" sz="1200" dirty="0"/>
              <a:t>GPS insulation provides all of the benefits of traditional EPS insulation, including nominal water absorption, low embodied carbon, recyclable and ASTM standards. However, due to the reflective properties of graphite, GPS has about 25% more R-value. </a:t>
            </a:r>
          </a:p>
        </p:txBody>
      </p:sp>
    </p:spTree>
    <p:extLst>
      <p:ext uri="{BB962C8B-B14F-4D97-AF65-F5344CB8AC3E}">
        <p14:creationId xmlns:p14="http://schemas.microsoft.com/office/powerpoint/2010/main" val="155124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spcBef>
                <a:spcPts val="530"/>
              </a:spcBef>
              <a:spcAft>
                <a:spcPts val="0"/>
              </a:spcAft>
            </a:pPr>
            <a:r>
              <a:rPr lang="en-US" sz="1200" dirty="0">
                <a:effectLst/>
                <a:latin typeface="+mn-lt"/>
                <a:ea typeface="Arial" panose="020B0604020202020204" pitchFamily="34" charset="0"/>
              </a:rPr>
              <a:t>Here's</a:t>
            </a:r>
            <a:r>
              <a:rPr lang="en-US" sz="1200" spc="10" dirty="0">
                <a:effectLst/>
                <a:latin typeface="+mn-lt"/>
                <a:ea typeface="Arial" panose="020B0604020202020204" pitchFamily="34" charset="0"/>
              </a:rPr>
              <a:t> </a:t>
            </a:r>
            <a:r>
              <a:rPr lang="en-US" sz="1200" dirty="0">
                <a:effectLst/>
                <a:latin typeface="+mn-lt"/>
                <a:ea typeface="Arial" panose="020B0604020202020204" pitchFamily="34" charset="0"/>
              </a:rPr>
              <a:t>how</a:t>
            </a:r>
            <a:r>
              <a:rPr lang="en-US" sz="1200" spc="40" dirty="0">
                <a:effectLst/>
                <a:latin typeface="+mn-lt"/>
                <a:ea typeface="Arial" panose="020B0604020202020204" pitchFamily="34" charset="0"/>
              </a:rPr>
              <a:t> </a:t>
            </a:r>
            <a:r>
              <a:rPr lang="en-US" sz="1200" dirty="0">
                <a:effectLst/>
                <a:latin typeface="+mn-lt"/>
                <a:ea typeface="Arial" panose="020B0604020202020204" pitchFamily="34" charset="0"/>
              </a:rPr>
              <a:t>GPS</a:t>
            </a:r>
            <a:r>
              <a:rPr lang="en-US" sz="1200" spc="25" dirty="0">
                <a:effectLst/>
                <a:latin typeface="+mn-lt"/>
                <a:ea typeface="Arial" panose="020B0604020202020204" pitchFamily="34" charset="0"/>
              </a:rPr>
              <a:t> </a:t>
            </a:r>
            <a:r>
              <a:rPr lang="en-US" sz="1200" spc="-10" dirty="0">
                <a:effectLst/>
                <a:latin typeface="+mn-lt"/>
                <a:ea typeface="Arial" panose="020B0604020202020204" pitchFamily="34" charset="0"/>
              </a:rPr>
              <a:t>works:</a:t>
            </a:r>
            <a:endParaRPr lang="en-US" sz="1200" dirty="0">
              <a:effectLst/>
              <a:latin typeface="+mn-lt"/>
              <a:ea typeface="Arial" panose="020B0604020202020204" pitchFamily="34" charset="0"/>
            </a:endParaRPr>
          </a:p>
          <a:p>
            <a:pPr marL="73660" marR="220980">
              <a:lnSpc>
                <a:spcPct val="105000"/>
              </a:lnSpc>
              <a:spcBef>
                <a:spcPts val="120"/>
              </a:spcBef>
              <a:spcAft>
                <a:spcPts val="0"/>
              </a:spcAft>
            </a:pPr>
            <a:r>
              <a:rPr lang="en-US" sz="1200" dirty="0">
                <a:effectLst/>
                <a:latin typeface="+mn-lt"/>
                <a:ea typeface="Arial" panose="020B0604020202020204" pitchFamily="34" charset="0"/>
              </a:rPr>
              <a:t>As you may know, warm air always moves towards cold </a:t>
            </a:r>
            <a:r>
              <a:rPr lang="en-US" sz="1200" spc="-20" dirty="0">
                <a:effectLst/>
                <a:latin typeface="+mn-lt"/>
                <a:ea typeface="Arial" panose="020B0604020202020204" pitchFamily="34" charset="0"/>
              </a:rPr>
              <a:t>air,</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and</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while</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no</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insulation</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completely</a:t>
            </a:r>
            <a:r>
              <a:rPr lang="en-US" sz="1200" spc="-105" dirty="0">
                <a:effectLst/>
                <a:latin typeface="+mn-lt"/>
                <a:ea typeface="Arial" panose="020B0604020202020204" pitchFamily="34" charset="0"/>
              </a:rPr>
              <a:t> </a:t>
            </a:r>
            <a:r>
              <a:rPr lang="en-US" sz="1200" spc="-20" dirty="0">
                <a:effectLst/>
                <a:latin typeface="+mn-lt"/>
                <a:ea typeface="Arial" panose="020B0604020202020204" pitchFamily="34" charset="0"/>
              </a:rPr>
              <a:t>stops</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this</a:t>
            </a:r>
            <a:r>
              <a:rPr lang="en-US" sz="1200" spc="-105" dirty="0">
                <a:effectLst/>
                <a:latin typeface="+mn-lt"/>
                <a:ea typeface="Arial" panose="020B0604020202020204" pitchFamily="34" charset="0"/>
              </a:rPr>
              <a:t> </a:t>
            </a:r>
            <a:r>
              <a:rPr lang="en-US" sz="1200" spc="-20" dirty="0">
                <a:effectLst/>
                <a:latin typeface="+mn-lt"/>
                <a:ea typeface="Arial" panose="020B0604020202020204" pitchFamily="34" charset="0"/>
              </a:rPr>
              <a:t>heat </a:t>
            </a:r>
            <a:r>
              <a:rPr lang="en-US" sz="1200" dirty="0">
                <a:effectLst/>
                <a:latin typeface="+mn-lt"/>
                <a:ea typeface="Arial" panose="020B0604020202020204" pitchFamily="34" charset="0"/>
              </a:rPr>
              <a:t>transfer,</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it</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does</a:t>
            </a:r>
            <a:r>
              <a:rPr lang="en-US" sz="1200" spc="-125" dirty="0">
                <a:effectLst/>
                <a:latin typeface="+mn-lt"/>
                <a:ea typeface="Arial" panose="020B0604020202020204" pitchFamily="34" charset="0"/>
              </a:rPr>
              <a:t> </a:t>
            </a:r>
            <a:r>
              <a:rPr lang="en-US" sz="1200" dirty="0">
                <a:effectLst/>
                <a:latin typeface="+mn-lt"/>
                <a:ea typeface="Arial" panose="020B0604020202020204" pitchFamily="34" charset="0"/>
              </a:rPr>
              <a:t>slow</a:t>
            </a:r>
            <a:r>
              <a:rPr lang="en-US" sz="1200" spc="-115" dirty="0">
                <a:effectLst/>
                <a:latin typeface="+mn-lt"/>
                <a:ea typeface="Arial" panose="020B0604020202020204" pitchFamily="34" charset="0"/>
              </a:rPr>
              <a:t> </a:t>
            </a:r>
            <a:r>
              <a:rPr lang="en-US" sz="1200" dirty="0">
                <a:effectLst/>
                <a:latin typeface="+mn-lt"/>
                <a:ea typeface="Arial" panose="020B0604020202020204" pitchFamily="34" charset="0"/>
              </a:rPr>
              <a:t>it</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down.</a:t>
            </a:r>
          </a:p>
          <a:p>
            <a:pPr marL="0" marR="0">
              <a:spcBef>
                <a:spcPts val="45"/>
              </a:spcBef>
              <a:spcAft>
                <a:spcPts val="0"/>
              </a:spcAft>
            </a:pPr>
            <a:r>
              <a:rPr lang="en-US" sz="1200" dirty="0">
                <a:effectLst/>
                <a:latin typeface="+mn-lt"/>
                <a:ea typeface="Arial" panose="020B0604020202020204" pitchFamily="34" charset="0"/>
              </a:rPr>
              <a:t> </a:t>
            </a:r>
          </a:p>
          <a:p>
            <a:pPr marL="73660" marR="220980">
              <a:lnSpc>
                <a:spcPct val="105000"/>
              </a:lnSpc>
              <a:spcBef>
                <a:spcPts val="5"/>
              </a:spcBef>
              <a:spcAft>
                <a:spcPts val="0"/>
              </a:spcAft>
            </a:pPr>
            <a:r>
              <a:rPr lang="en-US" sz="1200" dirty="0">
                <a:effectLst/>
                <a:latin typeface="+mn-lt"/>
                <a:ea typeface="Arial" panose="020B0604020202020204" pitchFamily="34" charset="0"/>
              </a:rPr>
              <a:t>EPS</a:t>
            </a:r>
            <a:r>
              <a:rPr lang="en-US" sz="1200" spc="400" dirty="0">
                <a:effectLst/>
                <a:latin typeface="+mn-lt"/>
                <a:ea typeface="Arial" panose="020B0604020202020204" pitchFamily="34" charset="0"/>
              </a:rPr>
              <a:t> </a:t>
            </a:r>
            <a:r>
              <a:rPr lang="en-US" sz="1200" dirty="0">
                <a:effectLst/>
                <a:latin typeface="+mn-lt"/>
                <a:ea typeface="Arial" panose="020B0604020202020204" pitchFamily="34" charset="0"/>
              </a:rPr>
              <a:t>works because it creates tiny air pockets within each bead when formed, trapping air in these pockets</a:t>
            </a:r>
            <a:r>
              <a:rPr lang="en-US" spc="400" dirty="0">
                <a:ea typeface="Arial" panose="020B0604020202020204" pitchFamily="34" charset="0"/>
              </a:rPr>
              <a:t> </a:t>
            </a:r>
            <a:r>
              <a:rPr lang="en-US" sz="1200" spc="-10" dirty="0">
                <a:effectLst/>
                <a:latin typeface="+mn-lt"/>
                <a:ea typeface="Arial" panose="020B0604020202020204" pitchFamily="34" charset="0"/>
              </a:rPr>
              <a:t>and</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slowing</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the</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movement</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toward </a:t>
            </a:r>
            <a:r>
              <a:rPr lang="en-US" sz="1200" dirty="0">
                <a:effectLst/>
                <a:latin typeface="+mn-lt"/>
                <a:ea typeface="Arial" panose="020B0604020202020204" pitchFamily="34" charset="0"/>
              </a:rPr>
              <a:t>cooler air. Graphite EPS</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works</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this</a:t>
            </a:r>
            <a:r>
              <a:rPr lang="en-US" sz="1200" spc="-15" dirty="0">
                <a:effectLst/>
                <a:latin typeface="+mn-lt"/>
                <a:ea typeface="Arial" panose="020B0604020202020204" pitchFamily="34" charset="0"/>
              </a:rPr>
              <a:t> </a:t>
            </a:r>
            <a:r>
              <a:rPr lang="en-US" sz="1200" dirty="0">
                <a:effectLst/>
                <a:latin typeface="+mn-lt"/>
                <a:ea typeface="Arial" panose="020B0604020202020204" pitchFamily="34" charset="0"/>
              </a:rPr>
              <a:t>way,</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too</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but</a:t>
            </a:r>
            <a:r>
              <a:rPr lang="en-US" sz="1200" spc="-15" dirty="0">
                <a:effectLst/>
                <a:latin typeface="+mn-lt"/>
                <a:ea typeface="Arial" panose="020B0604020202020204" pitchFamily="34" charset="0"/>
              </a:rPr>
              <a:t> </a:t>
            </a:r>
            <a:r>
              <a:rPr lang="en-US" sz="1200" dirty="0">
                <a:effectLst/>
                <a:latin typeface="+mn-lt"/>
                <a:ea typeface="Arial" panose="020B0604020202020204" pitchFamily="34" charset="0"/>
              </a:rPr>
              <a:t>also</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uses</a:t>
            </a:r>
            <a:r>
              <a:rPr lang="en-US" sz="1200" spc="-15" dirty="0">
                <a:effectLst/>
                <a:latin typeface="+mn-lt"/>
                <a:ea typeface="Arial" panose="020B0604020202020204" pitchFamily="34" charset="0"/>
              </a:rPr>
              <a:t> </a:t>
            </a:r>
            <a:r>
              <a:rPr lang="en-US" sz="1200" dirty="0">
                <a:effectLst/>
                <a:latin typeface="+mn-lt"/>
                <a:ea typeface="Arial" panose="020B0604020202020204" pitchFamily="34" charset="0"/>
              </a:rPr>
              <a:t>the</a:t>
            </a:r>
            <a:r>
              <a:rPr lang="en-US" sz="1200" spc="5" dirty="0">
                <a:effectLst/>
                <a:latin typeface="+mn-lt"/>
                <a:ea typeface="Arial" panose="020B0604020202020204" pitchFamily="34" charset="0"/>
              </a:rPr>
              <a:t> </a:t>
            </a:r>
            <a:r>
              <a:rPr lang="en-US" sz="1200" spc="-10" dirty="0">
                <a:effectLst/>
                <a:latin typeface="+mn-lt"/>
                <a:ea typeface="Arial" panose="020B0604020202020204" pitchFamily="34" charset="0"/>
              </a:rPr>
              <a:t>power </a:t>
            </a:r>
            <a:r>
              <a:rPr lang="en-US" sz="1200" dirty="0">
                <a:effectLst/>
                <a:latin typeface="+mn-lt"/>
                <a:ea typeface="Arial" panose="020B0604020202020204" pitchFamily="34" charset="0"/>
              </a:rPr>
              <a:t>of</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reflectivity</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to</a:t>
            </a:r>
            <a:r>
              <a:rPr lang="en-US" sz="1200" spc="150" dirty="0">
                <a:effectLst/>
                <a:latin typeface="+mn-lt"/>
                <a:ea typeface="Arial" panose="020B0604020202020204" pitchFamily="34" charset="0"/>
              </a:rPr>
              <a:t> </a:t>
            </a:r>
            <a:r>
              <a:rPr lang="en-US" sz="1200" dirty="0">
                <a:effectLst/>
                <a:latin typeface="+mn-lt"/>
                <a:ea typeface="Arial" panose="020B0604020202020204" pitchFamily="34" charset="0"/>
              </a:rPr>
              <a:t>increase</a:t>
            </a:r>
            <a:r>
              <a:rPr lang="en-US" sz="1200" spc="150" dirty="0">
                <a:effectLst/>
                <a:latin typeface="+mn-lt"/>
                <a:ea typeface="Arial" panose="020B0604020202020204" pitchFamily="34" charset="0"/>
              </a:rPr>
              <a:t> </a:t>
            </a:r>
            <a:r>
              <a:rPr lang="en-US" sz="1200" spc="-10" dirty="0">
                <a:effectLst/>
                <a:latin typeface="+mn-lt"/>
                <a:ea typeface="Arial" panose="020B0604020202020204" pitchFamily="34" charset="0"/>
              </a:rPr>
              <a:t>insulation.</a:t>
            </a:r>
            <a:endParaRPr lang="en-US" sz="1200" dirty="0">
              <a:effectLst/>
              <a:latin typeface="+mn-lt"/>
              <a:ea typeface="Arial" panose="020B0604020202020204" pitchFamily="34" charset="0"/>
            </a:endParaRPr>
          </a:p>
          <a:p>
            <a:pPr marL="0" marR="0">
              <a:spcBef>
                <a:spcPts val="5"/>
              </a:spcBef>
              <a:spcAft>
                <a:spcPts val="0"/>
              </a:spcAft>
            </a:pPr>
            <a:r>
              <a:rPr lang="en-US" sz="1200" dirty="0">
                <a:effectLst/>
                <a:latin typeface="+mn-lt"/>
                <a:ea typeface="Arial" panose="020B0604020202020204" pitchFamily="34" charset="0"/>
              </a:rPr>
              <a:t> </a:t>
            </a:r>
          </a:p>
          <a:p>
            <a:pPr marL="73660" marR="0">
              <a:lnSpc>
                <a:spcPct val="106000"/>
              </a:lnSpc>
              <a:spcBef>
                <a:spcPts val="0"/>
              </a:spcBef>
              <a:spcAft>
                <a:spcPts val="0"/>
              </a:spcAft>
            </a:pPr>
            <a:r>
              <a:rPr lang="en-US" sz="1200" dirty="0">
                <a:effectLst/>
                <a:latin typeface="+mn-lt"/>
                <a:ea typeface="Arial" panose="020B0604020202020204" pitchFamily="34" charset="0"/>
              </a:rPr>
              <a:t>As radiant heat moves through the graphite-enhanced</a:t>
            </a:r>
            <a:r>
              <a:rPr lang="en-US" sz="1200" spc="400" dirty="0">
                <a:effectLst/>
                <a:latin typeface="+mn-lt"/>
                <a:ea typeface="Arial" panose="020B0604020202020204" pitchFamily="34" charset="0"/>
              </a:rPr>
              <a:t> </a:t>
            </a:r>
            <a:r>
              <a:rPr lang="en-US" sz="1200" spc="-10" dirty="0">
                <a:effectLst/>
                <a:latin typeface="+mn-lt"/>
                <a:ea typeface="Arial" panose="020B0604020202020204" pitchFamily="34" charset="0"/>
              </a:rPr>
              <a:t>material,</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its</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reflected</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hundreds</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of</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times,</a:t>
            </a:r>
            <a:r>
              <a:rPr lang="en-US" sz="1200" spc="-125" dirty="0">
                <a:effectLst/>
                <a:latin typeface="+mn-lt"/>
                <a:ea typeface="Arial" panose="020B0604020202020204" pitchFamily="34" charset="0"/>
              </a:rPr>
              <a:t> </a:t>
            </a:r>
            <a:r>
              <a:rPr lang="en-US" sz="1200" spc="-30" dirty="0">
                <a:effectLst/>
                <a:latin typeface="+mn-lt"/>
                <a:ea typeface="Arial" panose="020B0604020202020204" pitchFamily="34" charset="0"/>
              </a:rPr>
              <a:t>significantly</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slowing</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down</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this</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transfer.</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The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result</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is increased</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energy</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efficiency.</a:t>
            </a:r>
            <a:endParaRPr lang="en-US" sz="1200" dirty="0">
              <a:effectLst/>
              <a:latin typeface="+mn-lt"/>
              <a:ea typeface="Arial" panose="020B0604020202020204" pitchFamily="34" charset="0"/>
            </a:endParaRPr>
          </a:p>
          <a:p>
            <a:pPr marL="0" marR="0">
              <a:spcBef>
                <a:spcPts val="0"/>
              </a:spcBef>
              <a:spcAft>
                <a:spcPts val="0"/>
              </a:spcAft>
            </a:pPr>
            <a:r>
              <a:rPr lang="en-US" sz="1200" dirty="0">
                <a:effectLst/>
                <a:latin typeface="+mn-lt"/>
                <a:ea typeface="Arial" panose="020B0604020202020204" pitchFamily="34" charset="0"/>
              </a:rPr>
              <a:t> </a:t>
            </a:r>
          </a:p>
          <a:p>
            <a:pPr marL="73660" marR="0">
              <a:lnSpc>
                <a:spcPct val="105000"/>
              </a:lnSpc>
              <a:spcBef>
                <a:spcPts val="0"/>
              </a:spcBef>
              <a:spcAft>
                <a:spcPts val="0"/>
              </a:spcAft>
            </a:pPr>
            <a:r>
              <a:rPr lang="en-US" sz="1200" spc="-40" dirty="0">
                <a:effectLst/>
                <a:latin typeface="+mn-lt"/>
                <a:ea typeface="Arial" panose="020B0604020202020204" pitchFamily="34" charset="0"/>
              </a:rPr>
              <a:t>Another</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way</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of</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understanding</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it</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is</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by</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visualizing</a:t>
            </a:r>
            <a:r>
              <a:rPr lang="en-US" sz="1200" spc="120" dirty="0">
                <a:effectLst/>
                <a:latin typeface="+mn-lt"/>
                <a:ea typeface="Arial" panose="020B0604020202020204" pitchFamily="34" charset="0"/>
              </a:rPr>
              <a:t> </a:t>
            </a:r>
            <a:r>
              <a:rPr lang="en-US" sz="1200" spc="-40" dirty="0">
                <a:effectLst/>
                <a:latin typeface="+mn-lt"/>
                <a:ea typeface="Arial" panose="020B0604020202020204" pitchFamily="34" charset="0"/>
              </a:rPr>
              <a:t>the </a:t>
            </a:r>
            <a:r>
              <a:rPr lang="en-US" sz="1200" spc="-50" dirty="0">
                <a:effectLst/>
                <a:latin typeface="+mn-lt"/>
                <a:ea typeface="Arial" panose="020B0604020202020204" pitchFamily="34" charset="0"/>
              </a:rPr>
              <a:t>heat</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transfer</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as</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person</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walking</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on</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path</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from</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point</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A </a:t>
            </a:r>
            <a:r>
              <a:rPr lang="en-US" sz="1200" spc="-10" dirty="0">
                <a:effectLst/>
                <a:latin typeface="+mn-lt"/>
                <a:ea typeface="Arial" panose="020B0604020202020204" pitchFamily="34" charset="0"/>
              </a:rPr>
              <a:t>to</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point</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B.</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Walking</a:t>
            </a:r>
            <a:r>
              <a:rPr lang="en-US" sz="1200" spc="-115" dirty="0">
                <a:effectLst/>
                <a:latin typeface="+mn-lt"/>
                <a:ea typeface="Arial" panose="020B0604020202020204" pitchFamily="34" charset="0"/>
              </a:rPr>
              <a:t> </a:t>
            </a:r>
            <a:r>
              <a:rPr lang="en-US" sz="1200" spc="-10" dirty="0">
                <a:effectLst/>
                <a:latin typeface="+mn-lt"/>
                <a:ea typeface="Arial" panose="020B0604020202020204" pitchFamily="34" charset="0"/>
              </a:rPr>
              <a:t>in</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a</a:t>
            </a:r>
            <a:r>
              <a:rPr lang="en-US" sz="1200" spc="-115" dirty="0">
                <a:effectLst/>
                <a:latin typeface="+mn-lt"/>
                <a:ea typeface="Arial" panose="020B0604020202020204" pitchFamily="34" charset="0"/>
              </a:rPr>
              <a:t> </a:t>
            </a:r>
            <a:r>
              <a:rPr lang="en-US" sz="1200" spc="-10" dirty="0">
                <a:effectLst/>
                <a:latin typeface="+mn-lt"/>
                <a:ea typeface="Arial" panose="020B0604020202020204" pitchFamily="34" charset="0"/>
              </a:rPr>
              <a:t>straight</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line</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(like</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traditional </a:t>
            </a:r>
            <a:r>
              <a:rPr lang="en-US" sz="1200" dirty="0">
                <a:effectLst/>
                <a:latin typeface="+mn-lt"/>
                <a:ea typeface="Arial" panose="020B0604020202020204" pitchFamily="34" charset="0"/>
              </a:rPr>
              <a:t>insulation)</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would</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be</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much</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faster</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than</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if</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the</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path</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took many twists and turns along the way (like graphite EPS).</a:t>
            </a:r>
          </a:p>
          <a:p>
            <a:endParaRPr lang="en-US"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11</a:t>
            </a:fld>
            <a:endParaRPr lang="en-US" dirty="0"/>
          </a:p>
        </p:txBody>
      </p:sp>
    </p:spTree>
    <p:extLst>
      <p:ext uri="{BB962C8B-B14F-4D97-AF65-F5344CB8AC3E}">
        <p14:creationId xmlns:p14="http://schemas.microsoft.com/office/powerpoint/2010/main" val="82895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 will review the advantages of GPS vinyl siding, including reduced environmental impacts and its ability to help provide continuous insulation requirements. We will also look at how the system aids in moisture management and overall better performance, including durability, less maintenance, and more.</a:t>
            </a:r>
          </a:p>
        </p:txBody>
      </p:sp>
      <p:sp>
        <p:nvSpPr>
          <p:cNvPr id="4" name="Slide Number Placeholder 3"/>
          <p:cNvSpPr>
            <a:spLocks noGrp="1"/>
          </p:cNvSpPr>
          <p:nvPr>
            <p:ph type="sldNum" sz="quarter" idx="5"/>
          </p:nvPr>
        </p:nvSpPr>
        <p:spPr/>
        <p:txBody>
          <a:bodyPr/>
          <a:lstStyle/>
          <a:p>
            <a:fld id="{0A4F46E9-7904-4FD8-82D0-66E6EAD9EF88}" type="slidenum">
              <a:rPr lang="de-DE" smtClean="0"/>
              <a:t>12</a:t>
            </a:fld>
            <a:endParaRPr lang="de-DE"/>
          </a:p>
        </p:txBody>
      </p:sp>
    </p:spTree>
    <p:extLst>
      <p:ext uri="{BB962C8B-B14F-4D97-AF65-F5344CB8AC3E}">
        <p14:creationId xmlns:p14="http://schemas.microsoft.com/office/powerpoint/2010/main" val="238183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6900" y="649288"/>
            <a:ext cx="3294063" cy="2470150"/>
          </a:xfrm>
        </p:spPr>
      </p:sp>
      <p:sp>
        <p:nvSpPr>
          <p:cNvPr id="3" name="Notes Placeholder 2"/>
          <p:cNvSpPr>
            <a:spLocks noGrp="1"/>
          </p:cNvSpPr>
          <p:nvPr>
            <p:ph type="body" idx="1"/>
          </p:nvPr>
        </p:nvSpPr>
        <p:spPr>
          <a:xfrm>
            <a:off x="685006" y="3233346"/>
            <a:ext cx="5486400" cy="5225246"/>
          </a:xfrm>
        </p:spPr>
        <p:txBody>
          <a:bodyPr>
            <a:normAutofit/>
          </a:bodyPr>
          <a:lstStyle/>
          <a:p>
            <a:pPr marL="114300">
              <a:spcBef>
                <a:spcPts val="935"/>
              </a:spcBef>
            </a:pPr>
            <a:r>
              <a:rPr lang="en-US" spc="-50" dirty="0">
                <a:ea typeface="Arial" panose="020B0604020202020204" pitchFamily="34" charset="0"/>
              </a:rPr>
              <a:t>Furthermore, a l</a:t>
            </a:r>
            <a:r>
              <a:rPr lang="en-US" spc="-50" dirty="0">
                <a:effectLst/>
                <a:ea typeface="Arial" panose="020B0604020202020204" pitchFamily="34" charset="0"/>
              </a:rPr>
              <a:t>ife cycle analysis conducted </a:t>
            </a:r>
            <a:r>
              <a:rPr lang="en-US" spc="-50" dirty="0">
                <a:ea typeface="Arial" panose="020B0604020202020204" pitchFamily="34" charset="0"/>
              </a:rPr>
              <a:t>on behalf of Progressive  Foam for insulated vinyl siding with EPS insulation provides further proof </a:t>
            </a:r>
            <a:r>
              <a:rPr lang="en-US" spc="-50" dirty="0">
                <a:effectLst/>
                <a:ea typeface="Arial" panose="020B0604020202020204" pitchFamily="34" charset="0"/>
              </a:rPr>
              <a:t>that </a:t>
            </a:r>
            <a:r>
              <a:rPr lang="en-US" dirty="0">
                <a:effectLst/>
                <a:ea typeface="Arial" panose="020B0604020202020204" pitchFamily="34" charset="0"/>
              </a:rPr>
              <a:t>insulated vinyl siding </a:t>
            </a:r>
            <a:r>
              <a:rPr lang="en-US" spc="-40" dirty="0">
                <a:effectLst/>
                <a:ea typeface="Arial" panose="020B0604020202020204" pitchFamily="34" charset="0"/>
              </a:rPr>
              <a:t>has</a:t>
            </a:r>
            <a:r>
              <a:rPr lang="en-US" spc="-95" dirty="0">
                <a:effectLst/>
                <a:ea typeface="Arial" panose="020B0604020202020204" pitchFamily="34" charset="0"/>
              </a:rPr>
              <a:t> </a:t>
            </a:r>
            <a:r>
              <a:rPr lang="en-US" spc="-40" dirty="0">
                <a:effectLst/>
                <a:ea typeface="Arial" panose="020B0604020202020204" pitchFamily="34" charset="0"/>
              </a:rPr>
              <a:t>far</a:t>
            </a:r>
            <a:r>
              <a:rPr lang="en-US" spc="-90" dirty="0">
                <a:effectLst/>
                <a:ea typeface="Arial" panose="020B0604020202020204" pitchFamily="34" charset="0"/>
              </a:rPr>
              <a:t> </a:t>
            </a:r>
            <a:r>
              <a:rPr lang="en-US" spc="-40" dirty="0">
                <a:effectLst/>
                <a:ea typeface="Arial" panose="020B0604020202020204" pitchFamily="34" charset="0"/>
              </a:rPr>
              <a:t>less</a:t>
            </a:r>
            <a:r>
              <a:rPr lang="en-US" spc="-90" dirty="0">
                <a:effectLst/>
                <a:ea typeface="Arial" panose="020B0604020202020204" pitchFamily="34" charset="0"/>
              </a:rPr>
              <a:t> </a:t>
            </a:r>
            <a:r>
              <a:rPr lang="en-US" spc="-20" dirty="0">
                <a:effectLst/>
                <a:ea typeface="Arial" panose="020B0604020202020204" pitchFamily="34" charset="0"/>
              </a:rPr>
              <a:t>embodied carbon than most other alternatives while reducing </a:t>
            </a:r>
            <a:r>
              <a:rPr lang="en-US" spc="-30" dirty="0">
                <a:effectLst/>
                <a:ea typeface="Arial" panose="020B0604020202020204" pitchFamily="34" charset="0"/>
              </a:rPr>
              <a:t>energy</a:t>
            </a:r>
            <a:r>
              <a:rPr lang="en-US" spc="-105" dirty="0">
                <a:effectLst/>
                <a:ea typeface="Arial" panose="020B0604020202020204" pitchFamily="34" charset="0"/>
              </a:rPr>
              <a:t> </a:t>
            </a:r>
            <a:r>
              <a:rPr lang="en-US" spc="-30" dirty="0">
                <a:effectLst/>
                <a:ea typeface="Arial" panose="020B0604020202020204" pitchFamily="34" charset="0"/>
              </a:rPr>
              <a:t>consumption</a:t>
            </a:r>
            <a:r>
              <a:rPr lang="en-US" spc="-100" dirty="0">
                <a:effectLst/>
                <a:ea typeface="Arial" panose="020B0604020202020204" pitchFamily="34" charset="0"/>
              </a:rPr>
              <a:t> </a:t>
            </a:r>
            <a:r>
              <a:rPr lang="en-US" spc="-30" dirty="0">
                <a:effectLst/>
                <a:ea typeface="Arial" panose="020B0604020202020204" pitchFamily="34" charset="0"/>
              </a:rPr>
              <a:t>and</a:t>
            </a:r>
            <a:r>
              <a:rPr lang="en-US" spc="-105" dirty="0">
                <a:effectLst/>
                <a:ea typeface="Arial" panose="020B0604020202020204" pitchFamily="34" charset="0"/>
              </a:rPr>
              <a:t> </a:t>
            </a:r>
            <a:r>
              <a:rPr lang="en-US" spc="-30" dirty="0">
                <a:effectLst/>
                <a:ea typeface="Arial" panose="020B0604020202020204" pitchFamily="34" charset="0"/>
              </a:rPr>
              <a:t>carbon emissions</a:t>
            </a:r>
            <a:r>
              <a:rPr lang="en-US" spc="-100" dirty="0">
                <a:effectLst/>
                <a:ea typeface="Arial" panose="020B0604020202020204" pitchFamily="34" charset="0"/>
              </a:rPr>
              <a:t> </a:t>
            </a:r>
            <a:r>
              <a:rPr lang="en-US" spc="-30" dirty="0">
                <a:effectLst/>
                <a:ea typeface="Arial" panose="020B0604020202020204" pitchFamily="34" charset="0"/>
              </a:rPr>
              <a:t>throughout</a:t>
            </a:r>
            <a:r>
              <a:rPr lang="en-US" spc="-100" dirty="0">
                <a:effectLst/>
                <a:ea typeface="Arial" panose="020B0604020202020204" pitchFamily="34" charset="0"/>
              </a:rPr>
              <a:t> </a:t>
            </a:r>
            <a:r>
              <a:rPr lang="en-US" spc="-30" dirty="0">
                <a:effectLst/>
                <a:ea typeface="Arial" panose="020B0604020202020204" pitchFamily="34" charset="0"/>
              </a:rPr>
              <a:t>its </a:t>
            </a:r>
            <a:r>
              <a:rPr lang="en-US" spc="-40" dirty="0">
                <a:effectLst/>
                <a:ea typeface="Arial" panose="020B0604020202020204" pitchFamily="34" charset="0"/>
              </a:rPr>
              <a:t>life</a:t>
            </a:r>
            <a:r>
              <a:rPr lang="en-US" spc="-40" dirty="0">
                <a:ea typeface="Arial" panose="020B0604020202020204" pitchFamily="34" charset="0"/>
              </a:rPr>
              <a:t>. </a:t>
            </a:r>
          </a:p>
          <a:p>
            <a:pPr marL="114300">
              <a:spcBef>
                <a:spcPts val="935"/>
              </a:spcBef>
            </a:pPr>
            <a:r>
              <a:rPr lang="en-US" dirty="0">
                <a:effectLst/>
              </a:rPr>
              <a:t>(</a:t>
            </a:r>
            <a:r>
              <a:rPr lang="en-US" dirty="0" err="1">
                <a:effectLst/>
              </a:rPr>
              <a:t>Source:https</a:t>
            </a:r>
            <a:r>
              <a:rPr lang="en-US" dirty="0">
                <a:effectLst/>
              </a:rPr>
              <a:t>://</a:t>
            </a:r>
            <a:r>
              <a:rPr lang="en-US" dirty="0" err="1">
                <a:effectLst/>
              </a:rPr>
              <a:t>www.progressivefoam.com</a:t>
            </a:r>
            <a:r>
              <a:rPr lang="en-US" dirty="0">
                <a:effectLst/>
              </a:rPr>
              <a:t>/wp-content/uploads/LCA-Summary-</a:t>
            </a:r>
            <a:r>
              <a:rPr lang="en-US" dirty="0" err="1">
                <a:effectLst/>
              </a:rPr>
              <a:t>Sheet.pdf</a:t>
            </a:r>
            <a:r>
              <a:rPr lang="en-US" dirty="0">
                <a:effectLst/>
              </a:rPr>
              <a:t>)</a:t>
            </a:r>
            <a:endParaRPr lang="en-US" dirty="0"/>
          </a:p>
          <a:p>
            <a:pPr marL="173038" marR="107315">
              <a:spcBef>
                <a:spcPts val="1830"/>
              </a:spcBef>
              <a:spcAft>
                <a:spcPts val="0"/>
              </a:spcAft>
            </a:pPr>
            <a:br>
              <a:rPr lang="en-US" sz="1300" i="0" u="none" strike="noStrike" dirty="0">
                <a:effectLst/>
              </a:rPr>
            </a:br>
            <a:endParaRPr lang="en-US" sz="1300" baseline="0" dirty="0"/>
          </a:p>
          <a:p>
            <a:pPr fontAlgn="t" hangingPunct="0"/>
            <a:endParaRPr lang="en-US" sz="1300" dirty="0"/>
          </a:p>
          <a:p>
            <a:endParaRPr lang="en-US" dirty="0"/>
          </a:p>
        </p:txBody>
      </p:sp>
      <p:sp>
        <p:nvSpPr>
          <p:cNvPr id="4" name="Slide Number Placeholder 3"/>
          <p:cNvSpPr>
            <a:spLocks noGrp="1"/>
          </p:cNvSpPr>
          <p:nvPr>
            <p:ph type="sldNum" sz="quarter" idx="10"/>
          </p:nvPr>
        </p:nvSpPr>
        <p:spPr/>
        <p:txBody>
          <a:bodyPr/>
          <a:lstStyle/>
          <a:p>
            <a:pPr>
              <a:defRPr/>
            </a:pPr>
            <a:r>
              <a:rPr lang="en-US"/>
              <a:t> Slide </a:t>
            </a:r>
            <a:fld id="{8E721F85-6738-F141-95AE-2B1FB4A127F0}" type="slidenum">
              <a:rPr lang="en-US" smtClean="0"/>
              <a:pPr>
                <a:defRPr/>
              </a:pPr>
              <a:t>13</a:t>
            </a:fld>
            <a:endParaRPr lang="en-US"/>
          </a:p>
        </p:txBody>
      </p:sp>
    </p:spTree>
    <p:extLst>
      <p:ext uri="{BB962C8B-B14F-4D97-AF65-F5344CB8AC3E}">
        <p14:creationId xmlns:p14="http://schemas.microsoft.com/office/powerpoint/2010/main" val="78263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62050"/>
            <a:ext cx="4089400" cy="3067050"/>
          </a:xfrm>
        </p:spPr>
      </p:sp>
      <p:sp>
        <p:nvSpPr>
          <p:cNvPr id="3" name="Notes Placeholder 2"/>
          <p:cNvSpPr>
            <a:spLocks noGrp="1"/>
          </p:cNvSpPr>
          <p:nvPr>
            <p:ph type="body" idx="1"/>
          </p:nvPr>
        </p:nvSpPr>
        <p:spPr/>
        <p:txBody>
          <a:bodyPr/>
          <a:lstStyle/>
          <a:p>
            <a:endParaRPr lang="en-US" dirty="0"/>
          </a:p>
          <a:p>
            <a:r>
              <a:rPr lang="en-US" dirty="0">
                <a:effectLst/>
              </a:rPr>
              <a:t>But what about the carbon payback period? How long does it take for the insulation material to save more operational carbon emissions than it took to make it? This chart shows the payback period for the home if heated with natural gas. Using a heat pump scenario, the study found, “</a:t>
            </a:r>
            <a:r>
              <a:rPr lang="en-US" b="0" dirty="0">
                <a:effectLst/>
              </a:rPr>
              <a:t>XPS is an outlier in this selection of materials, with a GWP 15 to 20 times greater than the other materials. In the electric heat pump scenario, it is not reasonable to expect the operational carbon savings to ever outweigh the embodied carbon of the material itself.” </a:t>
            </a:r>
            <a:endParaRPr lang="en-US" dirty="0">
              <a:effectLst/>
            </a:endParaRPr>
          </a:p>
          <a:p>
            <a:endParaRPr lang="en-US" dirty="0"/>
          </a:p>
          <a:p>
            <a:r>
              <a:rPr lang="en-US" dirty="0">
                <a:effectLst/>
              </a:rPr>
              <a:t>For Neopor GPS, the payback period was roughly 6 months, the study found.</a:t>
            </a:r>
          </a:p>
          <a:p>
            <a:endParaRPr lang="en-US" dirty="0"/>
          </a:p>
          <a:p>
            <a:endParaRPr lang="en-US" sz="4800" dirty="0"/>
          </a:p>
          <a:p>
            <a:endParaRPr lang="en-US" sz="4800"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14</a:t>
            </a:fld>
            <a:endParaRPr lang="de-DE"/>
          </a:p>
        </p:txBody>
      </p:sp>
    </p:spTree>
    <p:extLst>
      <p:ext uri="{BB962C8B-B14F-4D97-AF65-F5344CB8AC3E}">
        <p14:creationId xmlns:p14="http://schemas.microsoft.com/office/powerpoint/2010/main" val="261709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analysis of embodied carbon of vinyl siding in comparison with alternatives, according to a recent industry-wide EPD published by the Vinyl Siding Institute. </a:t>
            </a:r>
          </a:p>
          <a:p>
            <a:endParaRPr lang="en-US" dirty="0"/>
          </a:p>
          <a:p>
            <a:r>
              <a:rPr lang="en-US" dirty="0"/>
              <a:t>The Global Warming Potential of vinyl siding versus fiber cement and brick is seen here and with parallels to the auto industry. The prevalence of emissions stickers has helped us make informed decisions when selecting climate-friendly automobiles. For the built environment, comparing data in tools like EPDs can also serve this function. (speak to the slide)</a:t>
            </a:r>
          </a:p>
        </p:txBody>
      </p:sp>
      <p:sp>
        <p:nvSpPr>
          <p:cNvPr id="4" name="Slide Number Placeholder 3"/>
          <p:cNvSpPr>
            <a:spLocks noGrp="1"/>
          </p:cNvSpPr>
          <p:nvPr>
            <p:ph type="sldNum" sz="quarter" idx="5"/>
          </p:nvPr>
        </p:nvSpPr>
        <p:spPr/>
        <p:txBody>
          <a:bodyPr/>
          <a:lstStyle/>
          <a:p>
            <a:fld id="{0A4F46E9-7904-4FD8-82D0-66E6EAD9EF88}" type="slidenum">
              <a:rPr lang="de-DE" smtClean="0"/>
              <a:t>15</a:t>
            </a:fld>
            <a:endParaRPr lang="de-DE"/>
          </a:p>
        </p:txBody>
      </p:sp>
    </p:spTree>
    <p:extLst>
      <p:ext uri="{BB962C8B-B14F-4D97-AF65-F5344CB8AC3E}">
        <p14:creationId xmlns:p14="http://schemas.microsoft.com/office/powerpoint/2010/main" val="203581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insulated vinyl siding with either  EPS or GPS insulation is exceptionally resource-efficient and uses few ingredients in manufacturing.  It is also 100 % recyclable. (Speak to slide)</a:t>
            </a:r>
          </a:p>
        </p:txBody>
      </p:sp>
      <p:sp>
        <p:nvSpPr>
          <p:cNvPr id="4" name="Slide Number Placeholder 3"/>
          <p:cNvSpPr>
            <a:spLocks noGrp="1"/>
          </p:cNvSpPr>
          <p:nvPr>
            <p:ph type="sldNum" sz="quarter" idx="5"/>
          </p:nvPr>
        </p:nvSpPr>
        <p:spPr/>
        <p:txBody>
          <a:bodyPr/>
          <a:lstStyle/>
          <a:p>
            <a:fld id="{0A4F46E9-7904-4FD8-82D0-66E6EAD9EF88}" type="slidenum">
              <a:rPr lang="de-DE" smtClean="0"/>
              <a:t>16</a:t>
            </a:fld>
            <a:endParaRPr lang="de-DE"/>
          </a:p>
        </p:txBody>
      </p:sp>
    </p:spTree>
    <p:extLst>
      <p:ext uri="{BB962C8B-B14F-4D97-AF65-F5344CB8AC3E}">
        <p14:creationId xmlns:p14="http://schemas.microsoft.com/office/powerpoint/2010/main" val="335731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905" marR="0">
              <a:lnSpc>
                <a:spcPct val="105000"/>
              </a:lnSpc>
              <a:spcBef>
                <a:spcPts val="525"/>
              </a:spcBef>
              <a:spcAft>
                <a:spcPts val="0"/>
              </a:spcAft>
            </a:pPr>
            <a:r>
              <a:rPr lang="en-US" sz="1200" b="0" dirty="0">
                <a:effectLst/>
                <a:latin typeface="+mn-lt"/>
                <a:ea typeface="Arial" panose="020B0604020202020204" pitchFamily="34" charset="0"/>
              </a:rPr>
              <a:t>In fact, the DOE and EPA recognize insulated siding as a way to improve a home’s energy efficiency, reduce thermal bridging and provide continuous insulation. (Source:   House is Sided and Sealed: Insulated Siding Provides Continuous Insulation)</a:t>
            </a:r>
          </a:p>
          <a:p>
            <a:pPr marL="509905" marR="0">
              <a:lnSpc>
                <a:spcPct val="105000"/>
              </a:lnSpc>
              <a:spcBef>
                <a:spcPts val="525"/>
              </a:spcBef>
              <a:spcAft>
                <a:spcPts val="0"/>
              </a:spcAft>
            </a:pPr>
            <a:r>
              <a:rPr lang="en-US" sz="1200" b="0" dirty="0">
                <a:effectLst/>
                <a:latin typeface="+mn-lt"/>
                <a:ea typeface="Arial" panose="020B0604020202020204" pitchFamily="34" charset="0"/>
              </a:rPr>
              <a:t>According to the DOE,  you “can save significant resources by specifying insulated siding over fiber cement siding.”</a:t>
            </a:r>
          </a:p>
        </p:txBody>
      </p:sp>
      <p:sp>
        <p:nvSpPr>
          <p:cNvPr id="4" name="Slide Number Placeholder 3"/>
          <p:cNvSpPr>
            <a:spLocks noGrp="1"/>
          </p:cNvSpPr>
          <p:nvPr>
            <p:ph type="sldNum" sz="quarter" idx="10"/>
          </p:nvPr>
        </p:nvSpPr>
        <p:spPr/>
        <p:txBody>
          <a:bodyPr/>
          <a:lstStyle/>
          <a:p>
            <a:fld id="{2A8A85D2-0598-4C46-8D39-3E4A20E5256C}" type="slidenum">
              <a:rPr lang="en-US" smtClean="0"/>
              <a:t>17</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571500" lvl="2">
              <a:defRPr/>
            </a:pPr>
            <a:r>
              <a:rPr lang="en-US" sz="1200" dirty="0">
                <a:latin typeface="+mn-lt"/>
              </a:rPr>
              <a:t>In traditional stick-built residential construction, framing makes up 25% of the exterior wall surface. It’s here, between the insulated wall cavities,  we see heat transfer occur more quickly. This is referred to as "thermal bridging," as seen in the right-hand image represented by the vertical yellow lines.</a:t>
            </a:r>
            <a:endParaRPr lang="en-US" sz="1200" dirty="0">
              <a:effectLst/>
              <a:latin typeface="+mn-lt"/>
              <a:ea typeface="Arial" panose="020B0604020202020204" pitchFamily="34"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8561EF-EFDC-FF44-8BD3-EF90F012710C}" type="slidenum">
              <a:rPr lang="en-US" sz="1200"/>
              <a:pPr eaLnBrk="1" hangingPunct="1"/>
              <a:t>18</a:t>
            </a:fld>
            <a:endParaRPr lang="en-US" sz="1200" dirty="0"/>
          </a:p>
        </p:txBody>
      </p:sp>
    </p:spTree>
    <p:extLst>
      <p:ext uri="{BB962C8B-B14F-4D97-AF65-F5344CB8AC3E}">
        <p14:creationId xmlns:p14="http://schemas.microsoft.com/office/powerpoint/2010/main" val="401972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8642"/>
            <a:ext cx="5486400" cy="3600450"/>
          </a:xfrm>
        </p:spPr>
        <p:txBody>
          <a:bodyPr/>
          <a:lstStyle/>
          <a:p>
            <a:pPr marL="460375" marR="0">
              <a:lnSpc>
                <a:spcPct val="105000"/>
              </a:lnSpc>
              <a:spcBef>
                <a:spcPts val="525"/>
              </a:spcBef>
              <a:spcAft>
                <a:spcPts val="0"/>
              </a:spcAft>
            </a:pPr>
            <a:r>
              <a:rPr lang="en-US" sz="1200" spc="-10" dirty="0">
                <a:effectLst/>
                <a:latin typeface="+mn-lt"/>
                <a:ea typeface="Arial" panose="020B0604020202020204" pitchFamily="34" charset="0"/>
              </a:rPr>
              <a:t>To reduce thermal bridging and promote better energy efficiency, experts such as the Department of Energy recommend utilizing "Continuous Insulation." This method entails strategically placing insulation that covers all structural members to prevent significant heat transfer. “It is installed on the interior, exterior, or is integral to any opaque surface of the building envelope.: (Source: </a:t>
            </a:r>
            <a:r>
              <a:rPr lang="en-US" sz="1200" spc="-10" dirty="0" err="1">
                <a:effectLst/>
                <a:latin typeface="+mn-lt"/>
                <a:ea typeface="Arial" panose="020B0604020202020204" pitchFamily="34" charset="0"/>
              </a:rPr>
              <a:t>energycodes.gov</a:t>
            </a:r>
            <a:r>
              <a:rPr lang="en-US" sz="1200" spc="-10" dirty="0">
                <a:effectLst/>
                <a:latin typeface="+mn-lt"/>
                <a:ea typeface="Arial" panose="020B0604020202020204" pitchFamily="34" charset="0"/>
              </a:rPr>
              <a:t>)</a:t>
            </a:r>
          </a:p>
          <a:p>
            <a:pPr marL="457200" marR="0">
              <a:spcBef>
                <a:spcPts val="0"/>
              </a:spcBef>
              <a:spcAft>
                <a:spcPts val="0"/>
              </a:spcAft>
            </a:pPr>
            <a:endParaRPr lang="en-US" sz="1200" spc="-40" dirty="0">
              <a:effectLst/>
              <a:latin typeface="+mn-lt"/>
              <a:ea typeface="Arial" panose="020B0604020202020204" pitchFamily="34" charset="0"/>
            </a:endParaRPr>
          </a:p>
          <a:p>
            <a:pPr marL="457200" marR="0">
              <a:spcBef>
                <a:spcPts val="0"/>
              </a:spcBef>
              <a:spcAft>
                <a:spcPts val="0"/>
              </a:spcAft>
            </a:pPr>
            <a:r>
              <a:rPr lang="en-US" sz="1200" spc="-40" dirty="0">
                <a:effectLst/>
                <a:latin typeface="+mn-lt"/>
                <a:ea typeface="Arial" panose="020B0604020202020204" pitchFamily="34" charset="0"/>
              </a:rPr>
              <a:t>“Alternative</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combinations</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of</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cavity</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insulation</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and </a:t>
            </a:r>
            <a:r>
              <a:rPr lang="en-US" sz="1200" dirty="0">
                <a:effectLst/>
                <a:latin typeface="+mn-lt"/>
                <a:ea typeface="Arial" panose="020B0604020202020204" pitchFamily="34" charset="0"/>
              </a:rPr>
              <a:t>sheathings in thicker walls can be used, provided </a:t>
            </a:r>
            <a:r>
              <a:rPr lang="en-US" sz="1200" spc="-50" dirty="0">
                <a:effectLst/>
                <a:latin typeface="+mn-lt"/>
                <a:ea typeface="Arial" panose="020B0604020202020204" pitchFamily="34" charset="0"/>
              </a:rPr>
              <a:t>the</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total</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wall</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assembly</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has</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U-factor</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that</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is</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less </a:t>
            </a:r>
            <a:r>
              <a:rPr lang="en-US" sz="1200" spc="-10" dirty="0">
                <a:effectLst/>
                <a:latin typeface="+mn-lt"/>
                <a:ea typeface="Arial" panose="020B0604020202020204" pitchFamily="34" charset="0"/>
              </a:rPr>
              <a:t>than</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or</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equal</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to</a:t>
            </a:r>
            <a:r>
              <a:rPr lang="en-US" sz="1200" spc="-115" dirty="0">
                <a:effectLst/>
                <a:latin typeface="+mn-lt"/>
                <a:ea typeface="Arial" panose="020B0604020202020204" pitchFamily="34" charset="0"/>
              </a:rPr>
              <a:t> </a:t>
            </a:r>
            <a:r>
              <a:rPr lang="en-US" sz="1200" spc="-10" dirty="0">
                <a:effectLst/>
                <a:latin typeface="+mn-lt"/>
                <a:ea typeface="Arial" panose="020B0604020202020204" pitchFamily="34" charset="0"/>
              </a:rPr>
              <a:t>the</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appropriate</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climate</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zone </a:t>
            </a:r>
            <a:r>
              <a:rPr lang="en-US" sz="1200" spc="-30" dirty="0">
                <a:effectLst/>
                <a:latin typeface="+mn-lt"/>
                <a:ea typeface="Arial" panose="020B0604020202020204" pitchFamily="34" charset="0"/>
              </a:rPr>
              <a:t>construction</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requirements."</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a:t>
            </a:r>
            <a:r>
              <a:rPr lang="en-US" sz="1200" spc="-105" dirty="0">
                <a:effectLst/>
                <a:latin typeface="+mn-lt"/>
                <a:ea typeface="Arial" panose="020B0604020202020204" pitchFamily="34" charset="0"/>
              </a:rPr>
              <a:t> </a:t>
            </a:r>
            <a:r>
              <a:rPr lang="en-US" sz="1200" spc="-30" dirty="0" err="1">
                <a:effectLst/>
                <a:latin typeface="+mn-lt"/>
                <a:ea typeface="Arial" panose="020B0604020202020204" pitchFamily="34" charset="0"/>
              </a:rPr>
              <a:t>Energy.gov</a:t>
            </a:r>
            <a:endParaRPr lang="en-US" sz="1200" dirty="0">
              <a:effectLst/>
              <a:latin typeface="+mn-lt"/>
              <a:ea typeface="Arial" panose="020B0604020202020204" pitchFamily="34" charset="0"/>
            </a:endParaRPr>
          </a:p>
          <a:p>
            <a:pPr marL="457200">
              <a:lnSpc>
                <a:spcPct val="105000"/>
              </a:lnSpc>
              <a:spcBef>
                <a:spcPts val="525"/>
              </a:spcBef>
            </a:pPr>
            <a:endParaRPr lang="en-US" dirty="0"/>
          </a:p>
          <a:p>
            <a:pPr marL="457200">
              <a:lnSpc>
                <a:spcPct val="105000"/>
              </a:lnSpc>
              <a:spcBef>
                <a:spcPts val="525"/>
              </a:spcBef>
            </a:pPr>
            <a:r>
              <a:rPr lang="en-US" dirty="0"/>
              <a:t>See also, “How is Cavity and Continuous Wall Insulation Calculated in </a:t>
            </a:r>
            <a:r>
              <a:rPr lang="en-US" dirty="0" err="1"/>
              <a:t>REScheck</a:t>
            </a:r>
            <a:r>
              <a:rPr lang="en-US" dirty="0"/>
              <a:t>? https://</a:t>
            </a:r>
            <a:r>
              <a:rPr lang="en-US" dirty="0" err="1"/>
              <a:t>www.energycodes.gov</a:t>
            </a:r>
            <a:r>
              <a:rPr lang="en-US" dirty="0"/>
              <a:t>/technical-assistance/</a:t>
            </a:r>
            <a:r>
              <a:rPr lang="en-US" dirty="0" err="1"/>
              <a:t>faqs</a:t>
            </a:r>
            <a:r>
              <a:rPr lang="en-US" dirty="0"/>
              <a:t>/how-cavity-and-continuous-wall-insulation-calculated-</a:t>
            </a:r>
            <a:r>
              <a:rPr lang="en-US" dirty="0" err="1"/>
              <a:t>rescheck</a:t>
            </a:r>
            <a:r>
              <a:rPr lang="en-US" dirty="0"/>
              <a:t>#:~:text=under%20the%20siding.-,Continuous%20Insulation,surface%20of%20the%20building%20envelope.</a:t>
            </a:r>
            <a:endParaRPr lang="en-US" sz="5400" dirty="0"/>
          </a:p>
          <a:p>
            <a:pPr marL="457200" marR="0">
              <a:lnSpc>
                <a:spcPct val="105000"/>
              </a:lnSpc>
              <a:spcBef>
                <a:spcPts val="525"/>
              </a:spcBef>
              <a:spcAft>
                <a:spcPts val="0"/>
              </a:spcAft>
            </a:pPr>
            <a:endParaRPr lang="en-US" dirty="0">
              <a:effectLst/>
              <a:ea typeface="Arial" panose="020B0604020202020204" pitchFamily="34" charset="0"/>
            </a:endParaRPr>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sz="5400" dirty="0"/>
          </a:p>
          <a:p>
            <a:pPr marL="171450">
              <a:defRPr/>
            </a:pPr>
            <a:endParaRPr lang="en-US" sz="5400" b="0" dirty="0"/>
          </a:p>
          <a:p>
            <a:pPr marL="171450">
              <a:defRPr/>
            </a:pPr>
            <a:endParaRPr lang="en-US"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19</a:t>
            </a:fld>
            <a:endParaRPr lang="en-US" dirty="0"/>
          </a:p>
        </p:txBody>
      </p:sp>
    </p:spTree>
    <p:extLst>
      <p:ext uri="{BB962C8B-B14F-4D97-AF65-F5344CB8AC3E}">
        <p14:creationId xmlns:p14="http://schemas.microsoft.com/office/powerpoint/2010/main" val="290550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Arial" panose="020B0604020202020204" pitchFamily="34" charset="0"/>
              </a:rPr>
              <a:t>This presentation is protected by U.S. and International copyright laws. Reproduction, distribution, display, and use of the presentation without written permission of BASF is prohibited.</a:t>
            </a:r>
          </a:p>
          <a:p>
            <a:endParaRPr lang="en-US" sz="5400" dirty="0"/>
          </a:p>
        </p:txBody>
      </p:sp>
      <p:sp>
        <p:nvSpPr>
          <p:cNvPr id="4" name="Slide Number Placeholder 3"/>
          <p:cNvSpPr>
            <a:spLocks noGrp="1"/>
          </p:cNvSpPr>
          <p:nvPr>
            <p:ph type="sldNum" sz="quarter" idx="10"/>
          </p:nvPr>
        </p:nvSpPr>
        <p:spPr/>
        <p:txBody>
          <a:bodyPr/>
          <a:lstStyle/>
          <a:p>
            <a:fld id="{DB9BF1CE-3B0B-4067-BE2C-64D33F450C0E}" type="slidenum">
              <a:rPr lang="en-US" smtClean="0"/>
              <a:t>2</a:t>
            </a:fld>
            <a:endParaRPr lang="en-US" dirty="0"/>
          </a:p>
        </p:txBody>
      </p:sp>
    </p:spTree>
    <p:extLst>
      <p:ext uri="{BB962C8B-B14F-4D97-AF65-F5344CB8AC3E}">
        <p14:creationId xmlns:p14="http://schemas.microsoft.com/office/powerpoint/2010/main" val="1031498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spcBef>
                <a:spcPts val="525"/>
              </a:spcBef>
              <a:spcAft>
                <a:spcPts val="0"/>
              </a:spcAft>
            </a:pPr>
            <a:r>
              <a:rPr lang="en-US" sz="1200" dirty="0">
                <a:solidFill>
                  <a:srgbClr val="040C28"/>
                </a:solidFill>
                <a:effectLst/>
                <a:latin typeface="+mn-lt"/>
                <a:ea typeface="Arial" panose="020B0604020202020204" pitchFamily="34" charset="0"/>
              </a:rPr>
              <a:t>For years, building codes have been shifting towards mandating continuous insulation. The latest International Energy Conservation Code, updated in 2021, now requires continuous insulation for uninsulated wood-frame walls in most climate zones. ASHRAE 90.11, the standard for buildings with four or more stories, has required continuous insulation as part of the Prescriptive Wall Insulation Requirements since 1999. This information is sourced from </a:t>
            </a:r>
            <a:r>
              <a:rPr lang="en-US" sz="1200" dirty="0" err="1">
                <a:solidFill>
                  <a:srgbClr val="040C28"/>
                </a:solidFill>
                <a:effectLst/>
                <a:latin typeface="+mn-lt"/>
                <a:ea typeface="Arial" panose="020B0604020202020204" pitchFamily="34" charset="0"/>
              </a:rPr>
              <a:t>BuildingEnclosureonline.com</a:t>
            </a:r>
            <a:r>
              <a:rPr lang="en-US" sz="1200" dirty="0">
                <a:solidFill>
                  <a:srgbClr val="040C28"/>
                </a:solidFill>
                <a:effectLst/>
                <a:latin typeface="+mn-lt"/>
                <a:ea typeface="Arial" panose="020B0604020202020204" pitchFamily="34" charset="0"/>
              </a:rPr>
              <a:t>. </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20</a:t>
            </a:fld>
            <a:endParaRPr lang="en-US" dirty="0"/>
          </a:p>
        </p:txBody>
      </p:sp>
    </p:spTree>
    <p:extLst>
      <p:ext uri="{BB962C8B-B14F-4D97-AF65-F5344CB8AC3E}">
        <p14:creationId xmlns:p14="http://schemas.microsoft.com/office/powerpoint/2010/main" val="84244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8445" marR="70485">
              <a:lnSpc>
                <a:spcPct val="105000"/>
              </a:lnSpc>
              <a:spcBef>
                <a:spcPts val="525"/>
              </a:spcBef>
              <a:spcAft>
                <a:spcPts val="0"/>
              </a:spcAft>
            </a:pPr>
            <a:r>
              <a:rPr lang="en-US" dirty="0">
                <a:ea typeface="Arial" panose="020B0604020202020204" pitchFamily="34" charset="0"/>
              </a:rPr>
              <a:t>S</a:t>
            </a:r>
            <a:r>
              <a:rPr lang="en-US" sz="1200" dirty="0">
                <a:effectLst/>
                <a:latin typeface="+mn-lt"/>
                <a:ea typeface="Arial" panose="020B0604020202020204" pitchFamily="34" charset="0"/>
              </a:rPr>
              <a:t>ee two areas of energy loss indicated in red at the top of the wall where cavity insulation has accumulated and the yellow lines where energy escapes via the studs. On the right, we see how once the insulated siding was installed; those areas were no longer a source of significant energy loss results. </a:t>
            </a:r>
            <a:endParaRPr lang="en-US" i="1" dirty="0">
              <a:latin typeface="Calibri" charset="0"/>
              <a:ea typeface="ＭＳ Ｐゴシック" charset="0"/>
              <a:cs typeface="ＭＳ Ｐゴシック"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36468F-6726-564D-B40F-2435434E1D3C}" type="slidenum">
              <a:rPr lang="en-US" sz="1200">
                <a:latin typeface="Calibri" charset="0"/>
                <a:cs typeface="Arial" charset="0"/>
              </a:rPr>
              <a:pPr eaLnBrk="1" hangingPunct="1"/>
              <a:t>21</a:t>
            </a:fld>
            <a:endParaRPr lang="en-US" sz="1200" dirty="0">
              <a:latin typeface="Calibri" charset="0"/>
              <a:cs typeface="Arial" charset="0"/>
            </a:endParaRPr>
          </a:p>
        </p:txBody>
      </p:sp>
    </p:spTree>
    <p:extLst>
      <p:ext uri="{BB962C8B-B14F-4D97-AF65-F5344CB8AC3E}">
        <p14:creationId xmlns:p14="http://schemas.microsoft.com/office/powerpoint/2010/main" val="420938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905" marR="0">
              <a:lnSpc>
                <a:spcPct val="105000"/>
              </a:lnSpc>
              <a:spcBef>
                <a:spcPts val="525"/>
              </a:spcBef>
              <a:spcAft>
                <a:spcPts val="0"/>
              </a:spcAft>
            </a:pPr>
            <a:r>
              <a:rPr lang="en-US" sz="1200" b="0" dirty="0">
                <a:effectLst/>
                <a:latin typeface="+mn-lt"/>
                <a:ea typeface="Arial" panose="020B0604020202020204" pitchFamily="34" charset="0"/>
              </a:rPr>
              <a:t>Insulated siding systems serve the dual purpose of providing continuous insulation and cladding. As we see in this chart,  it can increase thermal performance up to six times and help prevent thermal bridging. </a:t>
            </a:r>
          </a:p>
          <a:p>
            <a:pPr marL="509905" marR="0">
              <a:lnSpc>
                <a:spcPct val="105000"/>
              </a:lnSpc>
              <a:spcBef>
                <a:spcPts val="525"/>
              </a:spcBef>
              <a:spcAft>
                <a:spcPts val="0"/>
              </a:spcAft>
            </a:pPr>
            <a:endParaRPr lang="en-US" sz="1200" b="0" dirty="0">
              <a:effectLst/>
              <a:latin typeface="+mn-lt"/>
              <a:ea typeface="Arial" panose="020B0604020202020204" pitchFamily="34" charset="0"/>
            </a:endParaRPr>
          </a:p>
          <a:p>
            <a:pPr marL="509905" marR="0">
              <a:lnSpc>
                <a:spcPct val="105000"/>
              </a:lnSpc>
              <a:spcBef>
                <a:spcPts val="525"/>
              </a:spcBef>
              <a:spcAft>
                <a:spcPts val="0"/>
              </a:spcAft>
            </a:pPr>
            <a:endParaRPr lang="en-US" sz="1200" b="0" dirty="0">
              <a:effectLst/>
              <a:latin typeface="+mn-lt"/>
              <a:ea typeface="Arial" panose="020B0604020202020204" pitchFamily="34" charset="0"/>
            </a:endParaRPr>
          </a:p>
          <a:p>
            <a:pPr marL="509905" marR="0">
              <a:lnSpc>
                <a:spcPct val="105000"/>
              </a:lnSpc>
              <a:spcBef>
                <a:spcPts val="525"/>
              </a:spcBef>
              <a:spcAft>
                <a:spcPts val="0"/>
              </a:spcAft>
            </a:pPr>
            <a:br>
              <a:rPr lang="en-US" sz="1200" b="0" dirty="0">
                <a:effectLst/>
                <a:latin typeface="+mn-lt"/>
                <a:ea typeface="Arial" panose="020B0604020202020204" pitchFamily="34" charset="0"/>
              </a:rPr>
            </a:br>
            <a:endParaRPr lang="en-US" sz="1800" dirty="0"/>
          </a:p>
          <a:p>
            <a:pPr marL="171450">
              <a:defRPr/>
            </a:pPr>
            <a:endParaRPr lang="en-US" sz="4000" baseline="0" dirty="0"/>
          </a:p>
          <a:p>
            <a:endParaRPr lang="en-US"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22</a:t>
            </a:fld>
            <a:endParaRPr lang="en-US" dirty="0"/>
          </a:p>
        </p:txBody>
      </p:sp>
    </p:spTree>
    <p:extLst>
      <p:ext uri="{BB962C8B-B14F-4D97-AF65-F5344CB8AC3E}">
        <p14:creationId xmlns:p14="http://schemas.microsoft.com/office/powerpoint/2010/main" val="95619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lnSpc>
                <a:spcPct val="105000"/>
              </a:lnSpc>
              <a:spcBef>
                <a:spcPts val="525"/>
              </a:spcBef>
              <a:spcAft>
                <a:spcPts val="0"/>
              </a:spcAft>
            </a:pPr>
            <a:r>
              <a:rPr lang="en-US" sz="1200" dirty="0">
                <a:effectLst/>
                <a:latin typeface="+mn-lt"/>
                <a:ea typeface="Arial" panose="020B0604020202020204" pitchFamily="34" charset="0"/>
              </a:rPr>
              <a:t>A full range of insulated trim options includes details for corners, and windows, and more, enabling a comprehensive continuous insulation and water management system.</a:t>
            </a:r>
            <a:endParaRPr lang="en-US" dirty="0">
              <a:latin typeface="+mn-lt"/>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23</a:t>
            </a:fld>
            <a:endParaRPr lang="en-US" dirty="0"/>
          </a:p>
        </p:txBody>
      </p:sp>
    </p:spTree>
    <p:extLst>
      <p:ext uri="{BB962C8B-B14F-4D97-AF65-F5344CB8AC3E}">
        <p14:creationId xmlns:p14="http://schemas.microsoft.com/office/powerpoint/2010/main" val="3030303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905" marR="0">
              <a:lnSpc>
                <a:spcPct val="105000"/>
              </a:lnSpc>
              <a:spcBef>
                <a:spcPts val="525"/>
              </a:spcBef>
              <a:spcAft>
                <a:spcPts val="0"/>
              </a:spcAft>
            </a:pPr>
            <a:r>
              <a:rPr lang="en-US" sz="1200" spc="-30" dirty="0">
                <a:effectLst/>
                <a:latin typeface="+mn-lt"/>
                <a:ea typeface="Arial" panose="020B0604020202020204" pitchFamily="34" charset="0"/>
              </a:rPr>
              <a:t>The attributes of EPS and GPS-insulated siding offer several advantages for managing water and vapor on the outside and from within the building, which we’ll explore in this chapter. </a:t>
            </a:r>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24</a:t>
            </a:fld>
            <a:endParaRPr lang="de-DE" dirty="0"/>
          </a:p>
        </p:txBody>
      </p:sp>
    </p:spTree>
    <p:extLst>
      <p:ext uri="{BB962C8B-B14F-4D97-AF65-F5344CB8AC3E}">
        <p14:creationId xmlns:p14="http://schemas.microsoft.com/office/powerpoint/2010/main" val="697550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905" marR="142875">
              <a:lnSpc>
                <a:spcPct val="105000"/>
              </a:lnSpc>
              <a:spcBef>
                <a:spcPts val="525"/>
              </a:spcBef>
              <a:spcAft>
                <a:spcPts val="0"/>
              </a:spcAft>
            </a:pPr>
            <a:r>
              <a:rPr lang="en-US" sz="1200" spc="-50" dirty="0">
                <a:effectLst/>
                <a:latin typeface="+mn-lt"/>
                <a:ea typeface="Arial" panose="020B0604020202020204" pitchFamily="34" charset="0"/>
              </a:rPr>
              <a:t>A family of four produces an average of four gallons of water vapor daily in the "wet rooms" of their home, such as the kitchen, laundry, and bathrooms. Insulated vinyl siding on the house's exterior can help regulate this interior moisture, which is a benefit many people are unaware of.</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25</a:t>
            </a:fld>
            <a:endParaRPr lang="en-US" dirty="0"/>
          </a:p>
        </p:txBody>
      </p:sp>
    </p:spTree>
    <p:extLst>
      <p:ext uri="{BB962C8B-B14F-4D97-AF65-F5344CB8AC3E}">
        <p14:creationId xmlns:p14="http://schemas.microsoft.com/office/powerpoint/2010/main" val="1881478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57910" marR="107315" indent="-635">
              <a:lnSpc>
                <a:spcPct val="105000"/>
              </a:lnSpc>
              <a:spcBef>
                <a:spcPts val="120"/>
              </a:spcBef>
              <a:spcAft>
                <a:spcPts val="0"/>
              </a:spcAft>
            </a:pPr>
            <a:r>
              <a:rPr lang="en-US" dirty="0">
                <a:effectLst/>
                <a:latin typeface="+mn-lt"/>
                <a:ea typeface="Arial" panose="020B0604020202020204" pitchFamily="34" charset="0"/>
              </a:rPr>
              <a:t> </a:t>
            </a:r>
          </a:p>
          <a:p>
            <a:pPr marL="571500" marR="107315">
              <a:lnSpc>
                <a:spcPct val="105000"/>
              </a:lnSpc>
              <a:spcBef>
                <a:spcPts val="120"/>
              </a:spcBef>
              <a:spcAft>
                <a:spcPts val="0"/>
              </a:spcAft>
            </a:pPr>
            <a:endParaRPr lang="en-US" dirty="0">
              <a:effectLst/>
              <a:latin typeface="+mn-lt"/>
              <a:ea typeface="Arial" panose="020B0604020202020204" pitchFamily="34" charset="0"/>
            </a:endParaRPr>
          </a:p>
          <a:p>
            <a:pPr marL="571500" marR="107315">
              <a:lnSpc>
                <a:spcPct val="105000"/>
              </a:lnSpc>
              <a:spcBef>
                <a:spcPts val="120"/>
              </a:spcBef>
              <a:spcAft>
                <a:spcPts val="0"/>
              </a:spcAft>
            </a:pPr>
            <a:r>
              <a:rPr lang="en-US" dirty="0">
                <a:ea typeface="Arial" panose="020B0604020202020204" pitchFamily="34" charset="0"/>
              </a:rPr>
              <a:t>Since </a:t>
            </a:r>
            <a:r>
              <a:rPr lang="en-US" dirty="0">
                <a:effectLst/>
                <a:latin typeface="+mn-lt"/>
                <a:ea typeface="Arial" panose="020B0604020202020204" pitchFamily="34" charset="0"/>
              </a:rPr>
              <a:t>EPS/GPS is classified as semi-permeable insulation, allowing any water vapor/moisture to pass through easily, they are approved </a:t>
            </a:r>
            <a:r>
              <a:rPr lang="en-US" dirty="0">
                <a:ea typeface="Arial" panose="020B0604020202020204" pitchFamily="34" charset="0"/>
              </a:rPr>
              <a:t> in all climate zones.</a:t>
            </a:r>
            <a:endParaRPr lang="en-US" dirty="0">
              <a:effectLst/>
              <a:latin typeface="+mn-lt"/>
              <a:ea typeface="Arial" panose="020B0604020202020204" pitchFamily="34" charset="0"/>
            </a:endParaRPr>
          </a:p>
          <a:p>
            <a:pPr marL="1057910" marR="107315" indent="-635">
              <a:lnSpc>
                <a:spcPct val="105000"/>
              </a:lnSpc>
              <a:spcBef>
                <a:spcPts val="120"/>
              </a:spcBef>
              <a:spcAft>
                <a:spcPts val="0"/>
              </a:spcAft>
            </a:pPr>
            <a:endParaRPr lang="en-US" dirty="0">
              <a:effectLst/>
              <a:latin typeface="+mn-lt"/>
              <a:ea typeface="Arial" panose="020B0604020202020204" pitchFamily="34" charset="0"/>
            </a:endParaRPr>
          </a:p>
        </p:txBody>
      </p:sp>
    </p:spTree>
    <p:extLst>
      <p:ext uri="{BB962C8B-B14F-4D97-AF65-F5344CB8AC3E}">
        <p14:creationId xmlns:p14="http://schemas.microsoft.com/office/powerpoint/2010/main" val="1174630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pPr lvl="0"/>
            <a:endParaRPr dirty="0"/>
          </a:p>
        </p:txBody>
      </p:sp>
      <p:sp>
        <p:nvSpPr>
          <p:cNvPr id="316" name="Shape 316"/>
          <p:cNvSpPr>
            <a:spLocks noGrp="1"/>
          </p:cNvSpPr>
          <p:nvPr>
            <p:ph type="body" sz="quarter" idx="1"/>
          </p:nvPr>
        </p:nvSpPr>
        <p:spPr>
          <a:prstGeom prst="rect">
            <a:avLst/>
          </a:prstGeom>
        </p:spPr>
        <p:txBody>
          <a:bodyPr/>
          <a:lstStyle/>
          <a:p>
            <a:pPr marR="167640" lvl="0" algn="just">
              <a:lnSpc>
                <a:spcPct val="105000"/>
              </a:lnSpc>
              <a:spcBef>
                <a:spcPts val="410"/>
              </a:spcBef>
              <a:spcAft>
                <a:spcPts val="0"/>
              </a:spcAft>
              <a:buSzPts val="1900"/>
            </a:pPr>
            <a:r>
              <a:rPr lang="en-US" kern="1200" dirty="0">
                <a:solidFill>
                  <a:srgbClr val="000000"/>
                </a:solidFill>
                <a:effectLst/>
                <a:latin typeface="Calibri" panose="020F0502020204030204" pitchFamily="34" charset="0"/>
                <a:ea typeface="Arial" panose="020B0604020202020204" pitchFamily="34" charset="0"/>
              </a:rPr>
              <a:t>EPS/GPS are classified as semi-permeable vapor retarders and acceptable for all climate zone assemblies.  </a:t>
            </a:r>
          </a:p>
          <a:p>
            <a:pPr marR="167640" lvl="0" algn="just">
              <a:lnSpc>
                <a:spcPct val="105000"/>
              </a:lnSpc>
              <a:spcBef>
                <a:spcPts val="410"/>
              </a:spcBef>
              <a:spcAft>
                <a:spcPts val="0"/>
              </a:spcAft>
              <a:buSzPts val="1900"/>
            </a:pPr>
            <a:r>
              <a:rPr lang="en-US" kern="1200" dirty="0">
                <a:solidFill>
                  <a:srgbClr val="000000"/>
                </a:solidFill>
                <a:effectLst/>
                <a:latin typeface="Calibri" panose="020F0502020204030204" pitchFamily="34" charset="0"/>
                <a:ea typeface="Arial" panose="020B0604020202020204" pitchFamily="34" charset="0"/>
              </a:rPr>
              <a:t>XPS, on the other hand, is a semi-impermeable vapor retarder. </a:t>
            </a:r>
            <a:r>
              <a:rPr lang="en-US" sz="1200" spc="-50" dirty="0">
                <a:effectLst/>
                <a:latin typeface="+mn-lt"/>
                <a:ea typeface="Arial" panose="020B0604020202020204" pitchFamily="34" charset="0"/>
              </a:rPr>
              <a:t>The</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perm</a:t>
            </a:r>
            <a:r>
              <a:rPr lang="en-US" sz="1200" spc="-60" dirty="0">
                <a:effectLst/>
                <a:latin typeface="+mn-lt"/>
                <a:ea typeface="Arial" panose="020B0604020202020204" pitchFamily="34" charset="0"/>
              </a:rPr>
              <a:t> </a:t>
            </a:r>
            <a:r>
              <a:rPr lang="en-US" sz="1200" spc="-50" dirty="0">
                <a:effectLst/>
                <a:latin typeface="+mn-lt"/>
                <a:ea typeface="Arial" panose="020B0604020202020204" pitchFamily="34" charset="0"/>
              </a:rPr>
              <a:t>rating</a:t>
            </a:r>
            <a:r>
              <a:rPr lang="en-US" sz="1200" spc="-60" dirty="0">
                <a:effectLst/>
                <a:latin typeface="+mn-lt"/>
                <a:ea typeface="Arial" panose="020B0604020202020204" pitchFamily="34" charset="0"/>
              </a:rPr>
              <a:t> </a:t>
            </a:r>
            <a:r>
              <a:rPr lang="en-US" sz="1200" spc="-50" dirty="0">
                <a:effectLst/>
                <a:latin typeface="+mn-lt"/>
                <a:ea typeface="Arial" panose="020B0604020202020204" pitchFamily="34" charset="0"/>
              </a:rPr>
              <a:t>of</a:t>
            </a:r>
            <a:r>
              <a:rPr lang="en-US" sz="1200" spc="-75"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rigid</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foam</a:t>
            </a:r>
            <a:r>
              <a:rPr lang="en-US" sz="1200" spc="-55" dirty="0">
                <a:effectLst/>
                <a:latin typeface="+mn-lt"/>
                <a:ea typeface="Arial" panose="020B0604020202020204" pitchFamily="34" charset="0"/>
              </a:rPr>
              <a:t> </a:t>
            </a:r>
            <a:r>
              <a:rPr lang="en-US" sz="1200" spc="-50" dirty="0">
                <a:effectLst/>
                <a:latin typeface="+mn-lt"/>
                <a:ea typeface="Arial" panose="020B0604020202020204" pitchFamily="34" charset="0"/>
              </a:rPr>
              <a:t>board</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product</a:t>
            </a:r>
            <a:r>
              <a:rPr lang="en-US" sz="1200" spc="-75" dirty="0">
                <a:effectLst/>
                <a:latin typeface="+mn-lt"/>
                <a:ea typeface="Arial" panose="020B0604020202020204" pitchFamily="34" charset="0"/>
              </a:rPr>
              <a:t> </a:t>
            </a:r>
            <a:r>
              <a:rPr lang="en-US" sz="1200" spc="-50" dirty="0">
                <a:effectLst/>
                <a:latin typeface="+mn-lt"/>
                <a:ea typeface="Arial" panose="020B0604020202020204" pitchFamily="34" charset="0"/>
              </a:rPr>
              <a:t>is </a:t>
            </a:r>
            <a:r>
              <a:rPr lang="en-US" sz="1200" spc="-40" dirty="0">
                <a:effectLst/>
                <a:latin typeface="+mn-lt"/>
                <a:ea typeface="Arial" panose="020B0604020202020204" pitchFamily="34" charset="0"/>
              </a:rPr>
              <a:t>determined</a:t>
            </a:r>
            <a:r>
              <a:rPr lang="en-US" sz="1200" spc="-80" dirty="0">
                <a:effectLst/>
                <a:latin typeface="+mn-lt"/>
                <a:ea typeface="Arial" panose="020B0604020202020204" pitchFamily="34" charset="0"/>
              </a:rPr>
              <a:t> </a:t>
            </a:r>
            <a:r>
              <a:rPr lang="en-US" sz="1200" spc="-40" dirty="0">
                <a:effectLst/>
                <a:latin typeface="+mn-lt"/>
                <a:ea typeface="Arial" panose="020B0604020202020204" pitchFamily="34" charset="0"/>
              </a:rPr>
              <a:t>by</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the</a:t>
            </a:r>
            <a:r>
              <a:rPr lang="en-US" sz="1200" spc="-80" dirty="0">
                <a:effectLst/>
                <a:latin typeface="+mn-lt"/>
                <a:ea typeface="Arial" panose="020B0604020202020204" pitchFamily="34" charset="0"/>
              </a:rPr>
              <a:t> </a:t>
            </a:r>
            <a:r>
              <a:rPr lang="en-US" sz="1200" spc="-40" dirty="0">
                <a:effectLst/>
                <a:latin typeface="+mn-lt"/>
                <a:ea typeface="Arial" panose="020B0604020202020204" pitchFamily="34" charset="0"/>
              </a:rPr>
              <a:t>thickness</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of</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the</a:t>
            </a:r>
            <a:r>
              <a:rPr lang="en-US" sz="1200" spc="-75" dirty="0">
                <a:effectLst/>
                <a:latin typeface="+mn-lt"/>
                <a:ea typeface="Arial" panose="020B0604020202020204" pitchFamily="34" charset="0"/>
              </a:rPr>
              <a:t> </a:t>
            </a:r>
            <a:r>
              <a:rPr lang="en-US" sz="1200" spc="-40" dirty="0">
                <a:effectLst/>
                <a:latin typeface="+mn-lt"/>
                <a:ea typeface="Arial" panose="020B0604020202020204" pitchFamily="34" charset="0"/>
              </a:rPr>
              <a:t>foam</a:t>
            </a:r>
            <a:r>
              <a:rPr lang="en-US" sz="1200" spc="-75" dirty="0">
                <a:effectLst/>
                <a:latin typeface="+mn-lt"/>
                <a:ea typeface="Arial" panose="020B0604020202020204" pitchFamily="34" charset="0"/>
              </a:rPr>
              <a:t> </a:t>
            </a:r>
            <a:r>
              <a:rPr lang="en-US" sz="1200" spc="-40" dirty="0">
                <a:effectLst/>
                <a:latin typeface="+mn-lt"/>
                <a:ea typeface="Arial" panose="020B0604020202020204" pitchFamily="34" charset="0"/>
              </a:rPr>
              <a:t>+</a:t>
            </a:r>
            <a:r>
              <a:rPr lang="en-US" sz="1200" spc="-85" dirty="0">
                <a:effectLst/>
                <a:latin typeface="+mn-lt"/>
                <a:ea typeface="Arial" panose="020B0604020202020204" pitchFamily="34" charset="0"/>
              </a:rPr>
              <a:t> </a:t>
            </a:r>
            <a:r>
              <a:rPr lang="en-US" sz="1200" spc="-40" dirty="0">
                <a:effectLst/>
                <a:latin typeface="+mn-lt"/>
                <a:ea typeface="Arial" panose="020B0604020202020204" pitchFamily="34" charset="0"/>
              </a:rPr>
              <a:t>the</a:t>
            </a:r>
            <a:r>
              <a:rPr lang="en-US" sz="1200" spc="-80" dirty="0">
                <a:effectLst/>
                <a:latin typeface="+mn-lt"/>
                <a:ea typeface="Arial" panose="020B0604020202020204" pitchFamily="34" charset="0"/>
              </a:rPr>
              <a:t> </a:t>
            </a:r>
            <a:r>
              <a:rPr lang="en-US" sz="1200" spc="-40" dirty="0">
                <a:effectLst/>
                <a:latin typeface="+mn-lt"/>
                <a:ea typeface="Arial" panose="020B0604020202020204" pitchFamily="34" charset="0"/>
              </a:rPr>
              <a:t>perm </a:t>
            </a:r>
            <a:r>
              <a:rPr lang="en-US" sz="1200" spc="0" dirty="0">
                <a:effectLst/>
                <a:latin typeface="+mn-lt"/>
                <a:ea typeface="Arial" panose="020B0604020202020204" pitchFamily="34" charset="0"/>
              </a:rPr>
              <a:t>rating of the facer. </a:t>
            </a:r>
          </a:p>
          <a:p>
            <a:pPr marR="167640" lvl="0" algn="just">
              <a:lnSpc>
                <a:spcPct val="105000"/>
              </a:lnSpc>
              <a:spcBef>
                <a:spcPts val="410"/>
              </a:spcBef>
              <a:spcAft>
                <a:spcPts val="0"/>
              </a:spcAft>
              <a:buSzPts val="1900"/>
            </a:pPr>
            <a:endParaRPr lang="en-US" sz="1200" spc="0" dirty="0">
              <a:effectLst/>
              <a:latin typeface="+mn-lt"/>
              <a:ea typeface="Arial" panose="020B0604020202020204" pitchFamily="34" charset="0"/>
            </a:endParaRPr>
          </a:p>
          <a:p>
            <a:pPr marR="622935" lvl="0" algn="just">
              <a:lnSpc>
                <a:spcPct val="103000"/>
              </a:lnSpc>
              <a:spcBef>
                <a:spcPts val="20"/>
              </a:spcBef>
              <a:spcAft>
                <a:spcPts val="0"/>
              </a:spcAft>
              <a:buSzPts val="1900"/>
              <a:tabLst>
                <a:tab pos="443230" algn="l"/>
              </a:tabLst>
            </a:pPr>
            <a:r>
              <a:rPr lang="en-US" sz="1200" spc="-30" dirty="0">
                <a:effectLst/>
                <a:latin typeface="+mn-lt"/>
                <a:ea typeface="Arial" panose="020B0604020202020204" pitchFamily="34" charset="0"/>
              </a:rPr>
              <a:t>The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thicker</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the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foam</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board,</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the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lower</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the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perm </a:t>
            </a:r>
            <a:r>
              <a:rPr lang="en-US" sz="1200" spc="0" dirty="0">
                <a:effectLst/>
                <a:latin typeface="+mn-lt"/>
                <a:ea typeface="Arial" panose="020B0604020202020204" pitchFamily="34" charset="0"/>
              </a:rPr>
              <a:t>rating</a:t>
            </a:r>
            <a:r>
              <a:rPr lang="en-US" sz="1200" spc="-135" dirty="0">
                <a:effectLst/>
                <a:latin typeface="+mn-lt"/>
                <a:ea typeface="Arial" panose="020B0604020202020204" pitchFamily="34" charset="0"/>
              </a:rPr>
              <a:t> </a:t>
            </a:r>
            <a:r>
              <a:rPr lang="en-US" sz="1200" spc="0" dirty="0">
                <a:effectLst/>
                <a:latin typeface="+mn-lt"/>
                <a:ea typeface="Arial" panose="020B0604020202020204" pitchFamily="34" charset="0"/>
              </a:rPr>
              <a:t>becomes.</a:t>
            </a:r>
          </a:p>
          <a:p>
            <a:pPr marR="622935" lvl="0" algn="just">
              <a:lnSpc>
                <a:spcPct val="103000"/>
              </a:lnSpc>
              <a:spcBef>
                <a:spcPts val="20"/>
              </a:spcBef>
              <a:spcAft>
                <a:spcPts val="0"/>
              </a:spcAft>
              <a:buSzPts val="1900"/>
              <a:tabLst>
                <a:tab pos="443230" algn="l"/>
              </a:tabLst>
            </a:pPr>
            <a:endParaRPr lang="en-US" sz="1200" spc="0" dirty="0">
              <a:effectLst/>
              <a:latin typeface="+mn-lt"/>
              <a:ea typeface="Arial" panose="020B0604020202020204" pitchFamily="34" charset="0"/>
            </a:endParaRPr>
          </a:p>
          <a:p>
            <a:pPr marR="664210" lvl="0" algn="just">
              <a:lnSpc>
                <a:spcPct val="107000"/>
              </a:lnSpc>
              <a:spcBef>
                <a:spcPts val="40"/>
              </a:spcBef>
              <a:spcAft>
                <a:spcPts val="0"/>
              </a:spcAft>
              <a:buSzPts val="1900"/>
              <a:tabLst>
                <a:tab pos="443230" algn="l"/>
              </a:tabLst>
            </a:pPr>
            <a:r>
              <a:rPr lang="en-US" sz="1200" spc="-50" dirty="0">
                <a:effectLst/>
                <a:latin typeface="+mn-lt"/>
                <a:ea typeface="Arial" panose="020B0604020202020204" pitchFamily="34" charset="0"/>
              </a:rPr>
              <a:t>With</a:t>
            </a:r>
            <a:r>
              <a:rPr lang="en-US" sz="1200" spc="-75"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base</a:t>
            </a:r>
            <a:r>
              <a:rPr lang="en-US" sz="1200" spc="-70" dirty="0">
                <a:effectLst/>
                <a:latin typeface="+mn-lt"/>
                <a:ea typeface="Arial" panose="020B0604020202020204" pitchFamily="34" charset="0"/>
              </a:rPr>
              <a:t> </a:t>
            </a:r>
            <a:r>
              <a:rPr lang="en-US" sz="1200" spc="-50" dirty="0">
                <a:effectLst/>
                <a:latin typeface="+mn-lt"/>
                <a:ea typeface="Arial" panose="020B0604020202020204" pitchFamily="34" charset="0"/>
              </a:rPr>
              <a:t>Perm</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Rating</a:t>
            </a:r>
            <a:r>
              <a:rPr lang="en-US" sz="1200" spc="-75" dirty="0">
                <a:effectLst/>
                <a:latin typeface="+mn-lt"/>
                <a:ea typeface="Arial" panose="020B0604020202020204" pitchFamily="34" charset="0"/>
              </a:rPr>
              <a:t> </a:t>
            </a:r>
            <a:r>
              <a:rPr lang="en-US" sz="1200" spc="-50" dirty="0">
                <a:effectLst/>
                <a:latin typeface="+mn-lt"/>
                <a:ea typeface="Arial" panose="020B0604020202020204" pitchFamily="34" charset="0"/>
              </a:rPr>
              <a:t>of</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1.1</a:t>
            </a:r>
            <a:r>
              <a:rPr lang="en-US" sz="1200" spc="-75" dirty="0">
                <a:effectLst/>
                <a:latin typeface="+mn-lt"/>
                <a:ea typeface="Arial" panose="020B0604020202020204" pitchFamily="34" charset="0"/>
              </a:rPr>
              <a:t> </a:t>
            </a:r>
            <a:r>
              <a:rPr lang="en-US" sz="1200" spc="-50" dirty="0">
                <a:effectLst/>
                <a:latin typeface="+mn-lt"/>
                <a:ea typeface="Arial" panose="020B0604020202020204" pitchFamily="34" charset="0"/>
              </a:rPr>
              <a:t>per</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inch</a:t>
            </a:r>
            <a:r>
              <a:rPr lang="en-US" sz="1200" spc="-70" dirty="0">
                <a:effectLst/>
                <a:latin typeface="+mn-lt"/>
                <a:ea typeface="Arial" panose="020B0604020202020204" pitchFamily="34" charset="0"/>
              </a:rPr>
              <a:t> </a:t>
            </a:r>
            <a:r>
              <a:rPr lang="en-US" sz="1200" spc="-50" dirty="0">
                <a:effectLst/>
                <a:latin typeface="+mn-lt"/>
                <a:ea typeface="Arial" panose="020B0604020202020204" pitchFamily="34" charset="0"/>
              </a:rPr>
              <a:t>before </a:t>
            </a:r>
            <a:r>
              <a:rPr lang="en-US" sz="1200" spc="0" dirty="0">
                <a:effectLst/>
                <a:latin typeface="+mn-lt"/>
                <a:ea typeface="Arial" panose="020B0604020202020204" pitchFamily="34" charset="0"/>
              </a:rPr>
              <a:t>adding</a:t>
            </a:r>
            <a:r>
              <a:rPr lang="en-US" sz="1200" spc="-20" dirty="0">
                <a:effectLst/>
                <a:latin typeface="+mn-lt"/>
                <a:ea typeface="Arial" panose="020B0604020202020204" pitchFamily="34" charset="0"/>
              </a:rPr>
              <a:t> </a:t>
            </a:r>
            <a:r>
              <a:rPr lang="en-US" sz="1200" spc="0" dirty="0">
                <a:effectLst/>
                <a:latin typeface="+mn-lt"/>
                <a:ea typeface="Arial" panose="020B0604020202020204" pitchFamily="34" charset="0"/>
              </a:rPr>
              <a:t>a</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facer,</a:t>
            </a:r>
            <a:r>
              <a:rPr lang="en-US" sz="1200" spc="-35" dirty="0">
                <a:effectLst/>
                <a:latin typeface="+mn-lt"/>
                <a:ea typeface="Arial" panose="020B0604020202020204" pitchFamily="34" charset="0"/>
              </a:rPr>
              <a:t> </a:t>
            </a:r>
            <a:r>
              <a:rPr lang="en-US" sz="1200" spc="0" dirty="0">
                <a:effectLst/>
                <a:latin typeface="+mn-lt"/>
                <a:ea typeface="Arial" panose="020B0604020202020204" pitchFamily="34" charset="0"/>
              </a:rPr>
              <a:t>XPS</a:t>
            </a:r>
            <a:r>
              <a:rPr lang="en-US" sz="1200" spc="-30" dirty="0">
                <a:effectLst/>
                <a:latin typeface="+mn-lt"/>
                <a:ea typeface="Arial" panose="020B0604020202020204" pitchFamily="34" charset="0"/>
              </a:rPr>
              <a:t> </a:t>
            </a:r>
            <a:r>
              <a:rPr lang="en-US" sz="1200" spc="0" dirty="0">
                <a:effectLst/>
                <a:latin typeface="+mn-lt"/>
                <a:ea typeface="Arial" panose="020B0604020202020204" pitchFamily="34" charset="0"/>
              </a:rPr>
              <a:t>is</a:t>
            </a:r>
            <a:r>
              <a:rPr lang="en-US" sz="1200" spc="-35" dirty="0">
                <a:effectLst/>
                <a:latin typeface="+mn-lt"/>
                <a:ea typeface="Arial" panose="020B0604020202020204" pitchFamily="34" charset="0"/>
              </a:rPr>
              <a:t> </a:t>
            </a:r>
            <a:r>
              <a:rPr lang="en-US" sz="1200" spc="0" dirty="0">
                <a:effectLst/>
                <a:latin typeface="+mn-lt"/>
                <a:ea typeface="Arial" panose="020B0604020202020204" pitchFamily="34" charset="0"/>
              </a:rPr>
              <a:t>almost</a:t>
            </a:r>
            <a:r>
              <a:rPr lang="en-US" sz="1200" spc="-35" dirty="0">
                <a:effectLst/>
                <a:latin typeface="+mn-lt"/>
                <a:ea typeface="Arial" panose="020B0604020202020204" pitchFamily="34" charset="0"/>
              </a:rPr>
              <a:t> </a:t>
            </a:r>
            <a:r>
              <a:rPr lang="en-US" sz="1200" spc="0" dirty="0">
                <a:effectLst/>
                <a:latin typeface="+mn-lt"/>
                <a:ea typeface="Arial" panose="020B0604020202020204" pitchFamily="34" charset="0"/>
              </a:rPr>
              <a:t>always</a:t>
            </a:r>
            <a:r>
              <a:rPr lang="en-US" sz="1200" spc="-35" dirty="0">
                <a:effectLst/>
                <a:latin typeface="+mn-lt"/>
                <a:ea typeface="Arial" panose="020B0604020202020204" pitchFamily="34" charset="0"/>
              </a:rPr>
              <a:t> </a:t>
            </a:r>
            <a:r>
              <a:rPr lang="en-US" sz="1200" spc="0" dirty="0">
                <a:effectLst/>
                <a:latin typeface="+mn-lt"/>
                <a:ea typeface="Arial" panose="020B0604020202020204" pitchFamily="34" charset="0"/>
              </a:rPr>
              <a:t>&lt;</a:t>
            </a:r>
            <a:r>
              <a:rPr lang="en-US" sz="1200" spc="-20" dirty="0">
                <a:effectLst/>
                <a:latin typeface="+mn-lt"/>
                <a:ea typeface="Arial" panose="020B0604020202020204" pitchFamily="34" charset="0"/>
              </a:rPr>
              <a:t> </a:t>
            </a:r>
            <a:r>
              <a:rPr lang="en-US" sz="1200" spc="0" dirty="0">
                <a:effectLst/>
                <a:latin typeface="+mn-lt"/>
                <a:ea typeface="Arial" panose="020B0604020202020204" pitchFamily="34" charset="0"/>
              </a:rPr>
              <a:t>1.0</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perm, making it a semi-impermeable vapor retarder,  </a:t>
            </a:r>
            <a:r>
              <a:rPr lang="en-US" sz="1200" spc="-20" dirty="0">
                <a:effectLst/>
                <a:latin typeface="+mn-lt"/>
                <a:ea typeface="Arial" panose="020B0604020202020204" pitchFamily="34" charset="0"/>
              </a:rPr>
              <a:t>which</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may</a:t>
            </a:r>
            <a:r>
              <a:rPr lang="en-US" sz="1200" spc="-105" dirty="0">
                <a:effectLst/>
                <a:latin typeface="+mn-lt"/>
                <a:ea typeface="Arial" panose="020B0604020202020204" pitchFamily="34" charset="0"/>
              </a:rPr>
              <a:t> </a:t>
            </a:r>
            <a:r>
              <a:rPr lang="en-US" sz="1200" spc="-20" dirty="0">
                <a:effectLst/>
                <a:latin typeface="+mn-lt"/>
                <a:ea typeface="Arial" panose="020B0604020202020204" pitchFamily="34" charset="0"/>
              </a:rPr>
              <a:t>be</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a</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limitation</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in</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some</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climate zones.</a:t>
            </a:r>
            <a:r>
              <a:rPr lang="en-US" dirty="0">
                <a:ea typeface="Arial" panose="020B0604020202020204" pitchFamily="34" charset="0"/>
              </a:rPr>
              <a:t> </a:t>
            </a:r>
            <a:r>
              <a:rPr lang="en-US" sz="1200" spc="0" dirty="0">
                <a:effectLst/>
                <a:latin typeface="+mn-lt"/>
                <a:ea typeface="Arial" panose="020B0604020202020204" pitchFamily="34" charset="0"/>
              </a:rPr>
              <a:t>Unfaced,</a:t>
            </a:r>
            <a:r>
              <a:rPr lang="en-US" sz="1200" spc="-30" dirty="0">
                <a:effectLst/>
                <a:latin typeface="+mn-lt"/>
                <a:ea typeface="Arial" panose="020B0604020202020204" pitchFamily="34" charset="0"/>
              </a:rPr>
              <a:t> </a:t>
            </a:r>
            <a:r>
              <a:rPr lang="en-US" sz="1200" spc="0" dirty="0">
                <a:effectLst/>
                <a:latin typeface="+mn-lt"/>
                <a:ea typeface="Arial" panose="020B0604020202020204" pitchFamily="34" charset="0"/>
              </a:rPr>
              <a:t>GPS</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has</a:t>
            </a:r>
            <a:r>
              <a:rPr lang="en-US" sz="1200" spc="-35" dirty="0">
                <a:effectLst/>
                <a:latin typeface="+mn-lt"/>
                <a:ea typeface="Arial" panose="020B0604020202020204" pitchFamily="34" charset="0"/>
              </a:rPr>
              <a:t> </a:t>
            </a:r>
            <a:r>
              <a:rPr lang="en-US" sz="1200" spc="0" dirty="0">
                <a:effectLst/>
                <a:latin typeface="+mn-lt"/>
                <a:ea typeface="Arial" panose="020B0604020202020204" pitchFamily="34" charset="0"/>
              </a:rPr>
              <a:t>a</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perm</a:t>
            </a:r>
            <a:r>
              <a:rPr lang="en-US" sz="1200" spc="-15" dirty="0">
                <a:effectLst/>
                <a:latin typeface="+mn-lt"/>
                <a:ea typeface="Arial" panose="020B0604020202020204" pitchFamily="34" charset="0"/>
              </a:rPr>
              <a:t> </a:t>
            </a:r>
            <a:r>
              <a:rPr lang="en-US" sz="1200" spc="0" dirty="0">
                <a:effectLst/>
                <a:latin typeface="+mn-lt"/>
                <a:ea typeface="Arial" panose="020B0604020202020204" pitchFamily="34" charset="0"/>
              </a:rPr>
              <a:t>rating</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of</a:t>
            </a:r>
            <a:r>
              <a:rPr lang="en-US" sz="1200" spc="-30" dirty="0">
                <a:effectLst/>
                <a:latin typeface="+mn-lt"/>
                <a:ea typeface="Arial" panose="020B0604020202020204" pitchFamily="34" charset="0"/>
              </a:rPr>
              <a:t> </a:t>
            </a:r>
            <a:r>
              <a:rPr lang="en-US" sz="1200" spc="0" dirty="0">
                <a:effectLst/>
                <a:latin typeface="+mn-lt"/>
                <a:ea typeface="Arial" panose="020B0604020202020204" pitchFamily="34" charset="0"/>
              </a:rPr>
              <a:t>3.5,</a:t>
            </a:r>
            <a:r>
              <a:rPr lang="en-US" sz="1200" spc="-25" dirty="0">
                <a:effectLst/>
                <a:latin typeface="+mn-lt"/>
                <a:ea typeface="Arial" panose="020B0604020202020204" pitchFamily="34" charset="0"/>
              </a:rPr>
              <a:t> </a:t>
            </a:r>
            <a:r>
              <a:rPr lang="en-US" sz="1200" spc="0" dirty="0">
                <a:effectLst/>
                <a:latin typeface="+mn-lt"/>
                <a:ea typeface="Arial" panose="020B0604020202020204" pitchFamily="34" charset="0"/>
              </a:rPr>
              <a:t>which</a:t>
            </a:r>
            <a:r>
              <a:rPr lang="en-US" sz="1200" spc="-15" dirty="0">
                <a:effectLst/>
                <a:latin typeface="+mn-lt"/>
                <a:ea typeface="Arial" panose="020B0604020202020204" pitchFamily="34" charset="0"/>
              </a:rPr>
              <a:t> </a:t>
            </a:r>
            <a:r>
              <a:rPr lang="en-US" sz="1200" spc="-10" dirty="0">
                <a:effectLst/>
                <a:latin typeface="+mn-lt"/>
                <a:ea typeface="Arial" panose="020B0604020202020204" pitchFamily="34" charset="0"/>
              </a:rPr>
              <a:t>facilitates</a:t>
            </a:r>
            <a:r>
              <a:rPr lang="en-US" dirty="0">
                <a:ea typeface="Arial" panose="020B0604020202020204" pitchFamily="34" charset="0"/>
              </a:rPr>
              <a:t> </a:t>
            </a:r>
            <a:r>
              <a:rPr lang="en-US" sz="1200" spc="-10" dirty="0">
                <a:effectLst/>
                <a:latin typeface="+mn-lt"/>
                <a:ea typeface="Arial" panose="020B0604020202020204" pitchFamily="34" charset="0"/>
              </a:rPr>
              <a:t>interior or exterior drying.</a:t>
            </a:r>
            <a:r>
              <a:rPr lang="en-US" dirty="0">
                <a:ea typeface="Arial" panose="020B0604020202020204" pitchFamily="34" charset="0"/>
              </a:rPr>
              <a:t> </a:t>
            </a:r>
            <a:r>
              <a:rPr lang="en-US" sz="1200" spc="0" dirty="0">
                <a:effectLst/>
                <a:latin typeface="+mn-lt"/>
                <a:ea typeface="Arial" panose="020B0604020202020204" pitchFamily="34" charset="0"/>
              </a:rPr>
              <a:t>Oak Ridge National Laboratory testing found that XPS holds more water than GPS. When it absorbs water, XPS loses its insulating ability</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and</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drops</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in</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R-value.</a:t>
            </a:r>
            <a:endParaRPr lang="en-US" sz="1200" spc="0" dirty="0">
              <a:effectLst/>
              <a:latin typeface="+mn-lt"/>
              <a:ea typeface="Arial" panose="020B0604020202020204" pitchFamily="34" charset="0"/>
            </a:endParaRPr>
          </a:p>
          <a:p>
            <a:pPr marR="0" lvl="0">
              <a:spcBef>
                <a:spcPts val="40"/>
              </a:spcBef>
              <a:spcAft>
                <a:spcPts val="0"/>
              </a:spcAft>
              <a:buSzPts val="1900"/>
              <a:tabLst>
                <a:tab pos="442595" algn="l"/>
                <a:tab pos="443230" algn="l"/>
              </a:tabLst>
            </a:pPr>
            <a:r>
              <a:rPr lang="en-US" sz="1200" spc="0" dirty="0">
                <a:effectLst/>
                <a:latin typeface="+mn-lt"/>
                <a:ea typeface="Arial" panose="020B0604020202020204" pitchFamily="34" charset="0"/>
              </a:rPr>
              <a:t>EPS/GPS</a:t>
            </a:r>
            <a:r>
              <a:rPr lang="en-US" sz="1200" spc="85" dirty="0">
                <a:effectLst/>
                <a:latin typeface="+mn-lt"/>
                <a:ea typeface="Arial" panose="020B0604020202020204" pitchFamily="34" charset="0"/>
              </a:rPr>
              <a:t> </a:t>
            </a:r>
            <a:r>
              <a:rPr lang="en-US" sz="1200" spc="0" dirty="0">
                <a:effectLst/>
                <a:latin typeface="+mn-lt"/>
                <a:ea typeface="Arial" panose="020B0604020202020204" pitchFamily="34" charset="0"/>
              </a:rPr>
              <a:t>keeps</a:t>
            </a:r>
            <a:r>
              <a:rPr lang="en-US" sz="1200" spc="75" dirty="0">
                <a:effectLst/>
                <a:latin typeface="+mn-lt"/>
                <a:ea typeface="Arial" panose="020B0604020202020204" pitchFamily="34" charset="0"/>
              </a:rPr>
              <a:t> </a:t>
            </a:r>
            <a:r>
              <a:rPr lang="en-US" sz="1200" spc="0" dirty="0">
                <a:effectLst/>
                <a:latin typeface="+mn-lt"/>
                <a:ea typeface="Arial" panose="020B0604020202020204" pitchFamily="34" charset="0"/>
              </a:rPr>
              <a:t>nearly</a:t>
            </a:r>
            <a:r>
              <a:rPr lang="en-US" sz="1200" spc="80" dirty="0">
                <a:effectLst/>
                <a:latin typeface="+mn-lt"/>
                <a:ea typeface="Arial" panose="020B0604020202020204" pitchFamily="34" charset="0"/>
              </a:rPr>
              <a:t> </a:t>
            </a:r>
            <a:r>
              <a:rPr lang="en-US" sz="1200" spc="0" dirty="0">
                <a:effectLst/>
                <a:latin typeface="+mn-lt"/>
                <a:ea typeface="Arial" panose="020B0604020202020204" pitchFamily="34" charset="0"/>
              </a:rPr>
              <a:t>full</a:t>
            </a:r>
            <a:r>
              <a:rPr lang="en-US" sz="1200" spc="75" dirty="0">
                <a:effectLst/>
                <a:latin typeface="+mn-lt"/>
                <a:ea typeface="Arial" panose="020B0604020202020204" pitchFamily="34" charset="0"/>
              </a:rPr>
              <a:t> </a:t>
            </a:r>
            <a:r>
              <a:rPr lang="en-US" sz="1200" spc="0" dirty="0">
                <a:effectLst/>
                <a:latin typeface="+mn-lt"/>
                <a:ea typeface="Arial" panose="020B0604020202020204" pitchFamily="34" charset="0"/>
              </a:rPr>
              <a:t>R-value,</a:t>
            </a:r>
            <a:r>
              <a:rPr lang="en-US" sz="1200" spc="80" dirty="0">
                <a:effectLst/>
                <a:latin typeface="+mn-lt"/>
                <a:ea typeface="Arial" panose="020B0604020202020204" pitchFamily="34" charset="0"/>
              </a:rPr>
              <a:t> </a:t>
            </a:r>
            <a:r>
              <a:rPr lang="en-US" sz="1200" spc="0" dirty="0">
                <a:effectLst/>
                <a:latin typeface="+mn-lt"/>
                <a:ea typeface="Arial" panose="020B0604020202020204" pitchFamily="34" charset="0"/>
              </a:rPr>
              <a:t>94%</a:t>
            </a:r>
            <a:r>
              <a:rPr lang="en-US" sz="1200" spc="105" dirty="0">
                <a:effectLst/>
                <a:latin typeface="+mn-lt"/>
                <a:ea typeface="Arial" panose="020B0604020202020204" pitchFamily="34" charset="0"/>
              </a:rPr>
              <a:t> </a:t>
            </a:r>
            <a:r>
              <a:rPr lang="en-US" sz="1200" spc="0" dirty="0">
                <a:effectLst/>
                <a:latin typeface="+mn-lt"/>
                <a:ea typeface="Arial" panose="020B0604020202020204" pitchFamily="34" charset="0"/>
              </a:rPr>
              <a:t>vs.</a:t>
            </a:r>
            <a:r>
              <a:rPr lang="en-US" sz="1200" spc="80" dirty="0">
                <a:effectLst/>
                <a:latin typeface="+mn-lt"/>
                <a:ea typeface="Arial" panose="020B0604020202020204" pitchFamily="34" charset="0"/>
              </a:rPr>
              <a:t> </a:t>
            </a:r>
            <a:r>
              <a:rPr lang="en-US" sz="1200" spc="0" dirty="0">
                <a:effectLst/>
                <a:latin typeface="+mn-lt"/>
                <a:ea typeface="Arial" panose="020B0604020202020204" pitchFamily="34" charset="0"/>
              </a:rPr>
              <a:t>52%</a:t>
            </a:r>
            <a:r>
              <a:rPr lang="en-US" sz="1200" spc="100" dirty="0">
                <a:effectLst/>
                <a:latin typeface="+mn-lt"/>
                <a:ea typeface="Arial" panose="020B0604020202020204" pitchFamily="34" charset="0"/>
              </a:rPr>
              <a:t> </a:t>
            </a:r>
            <a:r>
              <a:rPr lang="en-US" sz="1200" spc="0" dirty="0">
                <a:effectLst/>
                <a:latin typeface="+mn-lt"/>
                <a:ea typeface="Arial" panose="020B0604020202020204" pitchFamily="34" charset="0"/>
              </a:rPr>
              <a:t>for</a:t>
            </a:r>
            <a:r>
              <a:rPr lang="en-US" sz="1200" spc="80" dirty="0">
                <a:effectLst/>
                <a:latin typeface="+mn-lt"/>
                <a:ea typeface="Arial" panose="020B0604020202020204" pitchFamily="34" charset="0"/>
              </a:rPr>
              <a:t> </a:t>
            </a:r>
            <a:r>
              <a:rPr lang="en-US" sz="1200" spc="-25" dirty="0">
                <a:effectLst/>
                <a:latin typeface="+mn-lt"/>
                <a:ea typeface="Arial" panose="020B0604020202020204" pitchFamily="34" charset="0"/>
              </a:rPr>
              <a:t>XPS.</a:t>
            </a:r>
            <a:endParaRPr lang="en-US" sz="1200" spc="0" dirty="0">
              <a:effectLst/>
              <a:latin typeface="+mn-lt"/>
              <a:ea typeface="Arial" panose="020B0604020202020204" pitchFamily="34" charset="0"/>
            </a:endParaRPr>
          </a:p>
          <a:p>
            <a:pPr marR="0">
              <a:spcBef>
                <a:spcPts val="45"/>
              </a:spcBef>
              <a:spcAft>
                <a:spcPts val="0"/>
              </a:spcAft>
            </a:pPr>
            <a:endParaRPr lang="en-US" sz="1200" dirty="0">
              <a:effectLst/>
              <a:latin typeface="+mn-lt"/>
              <a:ea typeface="Arial" panose="020B0604020202020204" pitchFamily="34" charset="0"/>
            </a:endParaRPr>
          </a:p>
          <a:p>
            <a:pPr marL="73660" marR="0">
              <a:spcBef>
                <a:spcPts val="5"/>
              </a:spcBef>
              <a:spcAft>
                <a:spcPts val="0"/>
              </a:spcAft>
            </a:pPr>
            <a:r>
              <a:rPr lang="en-US" sz="1200" spc="-40" dirty="0">
                <a:effectLst/>
                <a:latin typeface="+mn-lt"/>
                <a:ea typeface="Arial" panose="020B0604020202020204" pitchFamily="34" charset="0"/>
              </a:rPr>
              <a:t>Other</a:t>
            </a:r>
            <a:r>
              <a:rPr lang="en-US" sz="1200" spc="-90" dirty="0">
                <a:effectLst/>
                <a:latin typeface="+mn-lt"/>
                <a:ea typeface="Arial" panose="020B0604020202020204" pitchFamily="34" charset="0"/>
              </a:rPr>
              <a:t> </a:t>
            </a:r>
            <a:r>
              <a:rPr lang="en-US" sz="1200" spc="-10" dirty="0">
                <a:effectLst/>
                <a:latin typeface="+mn-lt"/>
                <a:ea typeface="Arial" panose="020B0604020202020204" pitchFamily="34" charset="0"/>
              </a:rPr>
              <a:t>source:</a:t>
            </a:r>
            <a:endParaRPr lang="en-US" sz="1200" dirty="0">
              <a:effectLst/>
              <a:latin typeface="+mn-lt"/>
              <a:ea typeface="Arial" panose="020B0604020202020204" pitchFamily="34" charset="0"/>
            </a:endParaRPr>
          </a:p>
          <a:p>
            <a:pPr marL="73660" marR="0">
              <a:lnSpc>
                <a:spcPct val="105000"/>
              </a:lnSpc>
              <a:spcBef>
                <a:spcPts val="95"/>
              </a:spcBef>
              <a:spcAft>
                <a:spcPts val="0"/>
              </a:spcAft>
            </a:pPr>
            <a:r>
              <a:rPr lang="en-US" sz="1200" dirty="0">
                <a:effectLst/>
                <a:latin typeface="+mn-lt"/>
                <a:ea typeface="Arial" panose="020B0604020202020204" pitchFamily="34" charset="0"/>
              </a:rPr>
              <a:t>EPS Below Grade Series 103, November 2008 </a:t>
            </a:r>
            <a:r>
              <a:rPr lang="en-US" sz="1200" u="none" strike="noStrike" spc="-15" dirty="0">
                <a:effectLst/>
                <a:latin typeface="+mn-lt"/>
                <a:ea typeface="Arial" panose="020B0604020202020204" pitchFamily="34" charset="0"/>
                <a:hlinkClick r:id="rId3"/>
              </a:rPr>
              <a:t>h</a:t>
            </a:r>
            <a:r>
              <a:rPr lang="en-US" sz="1200" u="none" strike="noStrike" spc="-40" dirty="0">
                <a:effectLst/>
                <a:latin typeface="+mn-lt"/>
                <a:ea typeface="Arial" panose="020B0604020202020204" pitchFamily="34" charset="0"/>
                <a:hlinkClick r:id="rId3"/>
              </a:rPr>
              <a:t>t</a:t>
            </a:r>
            <a:r>
              <a:rPr lang="en-US" sz="1200" u="none" strike="noStrike" spc="-15" dirty="0">
                <a:effectLst/>
                <a:latin typeface="+mn-lt"/>
                <a:ea typeface="Arial" panose="020B0604020202020204" pitchFamily="34" charset="0"/>
                <a:hlinkClick r:id="rId3"/>
              </a:rPr>
              <a:t>t</a:t>
            </a:r>
            <a:r>
              <a:rPr lang="en-US" sz="1200" u="none" strike="noStrike" dirty="0">
                <a:effectLst/>
                <a:latin typeface="+mn-lt"/>
                <a:ea typeface="Arial" panose="020B0604020202020204" pitchFamily="34" charset="0"/>
                <a:hlinkClick r:id="rId3"/>
              </a:rPr>
              <a:t>p</a:t>
            </a:r>
            <a:r>
              <a:rPr lang="en-US" sz="1200" u="none" strike="noStrike" spc="-5" dirty="0">
                <a:effectLst/>
                <a:latin typeface="+mn-lt"/>
                <a:ea typeface="Arial" panose="020B0604020202020204" pitchFamily="34" charset="0"/>
                <a:hlinkClick r:id="rId3"/>
              </a:rPr>
              <a:t>://</a:t>
            </a:r>
            <a:r>
              <a:rPr lang="en-US" sz="1200" u="none" strike="noStrike" spc="10" dirty="0">
                <a:effectLst/>
                <a:latin typeface="+mn-lt"/>
                <a:ea typeface="Arial" panose="020B0604020202020204" pitchFamily="34" charset="0"/>
                <a:hlinkClick r:id="rId3"/>
              </a:rPr>
              <a:t>ww</a:t>
            </a:r>
            <a:r>
              <a:rPr lang="en-US" sz="1200" u="none" strike="noStrike" spc="-120" dirty="0">
                <a:effectLst/>
                <a:latin typeface="+mn-lt"/>
                <a:ea typeface="Arial" panose="020B0604020202020204" pitchFamily="34" charset="0"/>
                <a:hlinkClick r:id="rId3"/>
              </a:rPr>
              <a:t>w</a:t>
            </a:r>
            <a:r>
              <a:rPr lang="en-US" sz="1200" u="none" strike="noStrike" spc="-20" dirty="0">
                <a:effectLst/>
                <a:latin typeface="+mn-lt"/>
                <a:ea typeface="Arial" panose="020B0604020202020204" pitchFamily="34" charset="0"/>
                <a:hlinkClick r:id="rId3"/>
              </a:rPr>
              <a:t>.</a:t>
            </a:r>
            <a:r>
              <a:rPr lang="en-US" sz="1200" u="none" strike="noStrike" dirty="0">
                <a:effectLst/>
                <a:latin typeface="+mn-lt"/>
                <a:ea typeface="Arial" panose="020B0604020202020204" pitchFamily="34" charset="0"/>
                <a:hlinkClick r:id="rId3"/>
              </a:rPr>
              <a:t>e</a:t>
            </a:r>
            <a:r>
              <a:rPr lang="en-US" sz="1200" u="none" strike="noStrike" spc="-10" dirty="0">
                <a:effectLst/>
                <a:latin typeface="+mn-lt"/>
                <a:ea typeface="Arial" panose="020B0604020202020204" pitchFamily="34" charset="0"/>
                <a:hlinkClick r:id="rId3"/>
              </a:rPr>
              <a:t>ps</a:t>
            </a:r>
            <a:r>
              <a:rPr lang="en-US" sz="1200" u="none" strike="noStrike" spc="-15" dirty="0">
                <a:effectLst/>
                <a:latin typeface="+mn-lt"/>
                <a:ea typeface="Arial" panose="020B0604020202020204" pitchFamily="34" charset="0"/>
                <a:hlinkClick r:id="rId3"/>
              </a:rPr>
              <a:t>i</a:t>
            </a:r>
            <a:r>
              <a:rPr lang="en-US" sz="1200" u="none" strike="noStrike" dirty="0">
                <a:effectLst/>
                <a:latin typeface="+mn-lt"/>
                <a:ea typeface="Arial" panose="020B0604020202020204" pitchFamily="34" charset="0"/>
                <a:hlinkClick r:id="rId3"/>
              </a:rPr>
              <a:t>ndu</a:t>
            </a:r>
            <a:r>
              <a:rPr lang="en-US" sz="1200" u="none" strike="noStrike" spc="-35" dirty="0">
                <a:effectLst/>
                <a:latin typeface="+mn-lt"/>
                <a:ea typeface="Arial" panose="020B0604020202020204" pitchFamily="34" charset="0"/>
                <a:hlinkClick r:id="rId3"/>
              </a:rPr>
              <a:t>s</a:t>
            </a:r>
            <a:r>
              <a:rPr lang="en-US" sz="1200" u="none" strike="noStrike" spc="-15" dirty="0">
                <a:effectLst/>
                <a:latin typeface="+mn-lt"/>
                <a:ea typeface="Arial" panose="020B0604020202020204" pitchFamily="34" charset="0"/>
                <a:hlinkClick r:id="rId3"/>
              </a:rPr>
              <a:t>t</a:t>
            </a:r>
            <a:r>
              <a:rPr lang="en-US" sz="1200" u="none" strike="noStrike" spc="-5" dirty="0">
                <a:effectLst/>
                <a:latin typeface="+mn-lt"/>
                <a:ea typeface="Arial" panose="020B0604020202020204" pitchFamily="34" charset="0"/>
                <a:hlinkClick r:id="rId3"/>
              </a:rPr>
              <a:t>r</a:t>
            </a:r>
            <a:r>
              <a:rPr lang="en-US" sz="1200" u="none" strike="noStrike" spc="-135" dirty="0">
                <a:effectLst/>
                <a:latin typeface="+mn-lt"/>
                <a:ea typeface="Arial" panose="020B0604020202020204" pitchFamily="34" charset="0"/>
                <a:hlinkClick r:id="rId3"/>
              </a:rPr>
              <a:t>y</a:t>
            </a:r>
            <a:r>
              <a:rPr lang="en-US" sz="1200" u="none" strike="noStrike" spc="-20" dirty="0">
                <a:effectLst/>
                <a:latin typeface="+mn-lt"/>
                <a:ea typeface="Arial" panose="020B0604020202020204" pitchFamily="34" charset="0"/>
                <a:hlinkClick r:id="rId3"/>
              </a:rPr>
              <a:t>.</a:t>
            </a:r>
            <a:r>
              <a:rPr lang="en-US" sz="1200" u="none" strike="noStrike" spc="-5" dirty="0">
                <a:effectLst/>
                <a:latin typeface="+mn-lt"/>
                <a:ea typeface="Arial" panose="020B0604020202020204" pitchFamily="34" charset="0"/>
                <a:hlinkClick r:id="rId3"/>
              </a:rPr>
              <a:t>o</a:t>
            </a:r>
            <a:r>
              <a:rPr lang="en-US" sz="1200" u="none" strike="noStrike" spc="-40" dirty="0">
                <a:effectLst/>
                <a:latin typeface="+mn-lt"/>
                <a:ea typeface="Arial" panose="020B0604020202020204" pitchFamily="34" charset="0"/>
                <a:hlinkClick r:id="rId3"/>
              </a:rPr>
              <a:t>r</a:t>
            </a:r>
            <a:r>
              <a:rPr lang="en-US" sz="1200" u="none" strike="noStrike" spc="65" dirty="0">
                <a:effectLst/>
                <a:latin typeface="+mn-lt"/>
                <a:ea typeface="Arial" panose="020B0604020202020204" pitchFamily="34" charset="0"/>
                <a:hlinkClick r:id="rId3"/>
              </a:rPr>
              <a:t>g</a:t>
            </a:r>
            <a:r>
              <a:rPr lang="en-US" sz="1200" u="none" strike="noStrike" spc="-40" dirty="0">
                <a:effectLst/>
                <a:latin typeface="+mn-lt"/>
                <a:ea typeface="Arial" panose="020B0604020202020204" pitchFamily="34" charset="0"/>
                <a:hlinkClick r:id="rId3"/>
              </a:rPr>
              <a:t>/</a:t>
            </a:r>
            <a:r>
              <a:rPr lang="en-US" sz="1200" u="none" strike="noStrike" spc="-10" dirty="0">
                <a:effectLst/>
                <a:latin typeface="+mn-lt"/>
                <a:ea typeface="Arial" panose="020B0604020202020204" pitchFamily="34" charset="0"/>
                <a:hlinkClick r:id="rId3"/>
              </a:rPr>
              <a:t>s</a:t>
            </a:r>
            <a:r>
              <a:rPr lang="en-US" sz="1200" u="none" strike="noStrike" spc="-15" dirty="0">
                <a:effectLst/>
                <a:latin typeface="+mn-lt"/>
                <a:ea typeface="Arial" panose="020B0604020202020204" pitchFamily="34" charset="0"/>
                <a:hlinkClick r:id="rId3"/>
              </a:rPr>
              <a:t>i</a:t>
            </a:r>
            <a:r>
              <a:rPr lang="en-US" sz="1200" u="none" strike="noStrike" spc="-35" dirty="0">
                <a:effectLst/>
                <a:latin typeface="+mn-lt"/>
                <a:ea typeface="Arial" panose="020B0604020202020204" pitchFamily="34" charset="0"/>
                <a:hlinkClick r:id="rId3"/>
              </a:rPr>
              <a:t>t</a:t>
            </a:r>
            <a:r>
              <a:rPr lang="en-US" sz="1200" u="none" strike="noStrike" dirty="0">
                <a:effectLst/>
                <a:latin typeface="+mn-lt"/>
                <a:ea typeface="Arial" panose="020B0604020202020204" pitchFamily="34" charset="0"/>
                <a:hlinkClick r:id="rId3"/>
              </a:rPr>
              <a:t>e</a:t>
            </a:r>
            <a:r>
              <a:rPr lang="en-US" sz="1200" u="none" strike="noStrike" spc="-10" dirty="0">
                <a:effectLst/>
                <a:latin typeface="+mn-lt"/>
                <a:ea typeface="Arial" panose="020B0604020202020204" pitchFamily="34" charset="0"/>
                <a:hlinkClick r:id="rId3"/>
              </a:rPr>
              <a:t>s</a:t>
            </a:r>
            <a:r>
              <a:rPr lang="en-US" sz="1200" u="none" strike="noStrike" spc="-5" dirty="0">
                <a:effectLst/>
                <a:latin typeface="+mn-lt"/>
                <a:ea typeface="Arial" panose="020B0604020202020204" pitchFamily="34" charset="0"/>
                <a:hlinkClick r:id="rId3"/>
              </a:rPr>
              <a:t>/</a:t>
            </a:r>
            <a:r>
              <a:rPr lang="en-US" sz="1200" u="none" strike="noStrike" dirty="0">
                <a:effectLst/>
                <a:latin typeface="+mn-lt"/>
                <a:ea typeface="Arial" panose="020B0604020202020204" pitchFamily="34" charset="0"/>
                <a:hlinkClick r:id="rId3"/>
              </a:rPr>
              <a:t>d</a:t>
            </a:r>
            <a:r>
              <a:rPr lang="en-US" sz="1200" u="none" strike="noStrike" spc="-15" dirty="0">
                <a:effectLst/>
                <a:latin typeface="+mn-lt"/>
                <a:ea typeface="Arial" panose="020B0604020202020204" pitchFamily="34" charset="0"/>
                <a:hlinkClick r:id="rId3"/>
              </a:rPr>
              <a:t>e</a:t>
            </a:r>
            <a:r>
              <a:rPr lang="en-US" sz="1200" u="none" strike="noStrike" spc="-50" dirty="0">
                <a:effectLst/>
                <a:latin typeface="+mn-lt"/>
                <a:ea typeface="Arial" panose="020B0604020202020204" pitchFamily="34" charset="0"/>
                <a:hlinkClick r:id="rId3"/>
              </a:rPr>
              <a:t>f</a:t>
            </a:r>
            <a:r>
              <a:rPr lang="en-US" sz="1200" u="none" strike="noStrike" spc="-5" dirty="0">
                <a:effectLst/>
                <a:latin typeface="+mn-lt"/>
                <a:ea typeface="Arial" panose="020B0604020202020204" pitchFamily="34" charset="0"/>
                <a:hlinkClick r:id="rId3"/>
              </a:rPr>
              <a:t>a</a:t>
            </a:r>
            <a:r>
              <a:rPr lang="en-US" sz="1200" u="none" strike="noStrike" dirty="0">
                <a:effectLst/>
                <a:latin typeface="+mn-lt"/>
                <a:ea typeface="Arial" panose="020B0604020202020204" pitchFamily="34" charset="0"/>
                <a:hlinkClick r:id="rId3"/>
              </a:rPr>
              <a:t>u</a:t>
            </a:r>
            <a:r>
              <a:rPr lang="en-US" sz="1200" u="none" strike="noStrike" spc="-15" dirty="0">
                <a:effectLst/>
                <a:latin typeface="+mn-lt"/>
                <a:ea typeface="Arial" panose="020B0604020202020204" pitchFamily="34" charset="0"/>
                <a:hlinkClick r:id="rId3"/>
              </a:rPr>
              <a:t>lt</a:t>
            </a:r>
            <a:r>
              <a:rPr lang="en-US" sz="1200" u="none" strike="noStrike" spc="-5" dirty="0">
                <a:effectLst/>
                <a:latin typeface="+mn-lt"/>
                <a:ea typeface="Arial" panose="020B0604020202020204" pitchFamily="34" charset="0"/>
                <a:hlinkClick r:id="rId3"/>
              </a:rPr>
              <a:t>/</a:t>
            </a:r>
            <a:r>
              <a:rPr lang="en-US" sz="1200" u="none" strike="noStrike" spc="-10" dirty="0">
                <a:effectLst/>
                <a:latin typeface="+mn-lt"/>
                <a:ea typeface="Arial" panose="020B0604020202020204" pitchFamily="34" charset="0"/>
                <a:hlinkClick r:id="rId3"/>
              </a:rPr>
              <a:t>f</a:t>
            </a:r>
            <a:r>
              <a:rPr lang="en-US" sz="1200" u="none" strike="noStrike" spc="-15" dirty="0">
                <a:effectLst/>
                <a:latin typeface="+mn-lt"/>
                <a:ea typeface="Arial" panose="020B0604020202020204" pitchFamily="34" charset="0"/>
                <a:hlinkClick r:id="rId3"/>
              </a:rPr>
              <a:t>il</a:t>
            </a:r>
            <a:r>
              <a:rPr lang="en-US" sz="1200" u="none" strike="noStrike" dirty="0">
                <a:effectLst/>
                <a:latin typeface="+mn-lt"/>
                <a:ea typeface="Arial" panose="020B0604020202020204" pitchFamily="34" charset="0"/>
                <a:hlinkClick r:id="rId3"/>
              </a:rPr>
              <a:t>e</a:t>
            </a:r>
            <a:r>
              <a:rPr lang="en-US" sz="1200" u="none" strike="noStrike" spc="-10" dirty="0">
                <a:effectLst/>
                <a:latin typeface="+mn-lt"/>
                <a:ea typeface="Arial" panose="020B0604020202020204" pitchFamily="34" charset="0"/>
                <a:hlinkClick r:id="rId3"/>
              </a:rPr>
              <a:t>s</a:t>
            </a:r>
            <a:r>
              <a:rPr lang="en-US" sz="1200" u="none" strike="noStrike" spc="-5" dirty="0">
                <a:effectLst/>
                <a:latin typeface="+mn-lt"/>
                <a:ea typeface="Arial" panose="020B0604020202020204" pitchFamily="34" charset="0"/>
                <a:hlinkClick r:id="rId3"/>
              </a:rPr>
              <a:t>/</a:t>
            </a:r>
            <a:r>
              <a:rPr lang="en-US" sz="1200" u="none" strike="noStrike" spc="-10" dirty="0">
                <a:effectLst/>
                <a:latin typeface="+mn-lt"/>
                <a:ea typeface="Arial" panose="020B0604020202020204" pitchFamily="34" charset="0"/>
                <a:hlinkClick r:id="rId3"/>
              </a:rPr>
              <a:t>EP</a:t>
            </a:r>
            <a:r>
              <a:rPr lang="en-US" sz="1200" u="none" strike="noStrike" spc="-5" dirty="0">
                <a:effectLst/>
                <a:latin typeface="+mn-lt"/>
                <a:ea typeface="Arial" panose="020B0604020202020204" pitchFamily="34" charset="0"/>
                <a:hlinkClick r:id="rId3"/>
              </a:rPr>
              <a:t>S</a:t>
            </a:r>
            <a:r>
              <a:rPr lang="en-US" sz="1200" u="none" strike="noStrike" spc="5" dirty="0">
                <a:effectLst/>
                <a:latin typeface="+mn-lt"/>
                <a:ea typeface="Arial" panose="020B0604020202020204" pitchFamily="34" charset="0"/>
                <a:hlinkClick r:id="rId3"/>
              </a:rPr>
              <a:t>%</a:t>
            </a:r>
            <a:r>
              <a:rPr lang="en-US" sz="1200" u="none" strike="noStrike" spc="-5" dirty="0">
                <a:effectLst/>
                <a:latin typeface="+mn-lt"/>
                <a:ea typeface="Arial" panose="020B0604020202020204" pitchFamily="34" charset="0"/>
                <a:hlinkClick r:id="rId3"/>
              </a:rPr>
              <a:t>20B</a:t>
            </a:r>
            <a:r>
              <a:rPr lang="en-US" sz="1200" spc="-15" dirty="0">
                <a:effectLst/>
                <a:latin typeface="+mn-lt"/>
                <a:ea typeface="Arial" panose="020B0604020202020204" pitchFamily="34" charset="0"/>
              </a:rPr>
              <a:t> </a:t>
            </a:r>
            <a:r>
              <a:rPr lang="en-US" sz="1200" spc="-30" dirty="0">
                <a:effectLst/>
                <a:latin typeface="+mn-lt"/>
                <a:ea typeface="Arial" panose="020B0604020202020204" pitchFamily="34" charset="0"/>
              </a:rPr>
              <a:t>elow%20Grade103.pdf</a:t>
            </a:r>
            <a:endParaRPr lang="en-US" sz="1200" dirty="0">
              <a:effectLst/>
              <a:latin typeface="+mn-lt"/>
              <a:ea typeface="Arial" panose="020B0604020202020204" pitchFamily="34" charset="0"/>
            </a:endParaRPr>
          </a:p>
          <a:p>
            <a:pPr lvl="0">
              <a:defRPr sz="1800"/>
            </a:pPr>
            <a:endParaRPr lang="en-US" sz="1200" u="sng" dirty="0">
              <a:solidFill>
                <a:srgbClr val="0000FF"/>
              </a:solidFill>
              <a:uFill>
                <a:solidFill>
                  <a:srgbClr val="0000FF"/>
                </a:solidFill>
              </a:uFill>
              <a:latin typeface="+mn-lt"/>
            </a:endParaRPr>
          </a:p>
          <a:p>
            <a:pPr lvl="0">
              <a:defRPr sz="1800"/>
            </a:pPr>
            <a:endParaRPr lang="en-US" sz="2400" dirty="0"/>
          </a:p>
          <a:p>
            <a:pPr lvl="0">
              <a:defRPr sz="1800"/>
            </a:pPr>
            <a:endParaRPr sz="2400" dirty="0"/>
          </a:p>
        </p:txBody>
      </p:sp>
    </p:spTree>
    <p:extLst>
      <p:ext uri="{BB962C8B-B14F-4D97-AF65-F5344CB8AC3E}">
        <p14:creationId xmlns:p14="http://schemas.microsoft.com/office/powerpoint/2010/main" val="958437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lvl="1" defTabSz="388935">
              <a:spcBef>
                <a:spcPts val="3000"/>
              </a:spcBef>
              <a:buSzPct val="75000"/>
              <a:defRPr sz="1800"/>
            </a:pPr>
            <a:r>
              <a:rPr lang="en-US" sz="1200" dirty="0">
                <a:solidFill>
                  <a:schemeClr val="tx1"/>
                </a:solidFill>
              </a:rPr>
              <a:t>GPS is breathable, allowing it to dry quickly.</a:t>
            </a:r>
          </a:p>
          <a:p>
            <a:pPr marL="173038" lvl="1" defTabSz="388935">
              <a:spcBef>
                <a:spcPts val="3000"/>
              </a:spcBef>
              <a:buSzPct val="75000"/>
              <a:defRPr sz="1800"/>
            </a:pPr>
            <a:r>
              <a:rPr lang="en-US" sz="1200" dirty="0">
                <a:solidFill>
                  <a:schemeClr val="tx1"/>
                </a:solidFill>
              </a:rPr>
              <a:t>Due to breathability, GPS retains R-Value over time much more than XPS.</a:t>
            </a:r>
          </a:p>
          <a:p>
            <a:pPr marL="173038" lvl="1" defTabSz="388935">
              <a:spcBef>
                <a:spcPts val="3000"/>
              </a:spcBef>
              <a:buSzPct val="75000"/>
              <a:defRPr sz="1800"/>
            </a:pPr>
            <a:r>
              <a:rPr lang="en-US" sz="1200" dirty="0">
                <a:solidFill>
                  <a:schemeClr val="tx1"/>
                </a:solidFill>
              </a:rPr>
              <a:t>Depending on zones, permeability is addressed with facer options from the manufacturer.</a:t>
            </a:r>
          </a:p>
          <a:p>
            <a:pPr marL="173038" lvl="2" defTabSz="388935">
              <a:spcBef>
                <a:spcPts val="3000"/>
              </a:spcBef>
              <a:buSzPct val="75000"/>
              <a:defRPr sz="1800"/>
            </a:pPr>
            <a:r>
              <a:rPr lang="en-US" sz="1200" dirty="0">
                <a:solidFill>
                  <a:schemeClr val="tx1"/>
                </a:solidFill>
              </a:rPr>
              <a:t>GPS is suited for all climate zones with 3.5 Perm</a:t>
            </a:r>
            <a:endParaRPr lang="en-US" sz="1200" dirty="0"/>
          </a:p>
        </p:txBody>
      </p:sp>
    </p:spTree>
    <p:extLst>
      <p:ext uri="{BB962C8B-B14F-4D97-AF65-F5344CB8AC3E}">
        <p14:creationId xmlns:p14="http://schemas.microsoft.com/office/powerpoint/2010/main" val="134566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lvl="1" defTabSz="388935">
              <a:spcBef>
                <a:spcPts val="3000"/>
              </a:spcBef>
              <a:buSzPct val="75000"/>
              <a:defRPr sz="1800"/>
            </a:pPr>
            <a:r>
              <a:rPr lang="en-US" sz="1200" dirty="0">
                <a:solidFill>
                  <a:schemeClr val="tx1"/>
                </a:solidFill>
              </a:rPr>
              <a:t>GPS is breathable, allowing it to dry quickly.</a:t>
            </a:r>
          </a:p>
          <a:p>
            <a:pPr marL="173038" lvl="1" defTabSz="388935">
              <a:spcBef>
                <a:spcPts val="3000"/>
              </a:spcBef>
              <a:buSzPct val="75000"/>
              <a:defRPr sz="1800"/>
            </a:pPr>
            <a:r>
              <a:rPr lang="en-US" sz="1200" dirty="0">
                <a:solidFill>
                  <a:schemeClr val="tx1"/>
                </a:solidFill>
              </a:rPr>
              <a:t>Due to breathability, GPS retains R-Value over time much more than XPS.</a:t>
            </a:r>
          </a:p>
          <a:p>
            <a:pPr marL="173038" lvl="1" defTabSz="388935">
              <a:spcBef>
                <a:spcPts val="3000"/>
              </a:spcBef>
              <a:buSzPct val="75000"/>
              <a:defRPr sz="1800"/>
            </a:pPr>
            <a:r>
              <a:rPr lang="en-US" sz="1200" dirty="0">
                <a:solidFill>
                  <a:schemeClr val="tx1"/>
                </a:solidFill>
              </a:rPr>
              <a:t>Depending on zones, permeability is addressed with facer options from the manufacturer.</a:t>
            </a:r>
          </a:p>
          <a:p>
            <a:pPr marL="173038" lvl="2" defTabSz="388935">
              <a:spcBef>
                <a:spcPts val="3000"/>
              </a:spcBef>
              <a:buSzPct val="75000"/>
              <a:defRPr sz="1800"/>
            </a:pPr>
            <a:r>
              <a:rPr lang="en-US" sz="1200" dirty="0">
                <a:solidFill>
                  <a:schemeClr val="tx1"/>
                </a:solidFill>
              </a:rPr>
              <a:t>GPS is suited for all climate zones with 3.5 Perm</a:t>
            </a:r>
            <a:endParaRPr lang="en-US" sz="1200" dirty="0"/>
          </a:p>
        </p:txBody>
      </p:sp>
    </p:spTree>
    <p:extLst>
      <p:ext uri="{BB962C8B-B14F-4D97-AF65-F5344CB8AC3E}">
        <p14:creationId xmlns:p14="http://schemas.microsoft.com/office/powerpoint/2010/main" val="340617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ea typeface="+mn-ea"/>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r>
              <a:rPr lang="en-US" kern="1200" dirty="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B9BF1CE-3B0B-4067-BE2C-64D33F450C0E}" type="slidenum">
              <a:rPr lang="en-US" smtClean="0"/>
              <a:t>3</a:t>
            </a:fld>
            <a:endParaRPr lang="en-US" dirty="0"/>
          </a:p>
        </p:txBody>
      </p:sp>
    </p:spTree>
    <p:extLst>
      <p:ext uri="{BB962C8B-B14F-4D97-AF65-F5344CB8AC3E}">
        <p14:creationId xmlns:p14="http://schemas.microsoft.com/office/powerpoint/2010/main" val="3019196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91440">
              <a:spcBef>
                <a:spcPts val="40"/>
              </a:spcBef>
              <a:spcAft>
                <a:spcPts val="0"/>
              </a:spcAft>
            </a:pPr>
            <a:r>
              <a:rPr lang="en-US" kern="1200" dirty="0">
                <a:solidFill>
                  <a:srgbClr val="000000"/>
                </a:solidFill>
                <a:effectLst/>
                <a:latin typeface="Calibri" panose="020F0502020204030204" pitchFamily="34" charset="0"/>
                <a:ea typeface="Arial" panose="020B0604020202020204" pitchFamily="34" charset="0"/>
              </a:rPr>
              <a:t>In this section we will discuss several other important benefits of GPS-insulated vinyl siding including hurricane and impact resistance, sound attenuation,  reduced maintenance and fire safety.</a:t>
            </a:r>
            <a:endParaRPr lang="en-US"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30</a:t>
            </a:fld>
            <a:endParaRPr lang="de-DE" dirty="0"/>
          </a:p>
        </p:txBody>
      </p:sp>
    </p:spTree>
    <p:extLst>
      <p:ext uri="{BB962C8B-B14F-4D97-AF65-F5344CB8AC3E}">
        <p14:creationId xmlns:p14="http://schemas.microsoft.com/office/powerpoint/2010/main" val="2401105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2863" y="1143000"/>
            <a:ext cx="4114800" cy="3086100"/>
          </a:xfrm>
        </p:spPr>
      </p:sp>
      <p:sp>
        <p:nvSpPr>
          <p:cNvPr id="3" name="Notes Placeholder 2"/>
          <p:cNvSpPr>
            <a:spLocks noGrp="1"/>
          </p:cNvSpPr>
          <p:nvPr>
            <p:ph type="body" idx="1"/>
          </p:nvPr>
        </p:nvSpPr>
        <p:spPr/>
        <p:txBody>
          <a:bodyPr/>
          <a:lstStyle/>
          <a:p>
            <a:r>
              <a:rPr lang="en-US" sz="1200" dirty="0"/>
              <a:t>EPA reports that noise pollution can cause a number of health problems, including sleep disturbance, reduced study performance, anxiety, irritability, and general emotional stress. With 98% of the continental US experiencing highway noise, noise pollution is not relegated to cities. (Source: Noise Pollution Clearinghouse.) The good news is that insulated vinyl siding can help solve this problem.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31</a:t>
            </a:fld>
            <a:endParaRPr lang="de-DE" dirty="0"/>
          </a:p>
        </p:txBody>
      </p:sp>
    </p:spTree>
    <p:extLst>
      <p:ext uri="{BB962C8B-B14F-4D97-AF65-F5344CB8AC3E}">
        <p14:creationId xmlns:p14="http://schemas.microsoft.com/office/powerpoint/2010/main" val="2431262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a:defRPr/>
            </a:pPr>
            <a:endParaRPr lang="en-US" dirty="0"/>
          </a:p>
          <a:p>
            <a:pPr marL="171450">
              <a:defRPr/>
            </a:pPr>
            <a:r>
              <a:rPr lang="en-US" sz="1200" dirty="0"/>
              <a:t>That’s’ why it's important to note that insulated vinyl siding reduces sound transmission by up to 39%, according to the testing laboratory, Intertek Building &amp; Construction on behalf of Progressive Foam Technologies, </a:t>
            </a:r>
            <a:r>
              <a:rPr lang="en-US" dirty="0"/>
              <a:t>i</a:t>
            </a:r>
            <a:r>
              <a:rPr lang="en-US" sz="1200" dirty="0"/>
              <a:t>nventors of insulated vinyl siding.</a:t>
            </a:r>
          </a:p>
          <a:p>
            <a:pPr marL="171450">
              <a:defRPr/>
            </a:pPr>
            <a:endParaRPr lang="en-US" dirty="0"/>
          </a:p>
          <a:p>
            <a:pPr marL="171450">
              <a:defRPr/>
            </a:pPr>
            <a:r>
              <a:rPr lang="en-US" sz="1200" dirty="0"/>
              <a:t>The tests also showed that insulated vinyl siding reduces sound transmission 8x more than fiber cement. </a:t>
            </a:r>
          </a:p>
          <a:p>
            <a:pPr marL="171450">
              <a:defRPr/>
            </a:pPr>
            <a:endParaRPr lang="en-US" dirty="0"/>
          </a:p>
          <a:p>
            <a:pPr marL="171450">
              <a:defRPr/>
            </a:pPr>
            <a:r>
              <a:rPr lang="en-US" sz="1200" dirty="0"/>
              <a:t>You can see in Table 2 that insulated vinyl siding reduces the sound transmission of 5000 Hz (comparable to a plane taking off) while fiber cement reduces the sound by only 4%.) </a:t>
            </a: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32</a:t>
            </a:fld>
            <a:endParaRPr lang="en-US" dirty="0"/>
          </a:p>
        </p:txBody>
      </p:sp>
      <p:sp>
        <p:nvSpPr>
          <p:cNvPr id="5" name="AutoShape 2" descr="insulated vinyl siding sound transmission">
            <a:extLst>
              <a:ext uri="{FF2B5EF4-FFF2-40B4-BE49-F238E27FC236}">
                <a16:creationId xmlns:a16="http://schemas.microsoft.com/office/drawing/2014/main" id="{3D54204E-17CC-DF58-B85D-8C4185083168}"/>
              </a:ext>
            </a:extLst>
          </p:cNvPr>
          <p:cNvSpPr>
            <a:spLocks noGrp="1" noRot="1" noChangeAspect="1" noChangeArrowheads="1"/>
          </p:cNvSpPr>
          <p:nvPr>
            <p:ph type="sldImg"/>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Screen-Shot-2018-03-22-at-11.32.29-AM.png</a:t>
            </a:r>
          </a:p>
        </p:txBody>
      </p:sp>
    </p:spTree>
    <p:extLst>
      <p:ext uri="{BB962C8B-B14F-4D97-AF65-F5344CB8AC3E}">
        <p14:creationId xmlns:p14="http://schemas.microsoft.com/office/powerpoint/2010/main" val="2230322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8445" marR="26670">
              <a:lnSpc>
                <a:spcPct val="150000"/>
              </a:lnSpc>
              <a:spcBef>
                <a:spcPts val="525"/>
              </a:spcBef>
              <a:spcAft>
                <a:spcPts val="0"/>
              </a:spcAft>
            </a:pPr>
            <a:r>
              <a:rPr lang="en-US" sz="1200" spc="-50" dirty="0">
                <a:effectLst/>
                <a:latin typeface="+mn-lt"/>
                <a:ea typeface="Arial" panose="020B0604020202020204" pitchFamily="34" charset="0"/>
              </a:rPr>
              <a:t>This</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video</a:t>
            </a:r>
            <a:r>
              <a:rPr lang="en-US" sz="1200" spc="-55" dirty="0">
                <a:effectLst/>
                <a:latin typeface="+mn-lt"/>
                <a:ea typeface="Arial" panose="020B0604020202020204" pitchFamily="34" charset="0"/>
              </a:rPr>
              <a:t> </a:t>
            </a:r>
            <a:r>
              <a:rPr lang="en-US" sz="1200" spc="-50" dirty="0">
                <a:effectLst/>
                <a:latin typeface="+mn-lt"/>
                <a:ea typeface="Arial" panose="020B0604020202020204" pitchFamily="34" charset="0"/>
              </a:rPr>
              <a:t>shows</a:t>
            </a:r>
            <a:r>
              <a:rPr lang="en-US" sz="1200" spc="-65" dirty="0">
                <a:effectLst/>
                <a:latin typeface="+mn-lt"/>
                <a:ea typeface="Arial" panose="020B0604020202020204" pitchFamily="34" charset="0"/>
              </a:rPr>
              <a:t> </a:t>
            </a:r>
            <a:r>
              <a:rPr lang="en-US" sz="1200" spc="-50" dirty="0">
                <a:effectLst/>
                <a:latin typeface="+mn-lt"/>
                <a:ea typeface="Arial" panose="020B0604020202020204" pitchFamily="34" charset="0"/>
              </a:rPr>
              <a:t>how insulated</a:t>
            </a:r>
            <a:r>
              <a:rPr lang="en-US" sz="1200" spc="-55" dirty="0">
                <a:effectLst/>
                <a:latin typeface="+mn-lt"/>
                <a:ea typeface="Arial" panose="020B0604020202020204" pitchFamily="34" charset="0"/>
              </a:rPr>
              <a:t> </a:t>
            </a:r>
            <a:r>
              <a:rPr lang="en-US" sz="1200" spc="-50" dirty="0">
                <a:effectLst/>
                <a:latin typeface="+mn-lt"/>
                <a:ea typeface="Arial" panose="020B0604020202020204" pitchFamily="34" charset="0"/>
              </a:rPr>
              <a:t>vinyl</a:t>
            </a:r>
            <a:r>
              <a:rPr lang="en-US" sz="1200" spc="-70" dirty="0">
                <a:effectLst/>
                <a:latin typeface="+mn-lt"/>
                <a:ea typeface="Arial" panose="020B0604020202020204" pitchFamily="34" charset="0"/>
              </a:rPr>
              <a:t> </a:t>
            </a:r>
            <a:r>
              <a:rPr lang="en-US" sz="1200" spc="-50" dirty="0">
                <a:effectLst/>
                <a:latin typeface="+mn-lt"/>
                <a:ea typeface="Arial" panose="020B0604020202020204" pitchFamily="34" charset="0"/>
              </a:rPr>
              <a:t>siding</a:t>
            </a:r>
            <a:r>
              <a:rPr lang="en-US" sz="1200" spc="-55" dirty="0">
                <a:effectLst/>
                <a:latin typeface="+mn-lt"/>
                <a:ea typeface="Arial" panose="020B0604020202020204" pitchFamily="34" charset="0"/>
              </a:rPr>
              <a:t> </a:t>
            </a:r>
            <a:r>
              <a:rPr lang="en-US" sz="1200" spc="-50" dirty="0">
                <a:effectLst/>
                <a:latin typeface="+mn-lt"/>
                <a:ea typeface="Arial" panose="020B0604020202020204" pitchFamily="34" charset="0"/>
              </a:rPr>
              <a:t>reduces </a:t>
            </a:r>
            <a:r>
              <a:rPr lang="en-US" sz="1200" dirty="0">
                <a:effectLst/>
                <a:latin typeface="+mn-lt"/>
                <a:ea typeface="Arial" panose="020B0604020202020204" pitchFamily="34" charset="0"/>
              </a:rPr>
              <a:t>the</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probability</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of</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damage</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from</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wind-blown</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debris</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for </a:t>
            </a:r>
            <a:r>
              <a:rPr lang="en-US" sz="1200" spc="-30" dirty="0">
                <a:effectLst/>
                <a:latin typeface="+mn-lt"/>
                <a:ea typeface="Arial" panose="020B0604020202020204" pitchFamily="34" charset="0"/>
              </a:rPr>
              <a:t>both</a:t>
            </a:r>
            <a:r>
              <a:rPr lang="en-US" sz="1200" spc="-75" dirty="0">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laminated</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insulation</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siding and</a:t>
            </a:r>
            <a:r>
              <a:rPr lang="en-US" sz="1200" spc="-8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contoured </a:t>
            </a:r>
            <a:r>
              <a:rPr lang="en-US" sz="1200" spc="-50" dirty="0">
                <a:solidFill>
                  <a:srgbClr val="333333"/>
                </a:solidFill>
                <a:effectLst/>
                <a:latin typeface="+mn-lt"/>
                <a:ea typeface="Arial" panose="020B0604020202020204" pitchFamily="34" charset="0"/>
              </a:rPr>
              <a:t>insulation</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that</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can</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be</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added</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separately.</a:t>
            </a:r>
            <a:r>
              <a:rPr lang="en-US" sz="1200" spc="175" dirty="0">
                <a:solidFill>
                  <a:srgbClr val="333333"/>
                </a:solidFill>
                <a:effectLst/>
                <a:latin typeface="+mn-lt"/>
                <a:ea typeface="Arial" panose="020B0604020202020204" pitchFamily="34" charset="0"/>
              </a:rPr>
              <a:t> </a:t>
            </a:r>
            <a:r>
              <a:rPr lang="en-US" dirty="0">
                <a:solidFill>
                  <a:srgbClr val="333333"/>
                </a:solidFill>
                <a:ea typeface="Arial" panose="020B0604020202020204" pitchFamily="34" charset="0"/>
              </a:rPr>
              <a:t>(</a:t>
            </a:r>
            <a:r>
              <a:rPr lang="en-US" sz="1200" dirty="0">
                <a:solidFill>
                  <a:srgbClr val="333333"/>
                </a:solidFill>
                <a:effectLst/>
                <a:latin typeface="+mn-lt"/>
                <a:ea typeface="Arial" panose="020B0604020202020204" pitchFamily="34" charset="0"/>
              </a:rPr>
              <a:t>Play video)</a:t>
            </a:r>
          </a:p>
          <a:p>
            <a:pPr marL="258445" marR="26670">
              <a:lnSpc>
                <a:spcPct val="150000"/>
              </a:lnSpc>
              <a:spcBef>
                <a:spcPts val="525"/>
              </a:spcBef>
              <a:spcAft>
                <a:spcPts val="0"/>
              </a:spcAft>
            </a:pPr>
            <a:r>
              <a:rPr lang="en-US" sz="1200" spc="-50" dirty="0">
                <a:solidFill>
                  <a:srgbClr val="333333"/>
                </a:solidFill>
                <a:effectLst/>
                <a:latin typeface="+mn-lt"/>
                <a:ea typeface="Arial" panose="020B0604020202020204" pitchFamily="34" charset="0"/>
              </a:rPr>
              <a:t>Here,</a:t>
            </a:r>
            <a:r>
              <a:rPr lang="en-US" sz="1200" spc="-9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a:t>
            </a:r>
            <a:r>
              <a:rPr lang="en-US" sz="1200" spc="-9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EPS</a:t>
            </a:r>
            <a:r>
              <a:rPr lang="en-US" sz="1200" spc="-9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insulation</a:t>
            </a:r>
            <a:r>
              <a:rPr lang="en-US" sz="1200" spc="-8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fills</a:t>
            </a:r>
            <a:r>
              <a:rPr lang="en-US" sz="1200" spc="-9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a:t>
            </a:r>
            <a:r>
              <a:rPr lang="en-US" sz="1200" spc="-8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voids</a:t>
            </a:r>
            <a:r>
              <a:rPr lang="en-US" sz="1200" spc="-9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behind</a:t>
            </a:r>
            <a:r>
              <a:rPr lang="en-US" sz="1200" spc="-8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 </a:t>
            </a:r>
            <a:r>
              <a:rPr lang="en-US" sz="1200" dirty="0">
                <a:solidFill>
                  <a:srgbClr val="333333"/>
                </a:solidFill>
                <a:effectLst/>
                <a:latin typeface="+mn-lt"/>
                <a:ea typeface="Arial" panose="020B0604020202020204" pitchFamily="34" charset="0"/>
              </a:rPr>
              <a:t>siding, acting as a shock absorber that prevents cracking, denting, and breakage. This also eliminates </a:t>
            </a:r>
            <a:r>
              <a:rPr lang="en-US" sz="1200" spc="-50" dirty="0">
                <a:solidFill>
                  <a:srgbClr val="333333"/>
                </a:solidFill>
                <a:effectLst/>
                <a:latin typeface="+mn-lt"/>
                <a:ea typeface="Arial" panose="020B0604020202020204" pitchFamily="34" charset="0"/>
              </a:rPr>
              <a:t>space</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where</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pests</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can</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nest</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behind</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the</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siding</a:t>
            </a:r>
            <a:r>
              <a:rPr lang="en-US" sz="1200" spc="-8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and</a:t>
            </a:r>
            <a:r>
              <a:rPr lang="en-US" sz="1200" spc="-8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can </a:t>
            </a:r>
            <a:r>
              <a:rPr lang="en-US" sz="1200" dirty="0">
                <a:solidFill>
                  <a:srgbClr val="333333"/>
                </a:solidFill>
                <a:effectLst/>
                <a:latin typeface="+mn-lt"/>
                <a:ea typeface="Arial" panose="020B0604020202020204" pitchFamily="34" charset="0"/>
              </a:rPr>
              <a:t>be</a:t>
            </a:r>
            <a:r>
              <a:rPr lang="en-US" sz="1200" spc="-135"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treated</a:t>
            </a:r>
            <a:r>
              <a:rPr lang="en-US" sz="1200" spc="-120"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with</a:t>
            </a:r>
            <a:r>
              <a:rPr lang="en-US" sz="1200" spc="-125"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a</a:t>
            </a:r>
            <a:r>
              <a:rPr lang="en-US" sz="1200" spc="-135"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safe</a:t>
            </a:r>
            <a:r>
              <a:rPr lang="en-US" sz="1200" spc="-120"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insecticide</a:t>
            </a:r>
            <a:r>
              <a:rPr lang="en-US" sz="1200" spc="-125"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to</a:t>
            </a:r>
            <a:r>
              <a:rPr lang="en-US" sz="1200" spc="-130"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protect</a:t>
            </a:r>
            <a:r>
              <a:rPr lang="en-US" sz="1200" spc="-135"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it</a:t>
            </a:r>
            <a:r>
              <a:rPr lang="en-US" sz="1200" spc="-130" dirty="0">
                <a:solidFill>
                  <a:srgbClr val="333333"/>
                </a:solidFill>
                <a:effectLst/>
                <a:latin typeface="+mn-lt"/>
                <a:ea typeface="Arial" panose="020B0604020202020204" pitchFamily="34" charset="0"/>
              </a:rPr>
              <a:t> </a:t>
            </a:r>
            <a:r>
              <a:rPr lang="en-US" sz="1200" dirty="0">
                <a:solidFill>
                  <a:srgbClr val="333333"/>
                </a:solidFill>
                <a:effectLst/>
                <a:latin typeface="+mn-lt"/>
                <a:ea typeface="Arial" panose="020B0604020202020204" pitchFamily="34" charset="0"/>
              </a:rPr>
              <a:t>from </a:t>
            </a:r>
            <a:r>
              <a:rPr lang="en-US" sz="1200" spc="-10" dirty="0">
                <a:solidFill>
                  <a:srgbClr val="333333"/>
                </a:solidFill>
                <a:effectLst/>
                <a:latin typeface="+mn-lt"/>
                <a:ea typeface="Arial" panose="020B0604020202020204" pitchFamily="34" charset="0"/>
              </a:rPr>
              <a:t>termites.</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33</a:t>
            </a:fld>
            <a:endParaRPr lang="en-US" dirty="0"/>
          </a:p>
        </p:txBody>
      </p:sp>
    </p:spTree>
    <p:extLst>
      <p:ext uri="{BB962C8B-B14F-4D97-AF65-F5344CB8AC3E}">
        <p14:creationId xmlns:p14="http://schemas.microsoft.com/office/powerpoint/2010/main" val="343939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91440">
              <a:spcBef>
                <a:spcPts val="0"/>
              </a:spcBef>
              <a:spcAft>
                <a:spcPts val="0"/>
              </a:spcAft>
            </a:pPr>
            <a:r>
              <a:rPr lang="en-US" sz="1200" dirty="0"/>
              <a:t>According to the Vinyl Siding Institute, insulated vinyl </a:t>
            </a:r>
            <a:r>
              <a:rPr lang="en-US" dirty="0"/>
              <a:t>s</a:t>
            </a:r>
            <a:r>
              <a:rPr lang="en-US" sz="1200" dirty="0"/>
              <a:t>iding can be designed to resist winds up to 160 mph with many profiles meeting Florida’s restrictive inland and coastal code requirements</a:t>
            </a:r>
            <a:r>
              <a:rPr lang="en-US" sz="1800" u="sng" kern="1200" dirty="0">
                <a:solidFill>
                  <a:srgbClr val="000000"/>
                </a:solidFill>
                <a:effectLst/>
                <a:latin typeface="Calibri" panose="020F0502020204030204" pitchFamily="34" charset="0"/>
                <a:ea typeface="Arial" panose="020B0604020202020204" pitchFamily="34" charset="0"/>
              </a:rPr>
              <a:t>.</a:t>
            </a:r>
            <a:r>
              <a:rPr lang="en-US" sz="1800" kern="1200" dirty="0">
                <a:solidFill>
                  <a:srgbClr val="000000"/>
                </a:solidFill>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91440" marR="91440">
              <a:spcBef>
                <a:spcPts val="0"/>
              </a:spcBef>
              <a:spcAft>
                <a:spcPts val="0"/>
              </a:spcAft>
            </a:pPr>
            <a:endParaRPr lang="en-US" kern="1200" dirty="0">
              <a:solidFill>
                <a:srgbClr val="000000"/>
              </a:solidFill>
              <a:effectLst/>
              <a:latin typeface="Calibri" panose="020F0502020204030204" pitchFamily="34" charset="0"/>
              <a:ea typeface="Arial" panose="020B0604020202020204" pitchFamily="34" charset="0"/>
            </a:endParaRPr>
          </a:p>
          <a:p>
            <a:pPr marL="91440" marR="91440">
              <a:spcBef>
                <a:spcPts val="0"/>
              </a:spcBef>
              <a:spcAft>
                <a:spcPts val="0"/>
              </a:spcAft>
            </a:pPr>
            <a:r>
              <a:rPr lang="en-US" kern="1200" dirty="0">
                <a:solidFill>
                  <a:srgbClr val="000000"/>
                </a:solidFill>
                <a:effectLst/>
                <a:ea typeface="Arial" panose="020B0604020202020204" pitchFamily="34" charset="0"/>
              </a:rPr>
              <a:t>In this case study from the Vinyl Siding Institute, on September 10, 2017 Hurricane Ima slammed Punta </a:t>
            </a:r>
            <a:r>
              <a:rPr lang="en-US" kern="1200" dirty="0" err="1">
                <a:solidFill>
                  <a:srgbClr val="000000"/>
                </a:solidFill>
                <a:effectLst/>
                <a:ea typeface="Arial" panose="020B0604020202020204" pitchFamily="34" charset="0"/>
              </a:rPr>
              <a:t>Gorda</a:t>
            </a:r>
            <a:r>
              <a:rPr lang="en-US" kern="1200" dirty="0">
                <a:solidFill>
                  <a:srgbClr val="000000"/>
                </a:solidFill>
                <a:effectLst/>
                <a:ea typeface="Arial" panose="020B0604020202020204" pitchFamily="34" charset="0"/>
              </a:rPr>
              <a:t> with Category-Three force winds, with average gusts between 111-130 MPH but the Gulf Breeze's residents in Punta </a:t>
            </a:r>
            <a:r>
              <a:rPr lang="en-US" kern="1200" dirty="0" err="1">
                <a:solidFill>
                  <a:srgbClr val="000000"/>
                </a:solidFill>
                <a:effectLst/>
                <a:ea typeface="Arial" panose="020B0604020202020204" pitchFamily="34" charset="0"/>
              </a:rPr>
              <a:t>Gorda</a:t>
            </a:r>
            <a:r>
              <a:rPr lang="en-US" kern="1200" dirty="0">
                <a:solidFill>
                  <a:srgbClr val="000000"/>
                </a:solidFill>
                <a:effectLst/>
                <a:ea typeface="Arial" panose="020B0604020202020204" pitchFamily="34" charset="0"/>
              </a:rPr>
              <a:t> suffered no significant losses. The vinyl siding specified by the developer of this 171-unit development was designed to withstand 160-MPH. It withstood the storm, saving the owners repair costs and helping to protect the tenants from what could have been a devastating loss.</a:t>
            </a:r>
            <a:r>
              <a:rPr lang="en-US" dirty="0">
                <a:ea typeface="Arial" panose="020B0604020202020204" pitchFamily="34" charset="0"/>
              </a:rPr>
              <a:t> </a:t>
            </a:r>
            <a:r>
              <a:rPr lang="en-US" kern="1200" dirty="0">
                <a:solidFill>
                  <a:srgbClr val="000000"/>
                </a:solidFill>
                <a:effectLst/>
                <a:ea typeface="Arial" panose="020B0604020202020204" pitchFamily="34" charset="0"/>
              </a:rPr>
              <a:t>(</a:t>
            </a:r>
            <a:r>
              <a:rPr lang="en-US" kern="1200" dirty="0" err="1">
                <a:solidFill>
                  <a:srgbClr val="000000"/>
                </a:solidFill>
                <a:effectLst/>
                <a:ea typeface="Arial" panose="020B0604020202020204" pitchFamily="34" charset="0"/>
              </a:rPr>
              <a:t>Source:https</a:t>
            </a:r>
            <a:r>
              <a:rPr lang="en-US" kern="1200" dirty="0">
                <a:solidFill>
                  <a:srgbClr val="000000"/>
                </a:solidFill>
                <a:effectLst/>
                <a:ea typeface="Arial" panose="020B0604020202020204" pitchFamily="34" charset="0"/>
              </a:rPr>
              <a:t>://</a:t>
            </a:r>
            <a:r>
              <a:rPr lang="en-US" kern="1200" dirty="0" err="1">
                <a:solidFill>
                  <a:srgbClr val="000000"/>
                </a:solidFill>
                <a:effectLst/>
                <a:ea typeface="Arial" panose="020B0604020202020204" pitchFamily="34" charset="0"/>
              </a:rPr>
              <a:t>www.vinylsiding.org</a:t>
            </a:r>
            <a:r>
              <a:rPr lang="en-US" kern="1200" dirty="0">
                <a:solidFill>
                  <a:srgbClr val="000000"/>
                </a:solidFill>
                <a:effectLst/>
                <a:ea typeface="Arial" panose="020B0604020202020204" pitchFamily="34" charset="0"/>
              </a:rPr>
              <a:t>/wp-content/uploads/2018/08/</a:t>
            </a:r>
            <a:r>
              <a:rPr lang="en-US" kern="1200" dirty="0" err="1">
                <a:solidFill>
                  <a:srgbClr val="000000"/>
                </a:solidFill>
                <a:effectLst/>
                <a:ea typeface="Arial" panose="020B0604020202020204" pitchFamily="34" charset="0"/>
              </a:rPr>
              <a:t>VSI_Hurricane_Irma_Sheet.pdf</a:t>
            </a:r>
            <a:r>
              <a:rPr lang="en-US" kern="1200" dirty="0">
                <a:solidFill>
                  <a:srgbClr val="000000"/>
                </a:solidFill>
                <a:effectLst/>
                <a:ea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34</a:t>
            </a:fld>
            <a:endParaRPr lang="de-DE" dirty="0"/>
          </a:p>
        </p:txBody>
      </p:sp>
    </p:spTree>
    <p:extLst>
      <p:ext uri="{BB962C8B-B14F-4D97-AF65-F5344CB8AC3E}">
        <p14:creationId xmlns:p14="http://schemas.microsoft.com/office/powerpoint/2010/main" val="3699208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220980">
              <a:lnSpc>
                <a:spcPct val="150000"/>
              </a:lnSpc>
              <a:spcBef>
                <a:spcPts val="525"/>
              </a:spcBef>
              <a:spcAft>
                <a:spcPts val="0"/>
              </a:spcAft>
            </a:pPr>
            <a:r>
              <a:rPr lang="en-US" sz="1200" spc="-30" dirty="0">
                <a:solidFill>
                  <a:srgbClr val="333333"/>
                </a:solidFill>
                <a:effectLst/>
                <a:latin typeface="+mn-lt"/>
                <a:ea typeface="Arial" panose="020B0604020202020204" pitchFamily="34" charset="0"/>
              </a:rPr>
              <a:t>Insulated</a:t>
            </a:r>
            <a:r>
              <a:rPr lang="en-US" sz="1200" spc="-6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and</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non-insulated</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vinyl</a:t>
            </a:r>
            <a:r>
              <a:rPr lang="en-US" sz="1200" spc="-8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sidings</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are</a:t>
            </a:r>
            <a:r>
              <a:rPr lang="en-US" sz="1200" spc="-6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 lowest</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maintenance</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siding</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products</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available</a:t>
            </a:r>
            <a:r>
              <a:rPr lang="en-US" sz="1200" spc="-10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today,</a:t>
            </a:r>
            <a:r>
              <a:rPr lang="en-US" sz="1200" spc="-5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reducing their</a:t>
            </a:r>
            <a:r>
              <a:rPr lang="en-US" sz="1200" spc="-60"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lifetime costs</a:t>
            </a:r>
            <a:r>
              <a:rPr lang="en-US" sz="1200" spc="-55" dirty="0">
                <a:solidFill>
                  <a:srgbClr val="333333"/>
                </a:solidFill>
                <a:effectLst/>
                <a:latin typeface="+mn-lt"/>
                <a:ea typeface="Arial" panose="020B0604020202020204" pitchFamily="34" charset="0"/>
              </a:rPr>
              <a:t> </a:t>
            </a:r>
            <a:r>
              <a:rPr lang="en-US" sz="1200" spc="-50" dirty="0">
                <a:solidFill>
                  <a:srgbClr val="333333"/>
                </a:solidFill>
                <a:effectLst/>
                <a:latin typeface="+mn-lt"/>
                <a:ea typeface="Arial" panose="020B0604020202020204" pitchFamily="34" charset="0"/>
              </a:rPr>
              <a:t>compared to </a:t>
            </a:r>
            <a:r>
              <a:rPr lang="en-US" sz="1200" spc="-20" dirty="0">
                <a:solidFill>
                  <a:srgbClr val="333333"/>
                </a:solidFill>
                <a:effectLst/>
                <a:latin typeface="+mn-lt"/>
                <a:ea typeface="Arial" panose="020B0604020202020204" pitchFamily="34" charset="0"/>
              </a:rPr>
              <a:t>other</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products.</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While</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sidings</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like</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fiber</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cement</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and </a:t>
            </a:r>
            <a:r>
              <a:rPr lang="en-US" sz="1200" spc="-30" dirty="0">
                <a:solidFill>
                  <a:srgbClr val="333333"/>
                </a:solidFill>
                <a:effectLst/>
                <a:latin typeface="+mn-lt"/>
                <a:ea typeface="Arial" panose="020B0604020202020204" pitchFamily="34" charset="0"/>
              </a:rPr>
              <a:t>wood</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require</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regular</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scraping,</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painting,</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and</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caulking, </a:t>
            </a:r>
            <a:r>
              <a:rPr lang="en-US" sz="1200" spc="-40" dirty="0">
                <a:solidFill>
                  <a:srgbClr val="333333"/>
                </a:solidFill>
                <a:effectLst/>
                <a:latin typeface="+mn-lt"/>
                <a:ea typeface="Arial" panose="020B0604020202020204" pitchFamily="34" charset="0"/>
              </a:rPr>
              <a:t>vinyl</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siding</a:t>
            </a:r>
            <a:r>
              <a:rPr lang="en-US" sz="1200" spc="-8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only</a:t>
            </a:r>
            <a:r>
              <a:rPr lang="en-US" sz="1200" spc="-8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requires</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occasional</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cleaning</a:t>
            </a:r>
            <a:r>
              <a:rPr lang="en-US" sz="1200" spc="-8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with</a:t>
            </a:r>
            <a:r>
              <a:rPr lang="en-US" sz="1200" spc="-8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a </a:t>
            </a:r>
            <a:r>
              <a:rPr lang="en-US" sz="1200" spc="-30" dirty="0">
                <a:solidFill>
                  <a:srgbClr val="333333"/>
                </a:solidFill>
                <a:effectLst/>
                <a:latin typeface="+mn-lt"/>
                <a:ea typeface="Arial" panose="020B0604020202020204" pitchFamily="34" charset="0"/>
              </a:rPr>
              <a:t>standard</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scrub</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brush,</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soap,</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and</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water</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from</a:t>
            </a:r>
            <a:r>
              <a:rPr lang="en-US" sz="1200" spc="-10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a:t>
            </a:r>
            <a:r>
              <a:rPr lang="en-US" sz="1200" spc="-10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house.</a:t>
            </a:r>
            <a:endParaRPr lang="en-US" sz="1200" dirty="0">
              <a:effectLst/>
              <a:latin typeface="+mn-l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35</a:t>
            </a:fld>
            <a:endParaRPr lang="de-DE" dirty="0"/>
          </a:p>
        </p:txBody>
      </p:sp>
    </p:spTree>
    <p:extLst>
      <p:ext uri="{BB962C8B-B14F-4D97-AF65-F5344CB8AC3E}">
        <p14:creationId xmlns:p14="http://schemas.microsoft.com/office/powerpoint/2010/main" val="1059155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lnSpc>
                <a:spcPct val="105000"/>
              </a:lnSpc>
              <a:spcBef>
                <a:spcPts val="525"/>
              </a:spcBef>
              <a:spcAft>
                <a:spcPts val="0"/>
              </a:spcAft>
            </a:pPr>
            <a:r>
              <a:rPr lang="en-US" sz="1200" spc="-40" dirty="0">
                <a:effectLst/>
                <a:latin typeface="+mn-lt"/>
                <a:ea typeface="Arial" panose="020B0604020202020204" pitchFamily="34" charset="0"/>
              </a:rPr>
              <a:t>Vinyl</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siding</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is</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made</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of</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polyvinyl</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chloride</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or</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PVC,</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which</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is </a:t>
            </a:r>
            <a:r>
              <a:rPr lang="en-US" sz="1200" spc="-10" dirty="0">
                <a:effectLst/>
                <a:latin typeface="+mn-lt"/>
                <a:ea typeface="Arial" panose="020B0604020202020204" pitchFamily="34" charset="0"/>
              </a:rPr>
              <a:t>inherently</a:t>
            </a:r>
            <a:r>
              <a:rPr lang="en-US" sz="1200" spc="-100" dirty="0">
                <a:effectLst/>
                <a:latin typeface="+mn-lt"/>
                <a:ea typeface="Arial" panose="020B0604020202020204" pitchFamily="34" charset="0"/>
              </a:rPr>
              <a:t> </a:t>
            </a:r>
            <a:r>
              <a:rPr lang="en-US" sz="1200" spc="-10" dirty="0">
                <a:effectLst/>
                <a:latin typeface="+mn-lt"/>
                <a:ea typeface="Arial" panose="020B0604020202020204" pitchFamily="34" charset="0"/>
              </a:rPr>
              <a:t>fire</a:t>
            </a:r>
            <a:r>
              <a:rPr lang="en-US" sz="1200" spc="-95" dirty="0">
                <a:effectLst/>
                <a:latin typeface="+mn-lt"/>
                <a:ea typeface="Arial" panose="020B0604020202020204" pitchFamily="34" charset="0"/>
              </a:rPr>
              <a:t> </a:t>
            </a:r>
            <a:r>
              <a:rPr lang="en-US" sz="1200" spc="-10" dirty="0">
                <a:effectLst/>
                <a:latin typeface="+mn-lt"/>
                <a:ea typeface="Arial" panose="020B0604020202020204" pitchFamily="34" charset="0"/>
              </a:rPr>
              <a:t>resistant.</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PVC</a:t>
            </a:r>
            <a:r>
              <a:rPr lang="en-US" sz="1200" spc="-95" dirty="0">
                <a:effectLst/>
                <a:latin typeface="+mn-lt"/>
                <a:ea typeface="Arial" panose="020B0604020202020204" pitchFamily="34" charset="0"/>
              </a:rPr>
              <a:t> </a:t>
            </a:r>
            <a:r>
              <a:rPr lang="en-US" sz="1200" spc="-10" dirty="0">
                <a:effectLst/>
                <a:latin typeface="+mn-lt"/>
                <a:ea typeface="Arial" panose="020B0604020202020204" pitchFamily="34" charset="0"/>
              </a:rPr>
              <a:t>will</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not</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ignite</a:t>
            </a:r>
            <a:r>
              <a:rPr lang="en-US" sz="1200" spc="-95" dirty="0">
                <a:effectLst/>
                <a:latin typeface="+mn-lt"/>
                <a:ea typeface="Arial" panose="020B0604020202020204" pitchFamily="34" charset="0"/>
              </a:rPr>
              <a:t> </a:t>
            </a:r>
            <a:r>
              <a:rPr lang="en-US" sz="1200" spc="-10" dirty="0">
                <a:effectLst/>
                <a:latin typeface="+mn-lt"/>
                <a:ea typeface="Arial" panose="020B0604020202020204" pitchFamily="34" charset="0"/>
              </a:rPr>
              <a:t>until</a:t>
            </a:r>
            <a:r>
              <a:rPr lang="en-US" sz="1200" spc="-110" dirty="0">
                <a:effectLst/>
                <a:latin typeface="+mn-lt"/>
                <a:ea typeface="Arial" panose="020B0604020202020204" pitchFamily="34" charset="0"/>
              </a:rPr>
              <a:t> </a:t>
            </a:r>
            <a:r>
              <a:rPr lang="en-US" sz="1200" spc="-10" dirty="0">
                <a:effectLst/>
                <a:latin typeface="+mn-lt"/>
                <a:ea typeface="Arial" panose="020B0604020202020204" pitchFamily="34" charset="0"/>
              </a:rPr>
              <a:t>it </a:t>
            </a:r>
            <a:r>
              <a:rPr lang="en-US" sz="1200" spc="-40" dirty="0">
                <a:effectLst/>
                <a:latin typeface="+mn-lt"/>
                <a:ea typeface="Arial" panose="020B0604020202020204" pitchFamily="34" charset="0"/>
              </a:rPr>
              <a:t>reaches</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temperatures</a:t>
            </a:r>
            <a:r>
              <a:rPr lang="en-US" sz="1200" spc="-90" dirty="0">
                <a:effectLst/>
                <a:latin typeface="+mn-lt"/>
                <a:ea typeface="Arial" panose="020B0604020202020204" pitchFamily="34" charset="0"/>
              </a:rPr>
              <a:t> of </a:t>
            </a:r>
            <a:r>
              <a:rPr lang="en-US" sz="1200" spc="-40" dirty="0">
                <a:effectLst/>
                <a:latin typeface="+mn-lt"/>
                <a:ea typeface="Arial" panose="020B0604020202020204" pitchFamily="34" charset="0"/>
              </a:rPr>
              <a:t>about</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750</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degrees </a:t>
            </a:r>
            <a:r>
              <a:rPr lang="en-US" sz="1200" dirty="0">
                <a:effectLst/>
                <a:latin typeface="+mn-lt"/>
                <a:ea typeface="Arial" panose="020B0604020202020204" pitchFamily="34" charset="0"/>
              </a:rPr>
              <a:t>Fahrenheit. PVC also requires a uniquely large amount of </a:t>
            </a:r>
            <a:r>
              <a:rPr lang="en-US" sz="1200" spc="-30" dirty="0">
                <a:effectLst/>
                <a:latin typeface="+mn-lt"/>
                <a:ea typeface="Arial" panose="020B0604020202020204" pitchFamily="34" charset="0"/>
              </a:rPr>
              <a:t>oxygen</a:t>
            </a:r>
            <a:r>
              <a:rPr lang="en-US" sz="1200" spc="-80" dirty="0">
                <a:effectLst/>
                <a:latin typeface="+mn-lt"/>
                <a:ea typeface="Arial" panose="020B0604020202020204" pitchFamily="34" charset="0"/>
              </a:rPr>
              <a:t> </a:t>
            </a:r>
            <a:r>
              <a:rPr lang="en-US" sz="1200" spc="-30" dirty="0">
                <a:effectLst/>
                <a:latin typeface="+mn-lt"/>
                <a:ea typeface="Arial" panose="020B0604020202020204" pitchFamily="34" charset="0"/>
              </a:rPr>
              <a:t>to</a:t>
            </a:r>
            <a:r>
              <a:rPr lang="en-US" sz="1200" spc="-85" dirty="0">
                <a:effectLst/>
                <a:latin typeface="+mn-lt"/>
                <a:ea typeface="Arial" panose="020B0604020202020204" pitchFamily="34" charset="0"/>
              </a:rPr>
              <a:t> </a:t>
            </a:r>
            <a:r>
              <a:rPr lang="en-US" sz="1200" spc="-30" dirty="0">
                <a:effectLst/>
                <a:latin typeface="+mn-lt"/>
                <a:ea typeface="Arial" panose="020B0604020202020204" pitchFamily="34" charset="0"/>
              </a:rPr>
              <a:t>keep</a:t>
            </a:r>
            <a:r>
              <a:rPr lang="en-US" sz="1200" spc="-80" dirty="0">
                <a:effectLst/>
                <a:latin typeface="+mn-lt"/>
                <a:ea typeface="Arial" panose="020B0604020202020204" pitchFamily="34" charset="0"/>
              </a:rPr>
              <a:t> </a:t>
            </a:r>
            <a:r>
              <a:rPr lang="en-US" sz="1200" spc="-30" dirty="0">
                <a:effectLst/>
                <a:latin typeface="+mn-lt"/>
                <a:ea typeface="Arial" panose="020B0604020202020204" pitchFamily="34" charset="0"/>
              </a:rPr>
              <a:t>it</a:t>
            </a:r>
            <a:r>
              <a:rPr lang="en-US" sz="1200" spc="-95" dirty="0">
                <a:effectLst/>
                <a:latin typeface="+mn-lt"/>
                <a:ea typeface="Arial" panose="020B0604020202020204" pitchFamily="34" charset="0"/>
              </a:rPr>
              <a:t> </a:t>
            </a:r>
            <a:r>
              <a:rPr lang="en-US" sz="1200" spc="-30" dirty="0">
                <a:effectLst/>
                <a:latin typeface="+mn-lt"/>
                <a:ea typeface="Arial" panose="020B0604020202020204" pitchFamily="34" charset="0"/>
              </a:rPr>
              <a:t>burning.</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This</a:t>
            </a:r>
            <a:r>
              <a:rPr lang="en-US" sz="1200" spc="-95" dirty="0">
                <a:effectLst/>
                <a:latin typeface="+mn-lt"/>
                <a:ea typeface="Arial" panose="020B0604020202020204" pitchFamily="34" charset="0"/>
              </a:rPr>
              <a:t> </a:t>
            </a:r>
            <a:r>
              <a:rPr lang="en-US" sz="1200" spc="-30" dirty="0">
                <a:effectLst/>
                <a:latin typeface="+mn-lt"/>
                <a:ea typeface="Arial" panose="020B0604020202020204" pitchFamily="34" charset="0"/>
              </a:rPr>
              <a:t>means</a:t>
            </a:r>
            <a:r>
              <a:rPr lang="en-US" sz="1200" spc="-85" dirty="0">
                <a:effectLst/>
                <a:latin typeface="+mn-lt"/>
                <a:ea typeface="Arial" panose="020B0604020202020204" pitchFamily="34" charset="0"/>
              </a:rPr>
              <a:t> a </a:t>
            </a:r>
            <a:r>
              <a:rPr lang="en-US" sz="1200" spc="-30" dirty="0">
                <a:effectLst/>
                <a:latin typeface="+mn-lt"/>
                <a:ea typeface="Arial" panose="020B0604020202020204" pitchFamily="34" charset="0"/>
              </a:rPr>
              <a:t>fire</a:t>
            </a:r>
            <a:r>
              <a:rPr lang="en-US" sz="1200" spc="-80" dirty="0">
                <a:effectLst/>
                <a:latin typeface="+mn-lt"/>
                <a:ea typeface="Arial" panose="020B0604020202020204" pitchFamily="34" charset="0"/>
              </a:rPr>
              <a:t> </a:t>
            </a:r>
            <a:r>
              <a:rPr lang="en-US" sz="1200" spc="-30" dirty="0">
                <a:effectLst/>
                <a:latin typeface="+mn-lt"/>
                <a:ea typeface="Arial" panose="020B0604020202020204" pitchFamily="34" charset="0"/>
              </a:rPr>
              <a:t>is </a:t>
            </a:r>
            <a:r>
              <a:rPr lang="en-US" sz="1200" dirty="0">
                <a:effectLst/>
                <a:latin typeface="+mn-lt"/>
                <a:ea typeface="Arial" panose="020B0604020202020204" pitchFamily="34" charset="0"/>
              </a:rPr>
              <a:t>difficult</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to</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ignite</a:t>
            </a:r>
            <a:r>
              <a:rPr lang="en-US" sz="1200" spc="-130" dirty="0">
                <a:effectLst/>
                <a:latin typeface="+mn-lt"/>
                <a:ea typeface="Arial" panose="020B0604020202020204" pitchFamily="34" charset="0"/>
              </a:rPr>
              <a:t> </a:t>
            </a:r>
            <a:r>
              <a:rPr lang="en-US" sz="1200" dirty="0">
                <a:effectLst/>
                <a:latin typeface="+mn-lt"/>
                <a:ea typeface="Arial" panose="020B0604020202020204" pitchFamily="34" charset="0"/>
              </a:rPr>
              <a:t>initially</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and</a:t>
            </a:r>
            <a:r>
              <a:rPr lang="en-US" sz="1200" spc="-120" dirty="0">
                <a:effectLst/>
                <a:latin typeface="+mn-lt"/>
                <a:ea typeface="Arial" panose="020B0604020202020204" pitchFamily="34" charset="0"/>
              </a:rPr>
              <a:t> </a:t>
            </a:r>
            <a:r>
              <a:rPr lang="en-US" sz="1200" dirty="0">
                <a:effectLst/>
                <a:latin typeface="+mn-lt"/>
                <a:ea typeface="Arial" panose="020B0604020202020204" pitchFamily="34" charset="0"/>
              </a:rPr>
              <a:t>even</a:t>
            </a:r>
            <a:r>
              <a:rPr lang="en-US" sz="1200" spc="-125" dirty="0">
                <a:effectLst/>
                <a:latin typeface="+mn-lt"/>
                <a:ea typeface="Arial" panose="020B0604020202020204" pitchFamily="34" charset="0"/>
              </a:rPr>
              <a:t> </a:t>
            </a:r>
            <a:r>
              <a:rPr lang="en-US" sz="1200" dirty="0">
                <a:effectLst/>
                <a:latin typeface="+mn-lt"/>
                <a:ea typeface="Arial" panose="020B0604020202020204" pitchFamily="34" charset="0"/>
              </a:rPr>
              <a:t>harder</a:t>
            </a:r>
            <a:r>
              <a:rPr lang="en-US" sz="1200" spc="-135" dirty="0">
                <a:effectLst/>
                <a:latin typeface="+mn-lt"/>
                <a:ea typeface="Arial" panose="020B0604020202020204" pitchFamily="34" charset="0"/>
              </a:rPr>
              <a:t> </a:t>
            </a:r>
            <a:r>
              <a:rPr lang="en-US" sz="1200" dirty="0">
                <a:effectLst/>
                <a:latin typeface="+mn-lt"/>
                <a:ea typeface="Arial" panose="020B0604020202020204" pitchFamily="34" charset="0"/>
              </a:rPr>
              <a:t>to</a:t>
            </a:r>
            <a:r>
              <a:rPr lang="en-US" sz="1200" spc="-125" dirty="0">
                <a:effectLst/>
                <a:latin typeface="+mn-lt"/>
                <a:ea typeface="Arial" panose="020B0604020202020204" pitchFamily="34" charset="0"/>
              </a:rPr>
              <a:t> </a:t>
            </a:r>
            <a:r>
              <a:rPr lang="en-US" sz="1200" dirty="0">
                <a:effectLst/>
                <a:latin typeface="+mn-lt"/>
                <a:ea typeface="Arial" panose="020B0604020202020204" pitchFamily="34" charset="0"/>
              </a:rPr>
              <a:t>keep </a:t>
            </a:r>
            <a:r>
              <a:rPr lang="en-US" sz="1200" spc="-10" dirty="0">
                <a:effectLst/>
                <a:latin typeface="+mn-lt"/>
                <a:ea typeface="Arial" panose="020B0604020202020204" pitchFamily="34" charset="0"/>
              </a:rPr>
              <a:t>burning.</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36</a:t>
            </a:fld>
            <a:endParaRPr lang="de-DE" dirty="0"/>
          </a:p>
        </p:txBody>
      </p:sp>
    </p:spTree>
    <p:extLst>
      <p:ext uri="{BB962C8B-B14F-4D97-AF65-F5344CB8AC3E}">
        <p14:creationId xmlns:p14="http://schemas.microsoft.com/office/powerpoint/2010/main" val="889398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220980">
              <a:lnSpc>
                <a:spcPct val="105000"/>
              </a:lnSpc>
              <a:spcBef>
                <a:spcPts val="410"/>
              </a:spcBef>
              <a:spcAft>
                <a:spcPts val="0"/>
              </a:spcAft>
            </a:pPr>
            <a:r>
              <a:rPr lang="en-US" sz="1200" spc="-20" dirty="0">
                <a:solidFill>
                  <a:srgbClr val="333333"/>
                </a:solidFill>
                <a:effectLst/>
                <a:latin typeface="+mn-lt"/>
                <a:ea typeface="Arial" panose="020B0604020202020204" pitchFamily="34" charset="0"/>
              </a:rPr>
              <a:t>(Speak to Slide) Improved Aesthetics: Insulated</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vinyl</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siding</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features</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contoured</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foam</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that </a:t>
            </a:r>
            <a:r>
              <a:rPr lang="en-US" sz="1200" spc="-40" dirty="0">
                <a:solidFill>
                  <a:srgbClr val="333333"/>
                </a:solidFill>
                <a:effectLst/>
                <a:latin typeface="+mn-lt"/>
                <a:ea typeface="Arial" panose="020B0604020202020204" pitchFamily="34" charset="0"/>
              </a:rPr>
              <a:t>supports</a:t>
            </a:r>
            <a:r>
              <a:rPr lang="en-US" sz="1200" spc="-9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the</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siding</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panel.</a:t>
            </a:r>
            <a:r>
              <a:rPr lang="en-US" sz="1200" spc="-9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This, in turn, allows </a:t>
            </a:r>
            <a:r>
              <a:rPr lang="en-US" sz="1200" spc="-30" dirty="0">
                <a:solidFill>
                  <a:srgbClr val="333333"/>
                </a:solidFill>
                <a:effectLst/>
                <a:latin typeface="+mn-lt"/>
                <a:ea typeface="Arial" panose="020B0604020202020204" pitchFamily="34" charset="0"/>
              </a:rPr>
              <a:t>for</a:t>
            </a:r>
            <a:r>
              <a:rPr lang="en-US" sz="1200" spc="-9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darker,</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richer</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colors</a:t>
            </a:r>
            <a:r>
              <a:rPr lang="en-US" sz="1200" spc="-9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that</a:t>
            </a:r>
            <a:r>
              <a:rPr lang="en-US" sz="1200" spc="-90"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previously</a:t>
            </a:r>
            <a:r>
              <a:rPr lang="en-US" sz="1200" spc="-95" dirty="0">
                <a:solidFill>
                  <a:srgbClr val="333333"/>
                </a:solidFill>
                <a:effectLst/>
                <a:latin typeface="+mn-lt"/>
                <a:ea typeface="Arial" panose="020B0604020202020204" pitchFamily="34" charset="0"/>
              </a:rPr>
              <a:t> </a:t>
            </a:r>
            <a:r>
              <a:rPr lang="en-US" sz="1200" spc="-40" dirty="0">
                <a:solidFill>
                  <a:srgbClr val="333333"/>
                </a:solidFill>
                <a:effectLst/>
                <a:latin typeface="+mn-lt"/>
                <a:ea typeface="Arial" panose="020B0604020202020204" pitchFamily="34" charset="0"/>
              </a:rPr>
              <a:t>struggled </a:t>
            </a:r>
            <a:r>
              <a:rPr lang="en-US" sz="1200" spc="-10" dirty="0">
                <a:solidFill>
                  <a:srgbClr val="333333"/>
                </a:solidFill>
                <a:effectLst/>
                <a:latin typeface="+mn-lt"/>
                <a:ea typeface="Arial" panose="020B0604020202020204" pitchFamily="34" charset="0"/>
              </a:rPr>
              <a:t>with</a:t>
            </a:r>
            <a:r>
              <a:rPr lang="en-US" sz="1200" spc="-110" dirty="0">
                <a:solidFill>
                  <a:srgbClr val="333333"/>
                </a:solidFill>
                <a:effectLst/>
                <a:latin typeface="+mn-lt"/>
                <a:ea typeface="Arial" panose="020B0604020202020204" pitchFamily="34" charset="0"/>
              </a:rPr>
              <a:t> </a:t>
            </a:r>
            <a:r>
              <a:rPr lang="en-US" sz="1200" spc="-10" dirty="0">
                <a:solidFill>
                  <a:srgbClr val="333333"/>
                </a:solidFill>
                <a:effectLst/>
                <a:latin typeface="+mn-lt"/>
                <a:ea typeface="Arial" panose="020B0604020202020204" pitchFamily="34" charset="0"/>
              </a:rPr>
              <a:t>extreme</a:t>
            </a:r>
            <a:r>
              <a:rPr lang="en-US" sz="1200" spc="-110" dirty="0">
                <a:solidFill>
                  <a:srgbClr val="333333"/>
                </a:solidFill>
                <a:effectLst/>
                <a:latin typeface="+mn-lt"/>
                <a:ea typeface="Arial" panose="020B0604020202020204" pitchFamily="34" charset="0"/>
              </a:rPr>
              <a:t> </a:t>
            </a:r>
            <a:r>
              <a:rPr lang="en-US" sz="1200" spc="-10" dirty="0">
                <a:solidFill>
                  <a:srgbClr val="333333"/>
                </a:solidFill>
                <a:effectLst/>
                <a:latin typeface="+mn-lt"/>
                <a:ea typeface="Arial" panose="020B0604020202020204" pitchFamily="34" charset="0"/>
              </a:rPr>
              <a:t>sun and high temperatures. </a:t>
            </a:r>
            <a:r>
              <a:rPr lang="en-US" sz="1200" spc="-20" dirty="0">
                <a:solidFill>
                  <a:srgbClr val="333333"/>
                </a:solidFill>
                <a:effectLst/>
                <a:latin typeface="+mn-lt"/>
                <a:ea typeface="Arial" panose="020B0604020202020204" pitchFamily="34" charset="0"/>
              </a:rPr>
              <a:t>In addition, the</a:t>
            </a:r>
            <a:r>
              <a:rPr lang="en-US" sz="1200" spc="-7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supportive foam</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helps</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maintain</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sharp,</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crisp</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profile</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lines</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that</a:t>
            </a:r>
            <a:r>
              <a:rPr lang="en-US" sz="1200" spc="-11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best emulate</a:t>
            </a:r>
            <a:r>
              <a:rPr lang="en-US" sz="1200" spc="-9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the</a:t>
            </a:r>
            <a:r>
              <a:rPr lang="en-US" sz="1200" spc="-9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appearance</a:t>
            </a:r>
            <a:r>
              <a:rPr lang="en-US" sz="1200" spc="-9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of</a:t>
            </a:r>
            <a:r>
              <a:rPr lang="en-US" sz="1200" spc="-105"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natural</a:t>
            </a:r>
            <a:r>
              <a:rPr lang="en-US" sz="1200" spc="-110" dirty="0">
                <a:solidFill>
                  <a:srgbClr val="333333"/>
                </a:solidFill>
                <a:effectLst/>
                <a:latin typeface="+mn-lt"/>
                <a:ea typeface="Arial" panose="020B0604020202020204" pitchFamily="34" charset="0"/>
              </a:rPr>
              <a:t> </a:t>
            </a:r>
            <a:r>
              <a:rPr lang="en-US" sz="1200" spc="-20" dirty="0">
                <a:solidFill>
                  <a:srgbClr val="333333"/>
                </a:solidFill>
                <a:effectLst/>
                <a:latin typeface="+mn-lt"/>
                <a:ea typeface="Arial" panose="020B0604020202020204" pitchFamily="34" charset="0"/>
              </a:rPr>
              <a:t>wood </a:t>
            </a:r>
            <a:r>
              <a:rPr lang="en-US" sz="1200" spc="-40" dirty="0">
                <a:effectLst/>
                <a:latin typeface="+mn-lt"/>
                <a:ea typeface="Arial" panose="020B0604020202020204" pitchFamily="34" charset="0"/>
              </a:rPr>
              <a:t>products and allow for wider panels. </a:t>
            </a:r>
            <a:r>
              <a:rPr lang="en-US" sz="1200" spc="-80" dirty="0">
                <a:effectLst/>
                <a:latin typeface="+mn-lt"/>
                <a:ea typeface="Arial" panose="020B0604020202020204" pitchFamily="34" charset="0"/>
              </a:rPr>
              <a:t> </a:t>
            </a:r>
            <a:r>
              <a:rPr lang="en-US" sz="1200" dirty="0">
                <a:effectLst/>
                <a:latin typeface="+mn-lt"/>
                <a:ea typeface="Arial" panose="020B0604020202020204" pitchFamily="34" charset="0"/>
              </a:rPr>
              <a:t>Insulated vinyl siding can also help eliminate the appearance of imperfect walls and reduce dents from impacts. </a:t>
            </a:r>
          </a:p>
          <a:p>
            <a:pPr marL="0" marR="0">
              <a:spcBef>
                <a:spcPts val="10"/>
              </a:spcBef>
              <a:spcAft>
                <a:spcPts val="0"/>
              </a:spcAft>
            </a:pPr>
            <a:r>
              <a:rPr lang="en-US" sz="1200" dirty="0">
                <a:effectLst/>
                <a:latin typeface="+mn-lt"/>
                <a:ea typeface="Arial" panose="020B0604020202020204" pitchFamily="34" charset="0"/>
              </a:rPr>
              <a:t> </a:t>
            </a:r>
          </a:p>
          <a:p>
            <a:pPr marL="73660" marR="0">
              <a:lnSpc>
                <a:spcPct val="105000"/>
              </a:lnSpc>
              <a:spcBef>
                <a:spcPts val="525"/>
              </a:spcBef>
              <a:spcAft>
                <a:spcPts val="0"/>
              </a:spcAft>
            </a:pPr>
            <a:endParaRPr lang="en-US" sz="5400" dirty="0">
              <a:effectLst/>
              <a:latin typeface="+mn-l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37</a:t>
            </a:fld>
            <a:endParaRPr lang="de-DE" dirty="0"/>
          </a:p>
        </p:txBody>
      </p:sp>
    </p:spTree>
    <p:extLst>
      <p:ext uri="{BB962C8B-B14F-4D97-AF65-F5344CB8AC3E}">
        <p14:creationId xmlns:p14="http://schemas.microsoft.com/office/powerpoint/2010/main" val="3874829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1143000"/>
            <a:ext cx="4114800" cy="3086100"/>
          </a:xfrm>
        </p:spPr>
      </p:sp>
      <p:sp>
        <p:nvSpPr>
          <p:cNvPr id="3" name="Notes Placeholder 2"/>
          <p:cNvSpPr>
            <a:spLocks noGrp="1"/>
          </p:cNvSpPr>
          <p:nvPr>
            <p:ph type="body" idx="1"/>
          </p:nvPr>
        </p:nvSpPr>
        <p:spPr>
          <a:xfrm>
            <a:off x="442913" y="4400550"/>
            <a:ext cx="5486400" cy="3600450"/>
          </a:xfrm>
        </p:spPr>
        <p:txBody>
          <a:bodyPr/>
          <a:lstStyle/>
          <a:p>
            <a:pPr marL="117475" marR="0">
              <a:lnSpc>
                <a:spcPct val="105000"/>
              </a:lnSpc>
              <a:spcBef>
                <a:spcPts val="525"/>
              </a:spcBef>
              <a:spcAft>
                <a:spcPts val="0"/>
              </a:spcAft>
            </a:pPr>
            <a:r>
              <a:rPr lang="en-US" sz="1200" dirty="0">
                <a:effectLst/>
                <a:latin typeface="+mn-lt"/>
                <a:ea typeface="Arial" panose="020B0604020202020204" pitchFamily="34" charset="0"/>
              </a:rPr>
              <a:t>As you can see here, insulated vinyl siding improves </a:t>
            </a:r>
            <a:r>
              <a:rPr lang="en-US" sz="1200" spc="-30" dirty="0">
                <a:effectLst/>
                <a:latin typeface="+mn-lt"/>
                <a:ea typeface="Arial" panose="020B0604020202020204" pitchFamily="34" charset="0"/>
              </a:rPr>
              <a:t>appearance</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over</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uninsulated</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siding, resulting in </a:t>
            </a:r>
            <a:r>
              <a:rPr lang="en-US" sz="1200" dirty="0">
                <a:effectLst/>
                <a:latin typeface="+mn-lt"/>
                <a:ea typeface="Arial" panose="020B0604020202020204" pitchFamily="34" charset="0"/>
              </a:rPr>
              <a:t>straighter lines and </a:t>
            </a:r>
            <a:r>
              <a:rPr lang="en-US" dirty="0">
                <a:ea typeface="Arial" panose="020B0604020202020204" pitchFamily="34" charset="0"/>
              </a:rPr>
              <a:t>better</a:t>
            </a:r>
            <a:r>
              <a:rPr lang="en-US" sz="1200" dirty="0">
                <a:effectLst/>
                <a:latin typeface="+mn-lt"/>
                <a:ea typeface="Arial" panose="020B0604020202020204" pitchFamily="34" charset="0"/>
              </a:rPr>
              <a:t> </a:t>
            </a:r>
            <a:r>
              <a:rPr lang="en-US" sz="1200" spc="-10" dirty="0">
                <a:effectLst/>
                <a:latin typeface="+mn-lt"/>
                <a:ea typeface="Arial" panose="020B0604020202020204" pitchFamily="34" charset="0"/>
              </a:rPr>
              <a:t>symmetry.</a:t>
            </a:r>
            <a:endParaRPr lang="en-US" sz="1200" dirty="0">
              <a:effectLst/>
              <a:latin typeface="+mn-lt"/>
              <a:ea typeface="Arial" panose="020B0604020202020204" pitchFamily="34" charset="0"/>
            </a:endParaRPr>
          </a:p>
          <a:p>
            <a:pPr marL="0" marR="0">
              <a:spcBef>
                <a:spcPts val="25"/>
              </a:spcBef>
              <a:spcAft>
                <a:spcPts val="0"/>
              </a:spcAft>
            </a:pPr>
            <a:r>
              <a:rPr lang="en-US" sz="1200" dirty="0">
                <a:effectLst/>
                <a:latin typeface="+mn-lt"/>
                <a:ea typeface="Arial" panose="020B0604020202020204" pitchFamily="34" charset="0"/>
              </a:rPr>
              <a:t> </a:t>
            </a:r>
          </a:p>
          <a:p>
            <a:pPr marL="74295" marR="0">
              <a:spcBef>
                <a:spcPts val="0"/>
              </a:spcBef>
              <a:spcAft>
                <a:spcPts val="0"/>
              </a:spcAft>
            </a:pPr>
            <a:r>
              <a:rPr lang="en-US" sz="1200" spc="-40" dirty="0">
                <a:effectLst/>
                <a:latin typeface="+mn-lt"/>
                <a:ea typeface="Arial" panose="020B0604020202020204" pitchFamily="34" charset="0"/>
              </a:rPr>
              <a:t>I</a:t>
            </a:r>
            <a:r>
              <a:rPr lang="en-US" sz="1200" dirty="0">
                <a:effectLst/>
                <a:latin typeface="+mn-lt"/>
                <a:ea typeface="Arial" panose="020B0604020202020204" pitchFamily="34" charset="0"/>
              </a:rPr>
              <a:t>nsulated vinyl siding can help eliminate the appearance</a:t>
            </a:r>
            <a:r>
              <a:rPr lang="en-US" sz="1200" spc="400" dirty="0">
                <a:effectLst/>
                <a:latin typeface="+mn-lt"/>
                <a:ea typeface="Arial" panose="020B0604020202020204" pitchFamily="34" charset="0"/>
              </a:rPr>
              <a:t> </a:t>
            </a:r>
            <a:r>
              <a:rPr lang="en-US" sz="1200" dirty="0">
                <a:effectLst/>
                <a:latin typeface="+mn-lt"/>
                <a:ea typeface="Arial" panose="020B0604020202020204" pitchFamily="34" charset="0"/>
              </a:rPr>
              <a:t>of imperfect walls.</a:t>
            </a:r>
          </a:p>
          <a:p>
            <a:endParaRPr lang="en-US" sz="5400" b="0" i="0" u="none" strike="noStrike" dirty="0">
              <a:solidFill>
                <a:srgbClr val="333333"/>
              </a:solidFill>
              <a:effectLst/>
              <a:latin typeface="+mn-lt"/>
            </a:endParaRPr>
          </a:p>
          <a:p>
            <a:pPr marL="171450">
              <a:defRPr/>
            </a:pPr>
            <a:endParaRPr lang="en-US" b="0" baseline="0"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38</a:t>
            </a:fld>
            <a:endParaRPr lang="en-US" dirty="0"/>
          </a:p>
        </p:txBody>
      </p:sp>
    </p:spTree>
    <p:extLst>
      <p:ext uri="{BB962C8B-B14F-4D97-AF65-F5344CB8AC3E}">
        <p14:creationId xmlns:p14="http://schemas.microsoft.com/office/powerpoint/2010/main" val="800912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spcBef>
                <a:spcPts val="520"/>
              </a:spcBef>
              <a:spcAft>
                <a:spcPts val="0"/>
              </a:spcAft>
            </a:pPr>
            <a:r>
              <a:rPr lang="en-US" sz="1200" dirty="0">
                <a:solidFill>
                  <a:srgbClr val="333333"/>
                </a:solidFill>
                <a:effectLst/>
                <a:latin typeface="+mn-lt"/>
                <a:ea typeface="Arial" panose="020B0604020202020204" pitchFamily="34" charset="0"/>
              </a:rPr>
              <a:t>The added insulation allows vinyl siding manufacturers to make products in darker, </a:t>
            </a:r>
            <a:r>
              <a:rPr lang="en-US" sz="1200" spc="-30" dirty="0">
                <a:solidFill>
                  <a:srgbClr val="333333"/>
                </a:solidFill>
                <a:effectLst/>
                <a:latin typeface="+mn-lt"/>
                <a:ea typeface="Arial" panose="020B0604020202020204" pitchFamily="34" charset="0"/>
              </a:rPr>
              <a:t>richer</a:t>
            </a:r>
            <a:r>
              <a:rPr lang="en-US" sz="1200" spc="-7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colors</a:t>
            </a:r>
            <a:r>
              <a:rPr lang="en-US" sz="1200" spc="-6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that</a:t>
            </a:r>
            <a:r>
              <a:rPr lang="en-US" sz="1200" spc="-7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previously</a:t>
            </a:r>
            <a:r>
              <a:rPr lang="en-US" sz="1200" spc="-8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struggled</a:t>
            </a:r>
            <a:r>
              <a:rPr lang="en-US" sz="1200" spc="-8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with</a:t>
            </a:r>
            <a:r>
              <a:rPr lang="en-US" sz="1200" spc="-8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extreme</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temperatures</a:t>
            </a:r>
            <a:r>
              <a:rPr lang="en-US" sz="1200" spc="-65"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from</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the</a:t>
            </a:r>
            <a:r>
              <a:rPr lang="en-US" sz="1200" spc="-70" dirty="0">
                <a:solidFill>
                  <a:srgbClr val="333333"/>
                </a:solidFill>
                <a:effectLst/>
                <a:latin typeface="+mn-lt"/>
                <a:ea typeface="Arial" panose="020B0604020202020204" pitchFamily="34" charset="0"/>
              </a:rPr>
              <a:t> </a:t>
            </a:r>
            <a:r>
              <a:rPr lang="en-US" sz="1200" spc="-30" dirty="0">
                <a:solidFill>
                  <a:srgbClr val="333333"/>
                </a:solidFill>
                <a:effectLst/>
                <a:latin typeface="+mn-lt"/>
                <a:ea typeface="Arial" panose="020B0604020202020204" pitchFamily="34" charset="0"/>
              </a:rPr>
              <a:t>sun.</a:t>
            </a:r>
            <a:endParaRPr lang="en-US" sz="1200" dirty="0">
              <a:effectLst/>
              <a:latin typeface="+mn-l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39</a:t>
            </a:fld>
            <a:endParaRPr lang="de-DE" dirty="0"/>
          </a:p>
        </p:txBody>
      </p:sp>
    </p:spTree>
    <p:extLst>
      <p:ext uri="{BB962C8B-B14F-4D97-AF65-F5344CB8AC3E}">
        <p14:creationId xmlns:p14="http://schemas.microsoft.com/office/powerpoint/2010/main" val="72803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51973" y="4400550"/>
            <a:ext cx="5354053" cy="3600450"/>
          </a:xfrm>
        </p:spPr>
        <p:txBody>
          <a:bodyPr/>
          <a:lstStyle/>
          <a:p>
            <a:pPr marL="91440" marR="91440">
              <a:spcBef>
                <a:spcPts val="460"/>
              </a:spcBef>
              <a:spcAft>
                <a:spcPts val="0"/>
              </a:spcAft>
            </a:pPr>
            <a:r>
              <a:rPr lang="en-US" kern="1200" dirty="0">
                <a:solidFill>
                  <a:srgbClr val="000000"/>
                </a:solidFill>
                <a:effectLst/>
                <a:ea typeface="Arial" panose="020B0604020202020204" pitchFamily="34" charset="0"/>
              </a:rPr>
              <a:t>This course covers how graphite polystyrene-insulated vinyl siding is used to improve energy efficiency, manage moisture, and optimize environmental performance and occupant comfort while improving the aesthetic value of both new and existing buildings.</a:t>
            </a:r>
            <a:endParaRPr lang="en-US" dirty="0">
              <a:effectLst/>
              <a:ea typeface="Arial" panose="020B0604020202020204" pitchFamily="34" charset="0"/>
            </a:endParaRPr>
          </a:p>
          <a:p>
            <a:pPr marL="91440" marR="91440">
              <a:spcBef>
                <a:spcPts val="35"/>
              </a:spcBef>
              <a:spcAft>
                <a:spcPts val="0"/>
              </a:spcAft>
            </a:pPr>
            <a:r>
              <a:rPr lang="en-US" sz="1800" kern="1200" dirty="0">
                <a:solidFill>
                  <a:srgbClr val="000000"/>
                </a:solidFill>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0" marR="0">
              <a:spcBef>
                <a:spcPts val="10"/>
              </a:spcBef>
              <a:spcAft>
                <a:spcPts val="0"/>
              </a:spcAft>
            </a:pPr>
            <a:r>
              <a:rPr lang="en-US" sz="1200" dirty="0">
                <a:effectLst/>
                <a:latin typeface="+mn-lt"/>
                <a:ea typeface="Arial" panose="020B0604020202020204" pitchFamily="34" charset="0"/>
              </a:rPr>
              <a:t> </a:t>
            </a:r>
          </a:p>
          <a:p>
            <a:pPr marL="73660" marR="513715">
              <a:lnSpc>
                <a:spcPct val="105000"/>
              </a:lnSpc>
              <a:spcBef>
                <a:spcPts val="0"/>
              </a:spcBef>
              <a:spcAft>
                <a:spcPts val="0"/>
              </a:spcAft>
            </a:pPr>
            <a:r>
              <a:rPr lang="en-US" sz="1200" spc="-20" dirty="0">
                <a:effectLst/>
                <a:latin typeface="+mn-lt"/>
                <a:ea typeface="Arial" panose="020B0604020202020204" pitchFamily="34" charset="0"/>
              </a:rPr>
              <a:t>Additional</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modules</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will</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be</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offered</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for</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.25</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credit</a:t>
            </a:r>
            <a:r>
              <a:rPr lang="en-US" sz="1200" spc="-115" dirty="0">
                <a:effectLst/>
                <a:latin typeface="+mn-lt"/>
                <a:ea typeface="Arial" panose="020B0604020202020204" pitchFamily="34" charset="0"/>
              </a:rPr>
              <a:t> </a:t>
            </a:r>
            <a:r>
              <a:rPr lang="en-US" sz="1200" spc="-10" dirty="0">
                <a:effectLst/>
                <a:latin typeface="+mn-lt"/>
                <a:ea typeface="Arial" panose="020B0604020202020204" pitchFamily="34" charset="0"/>
              </a:rPr>
              <a:t>providing</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greater</a:t>
            </a:r>
            <a:r>
              <a:rPr lang="en-US" sz="1200" spc="-120" dirty="0">
                <a:effectLst/>
                <a:latin typeface="+mn-lt"/>
                <a:ea typeface="Arial" panose="020B0604020202020204" pitchFamily="34" charset="0"/>
              </a:rPr>
              <a:t> </a:t>
            </a:r>
            <a:r>
              <a:rPr lang="en-US" sz="1200" spc="-10" dirty="0">
                <a:effectLst/>
                <a:latin typeface="+mn-lt"/>
                <a:ea typeface="Arial" panose="020B0604020202020204" pitchFamily="34" charset="0"/>
              </a:rPr>
              <a:t>detail</a:t>
            </a:r>
            <a:r>
              <a:rPr lang="en-US" sz="1200" spc="-125" dirty="0">
                <a:effectLst/>
                <a:latin typeface="+mn-lt"/>
                <a:ea typeface="Arial" panose="020B0604020202020204" pitchFamily="34" charset="0"/>
              </a:rPr>
              <a:t> </a:t>
            </a:r>
            <a:r>
              <a:rPr lang="en-US" sz="1200" spc="-10" dirty="0">
                <a:effectLst/>
                <a:latin typeface="+mn-lt"/>
                <a:ea typeface="Arial" panose="020B0604020202020204" pitchFamily="34" charset="0"/>
              </a:rPr>
              <a:t>regarding</a:t>
            </a:r>
            <a:endParaRPr lang="en-US" sz="1200" dirty="0">
              <a:effectLst/>
              <a:latin typeface="+mn-lt"/>
              <a:ea typeface="Arial" panose="020B0604020202020204" pitchFamily="34" charset="0"/>
            </a:endParaRPr>
          </a:p>
          <a:p>
            <a:pPr marL="0" marR="0">
              <a:spcBef>
                <a:spcPts val="5"/>
              </a:spcBef>
              <a:spcAft>
                <a:spcPts val="0"/>
              </a:spcAft>
            </a:pPr>
            <a:r>
              <a:rPr lang="en-US" sz="1200" dirty="0">
                <a:effectLst/>
                <a:latin typeface="+mn-lt"/>
                <a:ea typeface="Arial" panose="020B0604020202020204" pitchFamily="34" charset="0"/>
              </a:rPr>
              <a:t> </a:t>
            </a:r>
          </a:p>
          <a:p>
            <a:pPr marL="574675" marR="1432560" lvl="0" indent="-231775">
              <a:lnSpc>
                <a:spcPct val="105000"/>
              </a:lnSpc>
              <a:spcBef>
                <a:spcPts val="0"/>
              </a:spcBef>
              <a:spcAft>
                <a:spcPts val="0"/>
              </a:spcAft>
              <a:buSzPts val="1900"/>
              <a:buFont typeface="Arial" panose="020B0604020202020204" pitchFamily="34" charset="0"/>
              <a:buChar char="•"/>
            </a:pPr>
            <a:r>
              <a:rPr lang="en-US" sz="1200" dirty="0">
                <a:effectLst/>
                <a:latin typeface="+mn-lt"/>
                <a:ea typeface="Arial" panose="020B0604020202020204" pitchFamily="34" charset="0"/>
              </a:rPr>
              <a:t>Environmental Product Declarations and </a:t>
            </a:r>
            <a:r>
              <a:rPr lang="en-US" sz="1200" spc="-20" dirty="0">
                <a:effectLst/>
                <a:latin typeface="+mn-lt"/>
                <a:ea typeface="Arial" panose="020B0604020202020204" pitchFamily="34" charset="0"/>
              </a:rPr>
              <a:t>ecological</a:t>
            </a:r>
            <a:r>
              <a:rPr lang="en-US" sz="1200" spc="-100" dirty="0">
                <a:effectLst/>
                <a:latin typeface="+mn-lt"/>
                <a:ea typeface="Arial" panose="020B0604020202020204" pitchFamily="34" charset="0"/>
              </a:rPr>
              <a:t> </a:t>
            </a:r>
            <a:r>
              <a:rPr lang="en-US" sz="1200" spc="-20" dirty="0">
                <a:effectLst/>
                <a:latin typeface="+mn-lt"/>
                <a:ea typeface="Arial" panose="020B0604020202020204" pitchFamily="34" charset="0"/>
              </a:rPr>
              <a:t>life</a:t>
            </a:r>
            <a:r>
              <a:rPr lang="en-US" sz="1200" spc="-85" dirty="0">
                <a:effectLst/>
                <a:latin typeface="+mn-lt"/>
                <a:ea typeface="Arial" panose="020B0604020202020204" pitchFamily="34" charset="0"/>
              </a:rPr>
              <a:t> </a:t>
            </a:r>
            <a:r>
              <a:rPr lang="en-US" sz="1200" spc="-20" dirty="0">
                <a:effectLst/>
                <a:latin typeface="+mn-lt"/>
                <a:ea typeface="Arial" panose="020B0604020202020204" pitchFamily="34" charset="0"/>
              </a:rPr>
              <a:t>cycle</a:t>
            </a:r>
            <a:r>
              <a:rPr lang="en-US" sz="1200" spc="-85" dirty="0">
                <a:effectLst/>
                <a:latin typeface="+mn-lt"/>
                <a:ea typeface="Arial" panose="020B0604020202020204" pitchFamily="34" charset="0"/>
              </a:rPr>
              <a:t> </a:t>
            </a:r>
            <a:r>
              <a:rPr lang="en-US" sz="1200" spc="-20" dirty="0">
                <a:effectLst/>
                <a:latin typeface="+mn-lt"/>
                <a:ea typeface="Arial" panose="020B0604020202020204" pitchFamily="34" charset="0"/>
              </a:rPr>
              <a:t>impacts</a:t>
            </a:r>
            <a:endParaRPr lang="en-US" sz="1200" dirty="0">
              <a:effectLst/>
              <a:latin typeface="+mn-lt"/>
              <a:ea typeface="Arial" panose="020B0604020202020204" pitchFamily="34" charset="0"/>
            </a:endParaRPr>
          </a:p>
          <a:p>
            <a:pPr marL="342900" marR="0" lvl="0" indent="231775">
              <a:spcBef>
                <a:spcPts val="20"/>
              </a:spcBef>
              <a:spcAft>
                <a:spcPts val="0"/>
              </a:spcAft>
              <a:buSzPts val="1900"/>
              <a:buFont typeface="Arial" panose="020B0604020202020204" pitchFamily="34" charset="0"/>
              <a:buChar char="•"/>
            </a:pPr>
            <a:r>
              <a:rPr lang="en-US" sz="1200" dirty="0">
                <a:effectLst/>
                <a:latin typeface="+mn-lt"/>
                <a:ea typeface="Arial" panose="020B0604020202020204" pitchFamily="34" charset="0"/>
              </a:rPr>
              <a:t>Energy</a:t>
            </a:r>
            <a:r>
              <a:rPr lang="en-US" sz="1200" spc="-15" dirty="0">
                <a:effectLst/>
                <a:latin typeface="+mn-lt"/>
                <a:ea typeface="Arial" panose="020B0604020202020204" pitchFamily="34" charset="0"/>
              </a:rPr>
              <a:t> </a:t>
            </a:r>
            <a:r>
              <a:rPr lang="en-US" sz="1200" dirty="0">
                <a:effectLst/>
                <a:latin typeface="+mn-lt"/>
                <a:ea typeface="Arial" panose="020B0604020202020204" pitchFamily="34" charset="0"/>
              </a:rPr>
              <a:t>codes</a:t>
            </a:r>
            <a:r>
              <a:rPr lang="en-US" sz="1200" spc="-15" dirty="0">
                <a:effectLst/>
                <a:latin typeface="+mn-lt"/>
                <a:ea typeface="Arial" panose="020B0604020202020204" pitchFamily="34" charset="0"/>
              </a:rPr>
              <a:t> </a:t>
            </a:r>
            <a:r>
              <a:rPr lang="en-US" sz="1200" dirty="0">
                <a:effectLst/>
                <a:latin typeface="+mn-lt"/>
                <a:ea typeface="Arial" panose="020B0604020202020204" pitchFamily="34" charset="0"/>
              </a:rPr>
              <a:t>and</a:t>
            </a:r>
            <a:r>
              <a:rPr lang="en-US" sz="1200" spc="-5" dirty="0">
                <a:effectLst/>
                <a:latin typeface="+mn-lt"/>
                <a:ea typeface="Arial" panose="020B0604020202020204" pitchFamily="34" charset="0"/>
              </a:rPr>
              <a:t> </a:t>
            </a:r>
            <a:r>
              <a:rPr lang="en-US" sz="1200" dirty="0">
                <a:effectLst/>
                <a:latin typeface="+mn-lt"/>
                <a:ea typeface="Arial" panose="020B0604020202020204" pitchFamily="34" charset="0"/>
              </a:rPr>
              <a:t>ASHRAE</a:t>
            </a:r>
            <a:r>
              <a:rPr lang="en-US" sz="1200" spc="-15" dirty="0">
                <a:effectLst/>
                <a:latin typeface="+mn-lt"/>
                <a:ea typeface="Arial" panose="020B0604020202020204" pitchFamily="34" charset="0"/>
              </a:rPr>
              <a:t> </a:t>
            </a:r>
            <a:r>
              <a:rPr lang="en-US" sz="1200" spc="-10" dirty="0">
                <a:effectLst/>
                <a:latin typeface="+mn-lt"/>
                <a:ea typeface="Arial" panose="020B0604020202020204" pitchFamily="34" charset="0"/>
              </a:rPr>
              <a:t>compliance</a:t>
            </a:r>
            <a:endParaRPr lang="en-US" sz="1200" dirty="0">
              <a:effectLst/>
              <a:latin typeface="+mn-lt"/>
              <a:ea typeface="Arial" panose="020B0604020202020204" pitchFamily="34" charset="0"/>
            </a:endParaRPr>
          </a:p>
          <a:p>
            <a:pPr marL="342900" marR="525780" lvl="0" indent="231775">
              <a:lnSpc>
                <a:spcPct val="105000"/>
              </a:lnSpc>
              <a:spcBef>
                <a:spcPts val="410"/>
              </a:spcBef>
              <a:spcAft>
                <a:spcPts val="0"/>
              </a:spcAft>
              <a:buSzPts val="1900"/>
              <a:buFont typeface="Arial" panose="020B0604020202020204" pitchFamily="34" charset="0"/>
              <a:buChar char="•"/>
            </a:pPr>
            <a:r>
              <a:rPr lang="en-US" dirty="0">
                <a:ea typeface="Arial" panose="020B0604020202020204" pitchFamily="34" charset="0"/>
              </a:rPr>
              <a:t>Federal t</a:t>
            </a:r>
            <a:r>
              <a:rPr lang="en-US" sz="1200" dirty="0">
                <a:effectLst/>
                <a:latin typeface="+mn-lt"/>
                <a:ea typeface="Arial" panose="020B0604020202020204" pitchFamily="34" charset="0"/>
              </a:rPr>
              <a:t>ax incentives</a:t>
            </a:r>
            <a:r>
              <a:rPr lang="en-US" dirty="0">
                <a:ea typeface="Arial" panose="020B0604020202020204" pitchFamily="34" charset="0"/>
              </a:rPr>
              <a:t> including in the Inflation Reduction Act</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fld id="{DB9BF1CE-3B0B-4067-BE2C-64D33F450C0E}" type="slidenum">
              <a:rPr lang="en-US" smtClean="0"/>
              <a:t>4</a:t>
            </a:fld>
            <a:endParaRPr lang="en-US" dirty="0"/>
          </a:p>
        </p:txBody>
      </p:sp>
    </p:spTree>
    <p:extLst>
      <p:ext uri="{BB962C8B-B14F-4D97-AF65-F5344CB8AC3E}">
        <p14:creationId xmlns:p14="http://schemas.microsoft.com/office/powerpoint/2010/main" val="451753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rgbClr val="000000"/>
                </a:solidFill>
                <a:effectLst/>
                <a:latin typeface="Calibri" panose="020F0502020204030204" pitchFamily="34" charset="0"/>
                <a:ea typeface="Arial" panose="020B0604020202020204" pitchFamily="34" charset="0"/>
              </a:rPr>
              <a:t>It also facilitates wider, flatter panel options, adding more architectural design choices. </a:t>
            </a:r>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40</a:t>
            </a:fld>
            <a:endParaRPr lang="de-DE" dirty="0"/>
          </a:p>
        </p:txBody>
      </p:sp>
    </p:spTree>
    <p:extLst>
      <p:ext uri="{BB962C8B-B14F-4D97-AF65-F5344CB8AC3E}">
        <p14:creationId xmlns:p14="http://schemas.microsoft.com/office/powerpoint/2010/main" val="3565107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rgbClr val="000000"/>
                </a:solidFill>
                <a:effectLst/>
                <a:latin typeface="Calibri" panose="020F0502020204030204" pitchFamily="34" charset="0"/>
                <a:ea typeface="Arial" panose="020B0604020202020204" pitchFamily="34" charset="0"/>
              </a:rPr>
              <a:t>It also facilitates wider, flatter panel options, adding more architectural design choices. </a:t>
            </a:r>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41</a:t>
            </a:fld>
            <a:endParaRPr lang="de-DE" dirty="0"/>
          </a:p>
        </p:txBody>
      </p:sp>
    </p:spTree>
    <p:extLst>
      <p:ext uri="{BB962C8B-B14F-4D97-AF65-F5344CB8AC3E}">
        <p14:creationId xmlns:p14="http://schemas.microsoft.com/office/powerpoint/2010/main" val="3565107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0">
              <a:lnSpc>
                <a:spcPct val="103000"/>
              </a:lnSpc>
              <a:spcBef>
                <a:spcPts val="520"/>
              </a:spcBef>
              <a:spcAft>
                <a:spcPts val="0"/>
              </a:spcAft>
            </a:pPr>
            <a:r>
              <a:rPr lang="en-US" sz="1200" dirty="0">
                <a:effectLst/>
                <a:latin typeface="+mn-lt"/>
                <a:ea typeface="Arial" panose="020B0604020202020204" pitchFamily="34" charset="0"/>
              </a:rPr>
              <a:t>As discussed, insulated vinyl siding offers several advantages to achieving many aesthetic and performance specifications, including targeted R-value, moisture management goals, </a:t>
            </a:r>
            <a:r>
              <a:rPr lang="en-US" sz="1200" spc="-30" dirty="0">
                <a:effectLst/>
                <a:latin typeface="+mn-lt"/>
                <a:ea typeface="Arial" panose="020B0604020202020204" pitchFamily="34" charset="0"/>
              </a:rPr>
              <a:t>environmental</a:t>
            </a:r>
            <a:r>
              <a:rPr lang="en-US" sz="1200" spc="-45" dirty="0">
                <a:effectLst/>
                <a:latin typeface="+mn-lt"/>
                <a:ea typeface="Arial" panose="020B0604020202020204" pitchFamily="34" charset="0"/>
              </a:rPr>
              <a:t> </a:t>
            </a:r>
            <a:r>
              <a:rPr lang="en-US" sz="1200" spc="-30" dirty="0">
                <a:effectLst/>
                <a:latin typeface="+mn-lt"/>
                <a:ea typeface="Arial" panose="020B0604020202020204" pitchFamily="34" charset="0"/>
              </a:rPr>
              <a:t>considerations,</a:t>
            </a:r>
            <a:r>
              <a:rPr lang="en-US" sz="1200" spc="-45" dirty="0">
                <a:effectLst/>
                <a:latin typeface="+mn-lt"/>
                <a:ea typeface="Arial" panose="020B0604020202020204" pitchFamily="34" charset="0"/>
              </a:rPr>
              <a:t> </a:t>
            </a:r>
            <a:r>
              <a:rPr lang="en-US" sz="1200" spc="-30" dirty="0">
                <a:effectLst/>
                <a:latin typeface="+mn-lt"/>
                <a:ea typeface="Arial" panose="020B0604020202020204" pitchFamily="34" charset="0"/>
              </a:rPr>
              <a:t>durability</a:t>
            </a:r>
            <a:r>
              <a:rPr lang="en-US" sz="1200" spc="-50" dirty="0">
                <a:effectLst/>
                <a:latin typeface="+mn-lt"/>
                <a:ea typeface="Arial" panose="020B0604020202020204" pitchFamily="34" charset="0"/>
              </a:rPr>
              <a:t>, etc.  Here are some ways that you can specify these attributes into your designs. </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42</a:t>
            </a:fld>
            <a:endParaRPr lang="de-DE" dirty="0"/>
          </a:p>
        </p:txBody>
      </p:sp>
    </p:spTree>
    <p:extLst>
      <p:ext uri="{BB962C8B-B14F-4D97-AF65-F5344CB8AC3E}">
        <p14:creationId xmlns:p14="http://schemas.microsoft.com/office/powerpoint/2010/main" val="1872359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0826" y="4400550"/>
            <a:ext cx="4653160" cy="3600450"/>
          </a:xfrm>
        </p:spPr>
        <p:txBody>
          <a:bodyPr/>
          <a:lstStyle/>
          <a:p>
            <a:pPr marL="509905" marR="0" lvl="0" indent="0" algn="l" defTabSz="914400" rtl="0" eaLnBrk="1" fontAlgn="auto" latinLnBrk="0" hangingPunct="1">
              <a:lnSpc>
                <a:spcPct val="103000"/>
              </a:lnSpc>
              <a:spcBef>
                <a:spcPts val="555"/>
              </a:spcBef>
              <a:spcAft>
                <a:spcPts val="0"/>
              </a:spcAft>
              <a:buClrTx/>
              <a:buSzTx/>
              <a:buFontTx/>
              <a:buNone/>
              <a:tabLst/>
              <a:defRPr/>
            </a:pPr>
            <a:endParaRPr lang="en-US" dirty="0">
              <a:ea typeface="Arial" panose="020B0604020202020204" pitchFamily="34" charset="0"/>
            </a:endParaRPr>
          </a:p>
          <a:p>
            <a:pPr marL="91440" marR="91440">
              <a:spcBef>
                <a:spcPts val="0"/>
              </a:spcBef>
              <a:spcAft>
                <a:spcPts val="0"/>
              </a:spcAft>
            </a:pPr>
            <a:r>
              <a:rPr lang="en-US" kern="1200" dirty="0">
                <a:solidFill>
                  <a:srgbClr val="000000"/>
                </a:solidFill>
                <a:effectLst/>
                <a:ea typeface="Arial" panose="020B0604020202020204" pitchFamily="34" charset="0"/>
              </a:rPr>
              <a:t>Here are the four factors that will determine the actual R-Value of the siding insulation that you specify:</a:t>
            </a:r>
            <a:endParaRPr lang="en-US" dirty="0">
              <a:effectLst/>
              <a:ea typeface="Arial" panose="020B0604020202020204" pitchFamily="34" charset="0"/>
            </a:endParaRPr>
          </a:p>
          <a:p>
            <a:pPr marL="91440" marR="91440">
              <a:spcBef>
                <a:spcPts val="260"/>
              </a:spcBef>
              <a:spcAft>
                <a:spcPts val="0"/>
              </a:spcAft>
            </a:pPr>
            <a:r>
              <a:rPr lang="en-US" kern="1200" dirty="0">
                <a:solidFill>
                  <a:srgbClr val="000000"/>
                </a:solidFill>
                <a:effectLst/>
                <a:ea typeface="Arial" panose="020B0604020202020204" pitchFamily="34" charset="0"/>
              </a:rPr>
              <a:t> </a:t>
            </a:r>
            <a:endParaRPr lang="en-US" dirty="0">
              <a:effectLst/>
              <a:ea typeface="Arial" panose="020B0604020202020204" pitchFamily="34" charset="0"/>
            </a:endParaRPr>
          </a:p>
          <a:p>
            <a:pPr marL="91440" marR="91440">
              <a:spcBef>
                <a:spcPts val="260"/>
              </a:spcBef>
              <a:spcAft>
                <a:spcPts val="0"/>
              </a:spcAft>
            </a:pPr>
            <a:r>
              <a:rPr lang="en-US" kern="1200" dirty="0">
                <a:solidFill>
                  <a:srgbClr val="000000"/>
                </a:solidFill>
                <a:effectLst/>
                <a:ea typeface="Arial" panose="020B0604020202020204" pitchFamily="34" charset="0"/>
              </a:rPr>
              <a:t>The density of the foam per cubic foot ~ from 1.0# to 1.25#</a:t>
            </a:r>
            <a:endParaRPr lang="en-US" dirty="0">
              <a:effectLst/>
              <a:ea typeface="Arial" panose="020B0604020202020204" pitchFamily="34" charset="0"/>
            </a:endParaRPr>
          </a:p>
          <a:p>
            <a:pPr marL="91440" marR="91440">
              <a:spcBef>
                <a:spcPts val="5"/>
              </a:spcBef>
              <a:spcAft>
                <a:spcPts val="0"/>
              </a:spcAft>
            </a:pPr>
            <a:r>
              <a:rPr lang="en-US" kern="1200" dirty="0">
                <a:solidFill>
                  <a:srgbClr val="000000"/>
                </a:solidFill>
                <a:effectLst/>
                <a:ea typeface="Arial" panose="020B0604020202020204" pitchFamily="34" charset="0"/>
              </a:rPr>
              <a:t> </a:t>
            </a:r>
            <a:endParaRPr lang="en-US" dirty="0">
              <a:effectLst/>
              <a:ea typeface="Arial" panose="020B0604020202020204" pitchFamily="34" charset="0"/>
            </a:endParaRPr>
          </a:p>
          <a:p>
            <a:pPr marL="91440" marR="91440">
              <a:spcBef>
                <a:spcPts val="0"/>
              </a:spcBef>
              <a:spcAft>
                <a:spcPts val="0"/>
              </a:spcAft>
            </a:pPr>
            <a:r>
              <a:rPr lang="en-US" kern="1200" dirty="0">
                <a:solidFill>
                  <a:srgbClr val="000000"/>
                </a:solidFill>
                <a:effectLst/>
                <a:ea typeface="Arial" panose="020B0604020202020204" pitchFamily="34" charset="0"/>
              </a:rPr>
              <a:t>The base thickness~ from 0.75 inches to 1.25 inches</a:t>
            </a:r>
            <a:endParaRPr lang="en-US" dirty="0">
              <a:effectLst/>
              <a:ea typeface="Arial" panose="020B0604020202020204" pitchFamily="34" charset="0"/>
            </a:endParaRPr>
          </a:p>
          <a:p>
            <a:pPr marL="91440" marR="91440">
              <a:spcBef>
                <a:spcPts val="5"/>
              </a:spcBef>
              <a:spcAft>
                <a:spcPts val="0"/>
              </a:spcAft>
            </a:pPr>
            <a:r>
              <a:rPr lang="en-US" kern="1200" dirty="0">
                <a:solidFill>
                  <a:srgbClr val="000000"/>
                </a:solidFill>
                <a:effectLst/>
                <a:ea typeface="Arial" panose="020B0604020202020204" pitchFamily="34" charset="0"/>
              </a:rPr>
              <a:t> </a:t>
            </a:r>
            <a:endParaRPr lang="en-US" dirty="0">
              <a:effectLst/>
              <a:ea typeface="Arial" panose="020B0604020202020204" pitchFamily="34" charset="0"/>
            </a:endParaRPr>
          </a:p>
          <a:p>
            <a:pPr marL="91440" marR="91440">
              <a:spcBef>
                <a:spcPts val="5"/>
              </a:spcBef>
              <a:spcAft>
                <a:spcPts val="0"/>
              </a:spcAft>
            </a:pPr>
            <a:r>
              <a:rPr lang="en-US" kern="1200" dirty="0">
                <a:solidFill>
                  <a:srgbClr val="000000"/>
                </a:solidFill>
                <a:effectLst/>
                <a:ea typeface="Arial" panose="020B0604020202020204" pitchFamily="34" charset="0"/>
              </a:rPr>
              <a:t>The cladding R-Value e.g., fiber cement, vinyl, steel, and wood, all provide some R-Value</a:t>
            </a:r>
            <a:endParaRPr lang="en-US" dirty="0">
              <a:effectLst/>
              <a:ea typeface="Arial" panose="020B0604020202020204" pitchFamily="34" charset="0"/>
            </a:endParaRPr>
          </a:p>
          <a:p>
            <a:pPr marL="91440" marR="91440">
              <a:spcBef>
                <a:spcPts val="40"/>
              </a:spcBef>
              <a:spcAft>
                <a:spcPts val="0"/>
              </a:spcAft>
            </a:pPr>
            <a:br>
              <a:rPr lang="en-US" sz="1800" kern="1200" dirty="0">
                <a:solidFill>
                  <a:srgbClr val="000000"/>
                </a:solidFill>
                <a:effectLst/>
                <a:latin typeface="Calibri" panose="020F0502020204030204" pitchFamily="34" charset="0"/>
                <a:ea typeface="Arial" panose="020B0604020202020204" pitchFamily="34" charset="0"/>
              </a:rPr>
            </a:br>
            <a:endParaRPr lang="en-US" sz="1200" dirty="0">
              <a:effectLst/>
              <a:latin typeface="+mn-lt"/>
              <a:ea typeface="Arial" panose="020B0604020202020204" pitchFamily="34" charset="0"/>
            </a:endParaRPr>
          </a:p>
          <a:p>
            <a:pPr marL="258445" marR="0">
              <a:lnSpc>
                <a:spcPct val="102000"/>
              </a:lnSpc>
              <a:spcBef>
                <a:spcPts val="465"/>
              </a:spcBef>
              <a:spcAft>
                <a:spcPts val="0"/>
              </a:spcAft>
            </a:pPr>
            <a:br>
              <a:rPr lang="en-US" sz="5400" dirty="0">
                <a:effectLst/>
                <a:latin typeface="+mn-lt"/>
                <a:ea typeface="Arial" panose="020B0604020202020204" pitchFamily="34" charset="0"/>
              </a:rPr>
            </a:br>
            <a:endParaRPr lang="en-US" sz="54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43</a:t>
            </a:fld>
            <a:endParaRPr lang="en-US" dirty="0"/>
          </a:p>
        </p:txBody>
      </p:sp>
    </p:spTree>
    <p:extLst>
      <p:ext uri="{BB962C8B-B14F-4D97-AF65-F5344CB8AC3E}">
        <p14:creationId xmlns:p14="http://schemas.microsoft.com/office/powerpoint/2010/main" val="515517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38238"/>
            <a:ext cx="4114800" cy="3086100"/>
          </a:xfrm>
        </p:spPr>
      </p:sp>
      <p:sp>
        <p:nvSpPr>
          <p:cNvPr id="3" name="Notes Placeholder 2"/>
          <p:cNvSpPr>
            <a:spLocks noGrp="1"/>
          </p:cNvSpPr>
          <p:nvPr>
            <p:ph type="body" idx="1"/>
          </p:nvPr>
        </p:nvSpPr>
        <p:spPr>
          <a:xfrm>
            <a:off x="1217396" y="4350163"/>
            <a:ext cx="4544947" cy="3650837"/>
          </a:xfrm>
        </p:spPr>
        <p:txBody>
          <a:bodyPr/>
          <a:lstStyle/>
          <a:p>
            <a:pPr marL="171450" marR="193040">
              <a:lnSpc>
                <a:spcPct val="105000"/>
              </a:lnSpc>
              <a:spcBef>
                <a:spcPts val="525"/>
              </a:spcBef>
              <a:spcAft>
                <a:spcPts val="0"/>
              </a:spcAft>
              <a:tabLst>
                <a:tab pos="166688" algn="l"/>
              </a:tabLst>
            </a:pPr>
            <a:r>
              <a:rPr lang="en-US" sz="1200" dirty="0">
                <a:effectLst/>
                <a:latin typeface="+mn-lt"/>
                <a:ea typeface="Arial" panose="020B0604020202020204" pitchFamily="34" charset="0"/>
              </a:rPr>
              <a:t>Specify GPS vinyl siding for your </a:t>
            </a:r>
            <a:r>
              <a:rPr lang="en-US" sz="1200" spc="-50" dirty="0">
                <a:effectLst/>
                <a:latin typeface="+mn-lt"/>
                <a:ea typeface="Arial" panose="020B0604020202020204" pitchFamily="34" charset="0"/>
              </a:rPr>
              <a:t>water</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management design. You can see here that the GPS siding has grooves</a:t>
            </a:r>
            <a:r>
              <a:rPr lang="en-US" sz="1200" spc="-85" dirty="0">
                <a:effectLst/>
                <a:latin typeface="+mn-lt"/>
                <a:ea typeface="Arial" panose="020B0604020202020204" pitchFamily="34" charset="0"/>
              </a:rPr>
              <a:t> that shepherd the </a:t>
            </a:r>
            <a:r>
              <a:rPr lang="en-US" sz="1200" spc="-20" dirty="0">
                <a:effectLst/>
                <a:latin typeface="+mn-lt"/>
                <a:ea typeface="Arial" panose="020B0604020202020204" pitchFamily="34" charset="0"/>
              </a:rPr>
              <a:t>exterior</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bulk</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water</a:t>
            </a:r>
            <a:r>
              <a:rPr lang="en-US" sz="1200" spc="-95" dirty="0">
                <a:effectLst/>
                <a:latin typeface="+mn-lt"/>
                <a:ea typeface="Arial" panose="020B0604020202020204" pitchFamily="34" charset="0"/>
              </a:rPr>
              <a:t> </a:t>
            </a:r>
            <a:r>
              <a:rPr lang="en-US" sz="1200" spc="-20" dirty="0">
                <a:effectLst/>
                <a:latin typeface="+mn-lt"/>
                <a:ea typeface="Arial" panose="020B0604020202020204" pitchFamily="34" charset="0"/>
              </a:rPr>
              <a:t>down</a:t>
            </a:r>
            <a:r>
              <a:rPr lang="en-US" sz="1200" spc="-85" dirty="0">
                <a:effectLst/>
                <a:latin typeface="+mn-lt"/>
                <a:ea typeface="Arial" panose="020B0604020202020204" pitchFamily="34" charset="0"/>
              </a:rPr>
              <a:t> </a:t>
            </a:r>
            <a:r>
              <a:rPr lang="en-US" sz="1200" spc="-20" dirty="0">
                <a:effectLst/>
                <a:latin typeface="+mn-lt"/>
                <a:ea typeface="Arial" panose="020B0604020202020204" pitchFamily="34" charset="0"/>
              </a:rPr>
              <a:t>and away</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from</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the</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building</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envelope.</a:t>
            </a:r>
            <a:r>
              <a:rPr lang="en-US" sz="1200" spc="-110" dirty="0">
                <a:effectLst/>
                <a:latin typeface="+mn-lt"/>
                <a:ea typeface="Arial" panose="020B0604020202020204" pitchFamily="34" charset="0"/>
              </a:rPr>
              <a:t>  </a:t>
            </a:r>
            <a:r>
              <a:rPr lang="en-US" sz="1200" dirty="0">
                <a:effectLst/>
                <a:latin typeface="+mn-lt"/>
                <a:ea typeface="Arial" panose="020B0604020202020204" pitchFamily="34" charset="0"/>
              </a:rPr>
              <a:t>Specify GPS vinyl siding for optimal </a:t>
            </a:r>
            <a:r>
              <a:rPr lang="en-US" sz="1200" spc="-40" dirty="0">
                <a:effectLst/>
                <a:latin typeface="+mn-lt"/>
                <a:ea typeface="Arial" panose="020B0604020202020204" pitchFamily="34" charset="0"/>
              </a:rPr>
              <a:t>whole</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wall</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permeance as part of the indoor moisture management plan.</a:t>
            </a:r>
            <a:endParaRPr lang="en-US" sz="1200" i="1"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44</a:t>
            </a:fld>
            <a:endParaRPr lang="en-US" dirty="0"/>
          </a:p>
        </p:txBody>
      </p:sp>
    </p:spTree>
    <p:extLst>
      <p:ext uri="{BB962C8B-B14F-4D97-AF65-F5344CB8AC3E}">
        <p14:creationId xmlns:p14="http://schemas.microsoft.com/office/powerpoint/2010/main" val="4106401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905" marR="278765">
              <a:lnSpc>
                <a:spcPct val="107000"/>
              </a:lnSpc>
              <a:spcBef>
                <a:spcPts val="530"/>
              </a:spcBef>
              <a:spcAft>
                <a:spcPts val="0"/>
              </a:spcAft>
              <a:tabLst>
                <a:tab pos="3698240" algn="l"/>
              </a:tabLst>
            </a:pPr>
            <a:r>
              <a:rPr lang="en-US" dirty="0">
                <a:effectLst/>
                <a:latin typeface="+mn-lt"/>
                <a:ea typeface="Arial" panose="020B0604020202020204" pitchFamily="34" charset="0"/>
              </a:rPr>
              <a:t>To ensure that your GPS vinyl siding design is complete and comprehensive, 1) specify </a:t>
            </a:r>
            <a:r>
              <a:rPr lang="en-US" spc="-125" dirty="0">
                <a:effectLst/>
                <a:latin typeface="+mn-lt"/>
                <a:ea typeface="Arial" panose="020B0604020202020204" pitchFamily="34" charset="0"/>
              </a:rPr>
              <a:t> </a:t>
            </a:r>
            <a:r>
              <a:rPr lang="en-US" spc="-10" dirty="0">
                <a:effectLst/>
                <a:latin typeface="+mn-lt"/>
                <a:ea typeface="Arial" panose="020B0604020202020204" pitchFamily="34" charset="0"/>
              </a:rPr>
              <a:t>detail options</a:t>
            </a:r>
            <a:r>
              <a:rPr lang="en-US" spc="-125" dirty="0">
                <a:effectLst/>
                <a:latin typeface="+mn-lt"/>
                <a:ea typeface="Arial" panose="020B0604020202020204" pitchFamily="34" charset="0"/>
              </a:rPr>
              <a:t> </a:t>
            </a:r>
            <a:r>
              <a:rPr lang="en-US" spc="-10" dirty="0">
                <a:effectLst/>
                <a:latin typeface="+mn-lt"/>
                <a:ea typeface="Arial" panose="020B0604020202020204" pitchFamily="34" charset="0"/>
              </a:rPr>
              <a:t>that </a:t>
            </a:r>
            <a:r>
              <a:rPr lang="en-US" spc="-110" dirty="0">
                <a:effectLst/>
                <a:latin typeface="+mn-lt"/>
                <a:ea typeface="Arial" panose="020B0604020202020204" pitchFamily="34" charset="0"/>
              </a:rPr>
              <a:t> </a:t>
            </a:r>
            <a:r>
              <a:rPr lang="en-US" spc="-10" dirty="0">
                <a:effectLst/>
                <a:latin typeface="+mn-lt"/>
                <a:ea typeface="Arial" panose="020B0604020202020204" pitchFamily="34" charset="0"/>
              </a:rPr>
              <a:t>achieve</a:t>
            </a:r>
            <a:r>
              <a:rPr lang="en-US" spc="-110" dirty="0">
                <a:effectLst/>
                <a:latin typeface="+mn-lt"/>
                <a:ea typeface="Arial" panose="020B0604020202020204" pitchFamily="34" charset="0"/>
              </a:rPr>
              <a:t> </a:t>
            </a:r>
            <a:r>
              <a:rPr lang="en-US" spc="-10" dirty="0">
                <a:effectLst/>
                <a:latin typeface="+mn-lt"/>
                <a:ea typeface="Arial" panose="020B0604020202020204" pitchFamily="34" charset="0"/>
              </a:rPr>
              <a:t>continuous</a:t>
            </a:r>
            <a:r>
              <a:rPr lang="en-US" spc="-125" dirty="0">
                <a:effectLst/>
                <a:latin typeface="+mn-lt"/>
                <a:ea typeface="Arial" panose="020B0604020202020204" pitchFamily="34" charset="0"/>
              </a:rPr>
              <a:t> </a:t>
            </a:r>
            <a:r>
              <a:rPr lang="en-US" spc="-10" dirty="0">
                <a:effectLst/>
                <a:latin typeface="+mn-lt"/>
                <a:ea typeface="Arial" panose="020B0604020202020204" pitchFamily="34" charset="0"/>
              </a:rPr>
              <a:t>insulation e.g. around windows, doors and corners 2) specify permanently adhered insulation options 3) Specify profiles with chases that direct water down and away from the building envelope.</a:t>
            </a:r>
            <a:endParaRPr lang="en-US"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45</a:t>
            </a:fld>
            <a:endParaRPr lang="en-US" dirty="0"/>
          </a:p>
        </p:txBody>
      </p:sp>
    </p:spTree>
    <p:extLst>
      <p:ext uri="{BB962C8B-B14F-4D97-AF65-F5344CB8AC3E}">
        <p14:creationId xmlns:p14="http://schemas.microsoft.com/office/powerpoint/2010/main" val="303465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A4F46E9-7904-4FD8-82D0-66E6EAD9EF88}" type="slidenum">
              <a:rPr lang="de-DE" smtClean="0"/>
              <a:t>46</a:t>
            </a:fld>
            <a:endParaRPr lang="de-DE"/>
          </a:p>
        </p:txBody>
      </p:sp>
    </p:spTree>
    <p:extLst>
      <p:ext uri="{BB962C8B-B14F-4D97-AF65-F5344CB8AC3E}">
        <p14:creationId xmlns:p14="http://schemas.microsoft.com/office/powerpoint/2010/main" val="3447223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pPr lvl="0"/>
            <a:endParaRPr dirty="0"/>
          </a:p>
        </p:txBody>
      </p:sp>
      <p:sp>
        <p:nvSpPr>
          <p:cNvPr id="106" name="Shape 106"/>
          <p:cNvSpPr>
            <a:spLocks noGrp="1"/>
          </p:cNvSpPr>
          <p:nvPr>
            <p:ph type="body" sz="quarter" idx="1"/>
          </p:nvPr>
        </p:nvSpPr>
        <p:spPr>
          <a:xfrm>
            <a:off x="1206575" y="4400550"/>
            <a:ext cx="4447556" cy="3600450"/>
          </a:xfrm>
          <a:prstGeom prst="rect">
            <a:avLst/>
          </a:prstGeom>
        </p:spPr>
        <p:txBody>
          <a:bodyPr/>
          <a:lstStyle/>
          <a:p>
            <a:pPr lvl="0" defTabSz="914400">
              <a:lnSpc>
                <a:spcPct val="100000"/>
              </a:lnSpc>
              <a:defRPr sz="1800"/>
            </a:pPr>
            <a:endParaRPr lang="en-US" sz="1200" dirty="0">
              <a:latin typeface="+mn-lt"/>
              <a:ea typeface="Calibri"/>
              <a:cs typeface="Calibri"/>
              <a:sym typeface="Calibri"/>
            </a:endParaRPr>
          </a:p>
          <a:p>
            <a:pPr marR="146685" lvl="0">
              <a:lnSpc>
                <a:spcPct val="105000"/>
              </a:lnSpc>
              <a:spcBef>
                <a:spcPts val="525"/>
              </a:spcBef>
              <a:spcAft>
                <a:spcPts val="0"/>
              </a:spcAft>
              <a:buSzPts val="1900"/>
              <a:tabLst>
                <a:tab pos="330835" algn="l"/>
              </a:tabLst>
            </a:pPr>
            <a:r>
              <a:rPr lang="en-US" sz="1200" spc="0" dirty="0">
                <a:effectLst/>
                <a:latin typeface="+mn-lt"/>
                <a:ea typeface="Arial" panose="020B0604020202020204" pitchFamily="34" charset="0"/>
              </a:rPr>
              <a:t>Specify GPS insulated vinyl siding for healthy Interiors. Here are some of the related certifications and credential</a:t>
            </a:r>
            <a:r>
              <a:rPr lang="en-US" dirty="0">
                <a:ea typeface="Arial" panose="020B0604020202020204" pitchFamily="34" charset="0"/>
              </a:rPr>
              <a:t>s to include in your designs.</a:t>
            </a:r>
            <a:endParaRPr sz="1800" dirty="0">
              <a:latin typeface="Calibri"/>
              <a:ea typeface="Calibri"/>
              <a:cs typeface="Calibri"/>
              <a:sym typeface="Calibri"/>
            </a:endParaRPr>
          </a:p>
        </p:txBody>
      </p:sp>
    </p:spTree>
    <p:extLst>
      <p:ext uri="{BB962C8B-B14F-4D97-AF65-F5344CB8AC3E}">
        <p14:creationId xmlns:p14="http://schemas.microsoft.com/office/powerpoint/2010/main" val="2210536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104" y="4400550"/>
            <a:ext cx="5261113" cy="3600450"/>
          </a:xfrm>
        </p:spPr>
        <p:txBody>
          <a:bodyPr/>
          <a:lstStyle/>
          <a:p>
            <a:pPr lvl="1"/>
            <a:r>
              <a:rPr lang="en-US" kern="1200" dirty="0">
                <a:solidFill>
                  <a:srgbClr val="000000"/>
                </a:solidFill>
                <a:effectLst/>
                <a:latin typeface="Calibri" panose="020F0502020204030204" pitchFamily="34" charset="0"/>
                <a:ea typeface="Arial" panose="020B0604020202020204" pitchFamily="34" charset="0"/>
              </a:rPr>
              <a:t>EPA and DOE studies have found that infiltration in a typical American house accounts for up to 40 percent of the heating and cooling loads. That’s why The New Jersey Institute of Technology’s Center for Building Knowledge received a DOE grant to study opportunities for improved energy efficiency when homes are being re-sided. The “Re-side Right project” incorporates graphite polystyrene (GPS) rigid foam insulation in a re-siding effort for existing homes. The study concluded that siding Insulation is an effective and cost-effective way to increase energy efficiency. The average reduction in infiltration among the homes was 18.64%. (Source: https://</a:t>
            </a:r>
            <a:r>
              <a:rPr lang="en-US" kern="1200" dirty="0" err="1">
                <a:solidFill>
                  <a:srgbClr val="000000"/>
                </a:solidFill>
                <a:effectLst/>
                <a:latin typeface="Calibri" panose="020F0502020204030204" pitchFamily="34" charset="0"/>
                <a:ea typeface="Arial" panose="020B0604020202020204" pitchFamily="34" charset="0"/>
              </a:rPr>
              <a:t>news.njit.edu</a:t>
            </a:r>
            <a:r>
              <a:rPr lang="en-US" kern="1200" dirty="0">
                <a:solidFill>
                  <a:srgbClr val="000000"/>
                </a:solidFill>
                <a:effectLst/>
                <a:latin typeface="Calibri" panose="020F0502020204030204" pitchFamily="34" charset="0"/>
                <a:ea typeface="Arial" panose="020B0604020202020204" pitchFamily="34" charset="0"/>
              </a:rPr>
              <a:t>/njit-research-partnership-basf-and-united-way-taking-climate-action)</a:t>
            </a:r>
            <a:endParaRPr lang="en-US"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48</a:t>
            </a:fld>
            <a:endParaRPr lang="de-DE" dirty="0"/>
          </a:p>
        </p:txBody>
      </p:sp>
    </p:spTree>
    <p:extLst>
      <p:ext uri="{BB962C8B-B14F-4D97-AF65-F5344CB8AC3E}">
        <p14:creationId xmlns:p14="http://schemas.microsoft.com/office/powerpoint/2010/main" val="1198164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tx2">
                  <a:lumMod val="60000"/>
                  <a:lumOff val="40000"/>
                </a:schemeClr>
              </a:buClr>
              <a:buFont typeface="Wingdings" pitchFamily="2" charset="2"/>
              <a:buChar char="§"/>
            </a:pPr>
            <a:r>
              <a:rPr lang="en-US" sz="1200" dirty="0">
                <a:cs typeface="Arial" panose="020B0604020202020204" pitchFamily="34" charset="0"/>
              </a:rPr>
              <a:t>Halfback H2O by Progressive Foam Technologies as continuous insulation, which significantly improved the performance of the existing wall insulation.</a:t>
            </a:r>
          </a:p>
          <a:p>
            <a:pPr marL="285750" indent="-285750">
              <a:buClr>
                <a:schemeClr val="tx2">
                  <a:lumMod val="60000"/>
                  <a:lumOff val="40000"/>
                </a:schemeClr>
              </a:buClr>
              <a:buFont typeface="Wingdings" pitchFamily="2" charset="2"/>
              <a:buChar char="§"/>
            </a:pPr>
            <a:endParaRPr lang="en-US" sz="1200" dirty="0">
              <a:cs typeface="Arial" panose="020B0604020202020204" pitchFamily="34" charset="0"/>
            </a:endParaRPr>
          </a:p>
          <a:p>
            <a:pPr marL="285750" indent="-285750">
              <a:buClr>
                <a:schemeClr val="tx2">
                  <a:lumMod val="60000"/>
                  <a:lumOff val="40000"/>
                </a:schemeClr>
              </a:buClr>
              <a:buFont typeface="Wingdings" pitchFamily="2" charset="2"/>
              <a:buChar char="§"/>
            </a:pPr>
            <a:r>
              <a:rPr lang="en-US" sz="1200" dirty="0">
                <a:cs typeface="Arial" panose="020B0604020202020204" pitchFamily="34" charset="0"/>
              </a:rPr>
              <a:t>CraneBoard 7-inch clapboard vinyl siding by Royal Building Products, backed by Solid </a:t>
            </a:r>
            <a:r>
              <a:rPr lang="en-US" sz="1200" dirty="0" err="1">
                <a:cs typeface="Arial" panose="020B0604020202020204" pitchFamily="34" charset="0"/>
              </a:rPr>
              <a:t>CoRe</a:t>
            </a:r>
            <a:r>
              <a:rPr lang="en-US" sz="1200" dirty="0">
                <a:cs typeface="Arial" panose="020B0604020202020204" pitchFamily="34" charset="0"/>
              </a:rPr>
              <a:t> insulation — an R-3 insulated siding product that integrates GPS to further mitigate thermal bridging through the existing wall structure</a:t>
            </a:r>
          </a:p>
          <a:p>
            <a:pPr marL="285750" indent="-285750">
              <a:buClr>
                <a:schemeClr val="tx2">
                  <a:lumMod val="60000"/>
                  <a:lumOff val="40000"/>
                </a:schemeClr>
              </a:buClr>
              <a:buFont typeface="Wingdings" pitchFamily="2" charset="2"/>
              <a:buChar char="§"/>
            </a:pPr>
            <a:endParaRPr lang="en-US" sz="1200" dirty="0">
              <a:cs typeface="Arial" panose="020B0604020202020204" pitchFamily="34" charset="0"/>
            </a:endParaRPr>
          </a:p>
          <a:p>
            <a:pPr marL="285750" indent="-285750">
              <a:buClr>
                <a:schemeClr val="tx2">
                  <a:lumMod val="60000"/>
                  <a:lumOff val="40000"/>
                </a:schemeClr>
              </a:buClr>
              <a:buFont typeface="Wingdings" pitchFamily="2" charset="2"/>
              <a:buChar char="§"/>
            </a:pPr>
            <a:r>
              <a:rPr lang="en-US" sz="1200" dirty="0">
                <a:cs typeface="Arial" panose="020B0604020202020204" pitchFamily="34" charset="0"/>
              </a:rPr>
              <a:t>Fiberglass entry door by JELD-WEN, which features an insulating core made of GPS</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49</a:t>
            </a:fld>
            <a:endParaRPr lang="de-DE" dirty="0"/>
          </a:p>
        </p:txBody>
      </p:sp>
    </p:spTree>
    <p:extLst>
      <p:ext uri="{BB962C8B-B14F-4D97-AF65-F5344CB8AC3E}">
        <p14:creationId xmlns:p14="http://schemas.microsoft.com/office/powerpoint/2010/main" val="121860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64718"/>
            <a:ext cx="5486400" cy="3600450"/>
          </a:xfrm>
        </p:spPr>
        <p:txBody>
          <a:bodyPr/>
          <a:lstStyle/>
          <a:p>
            <a:pPr marL="7938" marR="70485">
              <a:lnSpc>
                <a:spcPct val="105000"/>
              </a:lnSpc>
              <a:spcBef>
                <a:spcPts val="525"/>
              </a:spcBef>
              <a:spcAft>
                <a:spcPts val="0"/>
              </a:spcAft>
            </a:pPr>
            <a:r>
              <a:rPr lang="en-US" sz="1200" spc="-40" dirty="0">
                <a:effectLst/>
                <a:latin typeface="+mn-lt"/>
                <a:ea typeface="Arial" panose="020B0604020202020204" pitchFamily="34" charset="0"/>
              </a:rPr>
              <a:t>After</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the</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course,</a:t>
            </a:r>
            <a:r>
              <a:rPr lang="en-US" sz="1200" spc="-95" dirty="0">
                <a:effectLst/>
                <a:latin typeface="+mn-lt"/>
                <a:ea typeface="Arial" panose="020B0604020202020204" pitchFamily="34" charset="0"/>
              </a:rPr>
              <a:t> </a:t>
            </a:r>
            <a:r>
              <a:rPr lang="en-US" spc="-40" dirty="0">
                <a:ea typeface="Arial" panose="020B0604020202020204" pitchFamily="34" charset="0"/>
              </a:rPr>
              <a:t>you</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will</a:t>
            </a:r>
            <a:r>
              <a:rPr lang="en-US" sz="1200" spc="-95" dirty="0">
                <a:effectLst/>
                <a:latin typeface="+mn-lt"/>
                <a:ea typeface="Arial" panose="020B0604020202020204" pitchFamily="34" charset="0"/>
              </a:rPr>
              <a:t> </a:t>
            </a:r>
            <a:r>
              <a:rPr lang="en-US" sz="1200" spc="-40" dirty="0">
                <a:effectLst/>
                <a:latin typeface="+mn-lt"/>
                <a:ea typeface="Arial" panose="020B0604020202020204" pitchFamily="34" charset="0"/>
              </a:rPr>
              <a:t>be</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able </a:t>
            </a:r>
            <a:r>
              <a:rPr lang="en-US" sz="1200" spc="-30" dirty="0">
                <a:effectLst/>
                <a:latin typeface="+mn-lt"/>
                <a:ea typeface="Arial" panose="020B0604020202020204" pitchFamily="34" charset="0"/>
              </a:rPr>
              <a:t>to</a:t>
            </a:r>
            <a:endParaRPr lang="en-US" sz="1200" dirty="0">
              <a:effectLst/>
              <a:latin typeface="+mn-lt"/>
              <a:ea typeface="Arial" panose="020B0604020202020204" pitchFamily="34" charset="0"/>
            </a:endParaRPr>
          </a:p>
          <a:p>
            <a:pPr marR="111760" lvl="0">
              <a:lnSpc>
                <a:spcPct val="105000"/>
              </a:lnSpc>
              <a:spcBef>
                <a:spcPts val="20"/>
              </a:spcBef>
              <a:spcAft>
                <a:spcPts val="0"/>
              </a:spcAft>
              <a:buSzPts val="1900"/>
              <a:tabLst>
                <a:tab pos="330835" algn="l"/>
              </a:tabLst>
            </a:pPr>
            <a:endParaRPr lang="en-US" sz="1200" spc="0" dirty="0">
              <a:effectLst/>
              <a:latin typeface="+mn-lt"/>
              <a:ea typeface="Arial" panose="020B0604020202020204" pitchFamily="34" charset="0"/>
            </a:endParaRPr>
          </a:p>
          <a:p>
            <a:pPr marL="171450" marR="111760" lvl="0" indent="-171450">
              <a:lnSpc>
                <a:spcPct val="105000"/>
              </a:lnSpc>
              <a:spcBef>
                <a:spcPts val="20"/>
              </a:spcBef>
              <a:spcAft>
                <a:spcPts val="0"/>
              </a:spcAft>
              <a:buSzPts val="1900"/>
              <a:buFont typeface="Arial" panose="020B0604020202020204" pitchFamily="34" charset="0"/>
              <a:buChar char="•"/>
              <a:tabLst>
                <a:tab pos="330835" algn="l"/>
              </a:tabLst>
            </a:pPr>
            <a:r>
              <a:rPr lang="en-US" spc="0" dirty="0">
                <a:effectLst/>
                <a:ea typeface="Arial" panose="020B0604020202020204" pitchFamily="34" charset="0"/>
              </a:rPr>
              <a:t>Explain the history of</a:t>
            </a:r>
            <a:r>
              <a:rPr lang="en-US" spc="200" dirty="0">
                <a:effectLst/>
                <a:ea typeface="Arial" panose="020B0604020202020204" pitchFamily="34" charset="0"/>
              </a:rPr>
              <a:t> </a:t>
            </a:r>
            <a:r>
              <a:rPr lang="en-US" spc="0" dirty="0">
                <a:effectLst/>
                <a:ea typeface="Arial" panose="020B0604020202020204" pitchFamily="34" charset="0"/>
              </a:rPr>
              <a:t>graphite polystyrene vinyl </a:t>
            </a:r>
            <a:r>
              <a:rPr lang="en-US" spc="-20" dirty="0">
                <a:effectLst/>
                <a:ea typeface="Arial" panose="020B0604020202020204" pitchFamily="34" charset="0"/>
              </a:rPr>
              <a:t>siding</a:t>
            </a:r>
            <a:r>
              <a:rPr lang="en-US" spc="-115" dirty="0">
                <a:effectLst/>
                <a:ea typeface="Arial" panose="020B0604020202020204" pitchFamily="34" charset="0"/>
              </a:rPr>
              <a:t> </a:t>
            </a:r>
            <a:r>
              <a:rPr lang="en-US" spc="-20" dirty="0">
                <a:effectLst/>
                <a:ea typeface="Arial" panose="020B0604020202020204" pitchFamily="34" charset="0"/>
              </a:rPr>
              <a:t>and</a:t>
            </a:r>
            <a:r>
              <a:rPr lang="en-US" spc="-110" dirty="0">
                <a:effectLst/>
                <a:ea typeface="Arial" panose="020B0604020202020204" pitchFamily="34" charset="0"/>
              </a:rPr>
              <a:t> </a:t>
            </a:r>
            <a:r>
              <a:rPr lang="en-US" spc="-20" dirty="0">
                <a:effectLst/>
                <a:ea typeface="Arial" panose="020B0604020202020204" pitchFamily="34" charset="0"/>
              </a:rPr>
              <a:t>how</a:t>
            </a:r>
            <a:r>
              <a:rPr lang="en-US" spc="-115" dirty="0">
                <a:effectLst/>
                <a:ea typeface="Arial" panose="020B0604020202020204" pitchFamily="34" charset="0"/>
              </a:rPr>
              <a:t> </a:t>
            </a:r>
            <a:r>
              <a:rPr lang="en-US" spc="-20" dirty="0">
                <a:effectLst/>
                <a:ea typeface="Arial" panose="020B0604020202020204" pitchFamily="34" charset="0"/>
              </a:rPr>
              <a:t>it</a:t>
            </a:r>
            <a:r>
              <a:rPr lang="en-US" spc="-110" dirty="0">
                <a:effectLst/>
                <a:ea typeface="Arial" panose="020B0604020202020204" pitchFamily="34" charset="0"/>
              </a:rPr>
              <a:t> </a:t>
            </a:r>
            <a:r>
              <a:rPr lang="en-US" spc="-20" dirty="0">
                <a:effectLst/>
                <a:ea typeface="Arial" panose="020B0604020202020204" pitchFamily="34" charset="0"/>
              </a:rPr>
              <a:t>emerged</a:t>
            </a:r>
            <a:r>
              <a:rPr lang="en-US" spc="-110" dirty="0">
                <a:effectLst/>
                <a:ea typeface="Arial" panose="020B0604020202020204" pitchFamily="34" charset="0"/>
              </a:rPr>
              <a:t> </a:t>
            </a:r>
            <a:r>
              <a:rPr lang="en-US" spc="-20" dirty="0">
                <a:effectLst/>
                <a:ea typeface="Arial" panose="020B0604020202020204" pitchFamily="34" charset="0"/>
              </a:rPr>
              <a:t>as</a:t>
            </a:r>
            <a:r>
              <a:rPr lang="en-US" spc="-115" dirty="0">
                <a:effectLst/>
                <a:ea typeface="Arial" panose="020B0604020202020204" pitchFamily="34" charset="0"/>
              </a:rPr>
              <a:t> </a:t>
            </a:r>
            <a:r>
              <a:rPr lang="en-US" spc="-20" dirty="0">
                <a:effectLst/>
                <a:ea typeface="Arial" panose="020B0604020202020204" pitchFamily="34" charset="0"/>
              </a:rPr>
              <a:t>a</a:t>
            </a:r>
            <a:r>
              <a:rPr lang="en-US" spc="-110" dirty="0">
                <a:effectLst/>
                <a:ea typeface="Arial" panose="020B0604020202020204" pitchFamily="34" charset="0"/>
              </a:rPr>
              <a:t> </a:t>
            </a:r>
            <a:r>
              <a:rPr lang="en-US" spc="-20" dirty="0">
                <a:effectLst/>
                <a:ea typeface="Arial" panose="020B0604020202020204" pitchFamily="34" charset="0"/>
              </a:rPr>
              <a:t>high performance</a:t>
            </a:r>
            <a:r>
              <a:rPr lang="en-US" spc="-110" dirty="0">
                <a:effectLst/>
                <a:ea typeface="Arial" panose="020B0604020202020204" pitchFamily="34" charset="0"/>
              </a:rPr>
              <a:t> </a:t>
            </a:r>
            <a:r>
              <a:rPr lang="en-US" spc="-20" dirty="0">
                <a:effectLst/>
                <a:ea typeface="Arial" panose="020B0604020202020204" pitchFamily="34" charset="0"/>
              </a:rPr>
              <a:t>building</a:t>
            </a:r>
            <a:r>
              <a:rPr lang="en-US" spc="-115" dirty="0">
                <a:effectLst/>
                <a:ea typeface="Arial" panose="020B0604020202020204" pitchFamily="34" charset="0"/>
              </a:rPr>
              <a:t> </a:t>
            </a:r>
            <a:r>
              <a:rPr lang="en-US" spc="-20" dirty="0">
                <a:effectLst/>
                <a:ea typeface="Arial" panose="020B0604020202020204" pitchFamily="34" charset="0"/>
              </a:rPr>
              <a:t>system.</a:t>
            </a:r>
            <a:endParaRPr lang="en-US" spc="0" dirty="0">
              <a:effectLst/>
              <a:ea typeface="Arial" panose="020B0604020202020204" pitchFamily="34" charset="0"/>
            </a:endParaRPr>
          </a:p>
          <a:p>
            <a:pPr marL="171450" marR="458470" lvl="0" indent="-171450">
              <a:lnSpc>
                <a:spcPct val="105000"/>
              </a:lnSpc>
              <a:spcBef>
                <a:spcPts val="0"/>
              </a:spcBef>
              <a:spcAft>
                <a:spcPts val="0"/>
              </a:spcAft>
              <a:buSzPts val="1900"/>
              <a:buFont typeface="Arial" panose="020B0604020202020204" pitchFamily="34" charset="0"/>
              <a:buChar char="•"/>
              <a:tabLst>
                <a:tab pos="330835" algn="l"/>
              </a:tabLst>
            </a:pPr>
            <a:r>
              <a:rPr lang="en-US" kern="1200" dirty="0">
                <a:solidFill>
                  <a:srgbClr val="000000"/>
                </a:solidFill>
                <a:effectLst/>
                <a:ea typeface="Arial" panose="020B0604020202020204" pitchFamily="34" charset="0"/>
              </a:rPr>
              <a:t>Describe how GPS vinyl siding helps meet energy code requirements. </a:t>
            </a:r>
            <a:endParaRPr lang="en-US" dirty="0">
              <a:effectLst/>
              <a:ea typeface="Arial" panose="020B0604020202020204" pitchFamily="34" charset="0"/>
            </a:endParaRPr>
          </a:p>
          <a:p>
            <a:pPr marL="171450" marR="0" lvl="0" indent="-171450">
              <a:spcBef>
                <a:spcPts val="0"/>
              </a:spcBef>
              <a:spcAft>
                <a:spcPts val="0"/>
              </a:spcAft>
              <a:buSzPts val="1900"/>
              <a:buFont typeface="Arial" panose="020B0604020202020204" pitchFamily="34" charset="0"/>
              <a:buChar char="•"/>
              <a:tabLst>
                <a:tab pos="330835" algn="l"/>
              </a:tabLst>
            </a:pPr>
            <a:r>
              <a:rPr lang="en-US" spc="0" dirty="0">
                <a:effectLst/>
                <a:ea typeface="Arial" panose="020B0604020202020204" pitchFamily="34" charset="0"/>
              </a:rPr>
              <a:t>Specify</a:t>
            </a:r>
            <a:r>
              <a:rPr lang="en-US" spc="90" dirty="0">
                <a:effectLst/>
                <a:ea typeface="Arial" panose="020B0604020202020204" pitchFamily="34" charset="0"/>
              </a:rPr>
              <a:t> </a:t>
            </a:r>
            <a:r>
              <a:rPr lang="en-US" spc="0" dirty="0">
                <a:effectLst/>
                <a:ea typeface="Arial" panose="020B0604020202020204" pitchFamily="34" charset="0"/>
              </a:rPr>
              <a:t>GPS</a:t>
            </a:r>
            <a:r>
              <a:rPr lang="en-US" spc="90" dirty="0">
                <a:effectLst/>
                <a:ea typeface="Arial" panose="020B0604020202020204" pitchFamily="34" charset="0"/>
              </a:rPr>
              <a:t> </a:t>
            </a:r>
            <a:r>
              <a:rPr lang="en-US" spc="0" dirty="0">
                <a:effectLst/>
                <a:ea typeface="Arial" panose="020B0604020202020204" pitchFamily="34" charset="0"/>
              </a:rPr>
              <a:t>vinyl</a:t>
            </a:r>
            <a:r>
              <a:rPr lang="en-US" spc="85" dirty="0">
                <a:effectLst/>
                <a:ea typeface="Arial" panose="020B0604020202020204" pitchFamily="34" charset="0"/>
              </a:rPr>
              <a:t> </a:t>
            </a:r>
            <a:r>
              <a:rPr lang="en-US" spc="0" dirty="0">
                <a:effectLst/>
                <a:ea typeface="Arial" panose="020B0604020202020204" pitchFamily="34" charset="0"/>
              </a:rPr>
              <a:t>siding</a:t>
            </a:r>
            <a:r>
              <a:rPr lang="en-US" spc="105" dirty="0">
                <a:effectLst/>
                <a:ea typeface="Arial" panose="020B0604020202020204" pitchFamily="34" charset="0"/>
              </a:rPr>
              <a:t> </a:t>
            </a:r>
            <a:r>
              <a:rPr lang="en-US" spc="0" dirty="0">
                <a:effectLst/>
                <a:ea typeface="Arial" panose="020B0604020202020204" pitchFamily="34" charset="0"/>
              </a:rPr>
              <a:t>to</a:t>
            </a:r>
            <a:r>
              <a:rPr lang="en-US" spc="105" dirty="0">
                <a:effectLst/>
                <a:ea typeface="Arial" panose="020B0604020202020204" pitchFamily="34" charset="0"/>
              </a:rPr>
              <a:t> </a:t>
            </a:r>
            <a:r>
              <a:rPr lang="en-US" spc="0" dirty="0">
                <a:effectLst/>
                <a:ea typeface="Arial" panose="020B0604020202020204" pitchFamily="34" charset="0"/>
              </a:rPr>
              <a:t>achieve </a:t>
            </a:r>
            <a:r>
              <a:rPr lang="en-US" dirty="0">
                <a:effectLst/>
                <a:ea typeface="Arial" panose="020B0604020202020204" pitchFamily="34" charset="0"/>
              </a:rPr>
              <a:t>performance objectives for energy efficiency, occupant health and safety, </a:t>
            </a:r>
            <a:r>
              <a:rPr lang="en-US" spc="-20" dirty="0">
                <a:effectLst/>
                <a:ea typeface="Arial" panose="020B0604020202020204" pitchFamily="34" charset="0"/>
              </a:rPr>
              <a:t>durability</a:t>
            </a:r>
            <a:r>
              <a:rPr lang="en-US" spc="-75" dirty="0">
                <a:effectLst/>
                <a:ea typeface="Arial" panose="020B0604020202020204" pitchFamily="34" charset="0"/>
              </a:rPr>
              <a:t> </a:t>
            </a:r>
            <a:r>
              <a:rPr lang="en-US" spc="-20" dirty="0">
                <a:ea typeface="Arial" panose="020B0604020202020204" pitchFamily="34" charset="0"/>
              </a:rPr>
              <a:t>and</a:t>
            </a:r>
            <a:r>
              <a:rPr lang="en-US" spc="-60" dirty="0">
                <a:effectLst/>
                <a:ea typeface="Arial" panose="020B0604020202020204" pitchFamily="34" charset="0"/>
              </a:rPr>
              <a:t> </a:t>
            </a:r>
            <a:r>
              <a:rPr lang="en-US" spc="-20" dirty="0">
                <a:effectLst/>
                <a:ea typeface="Arial" panose="020B0604020202020204" pitchFamily="34" charset="0"/>
              </a:rPr>
              <a:t>reduced</a:t>
            </a:r>
            <a:r>
              <a:rPr lang="en-US" spc="-60" dirty="0">
                <a:effectLst/>
                <a:ea typeface="Arial" panose="020B0604020202020204" pitchFamily="34" charset="0"/>
              </a:rPr>
              <a:t> </a:t>
            </a:r>
            <a:r>
              <a:rPr lang="en-US" spc="-20" dirty="0">
                <a:effectLst/>
                <a:ea typeface="Arial" panose="020B0604020202020204" pitchFamily="34" charset="0"/>
              </a:rPr>
              <a:t>environmental</a:t>
            </a:r>
            <a:r>
              <a:rPr lang="en-US" spc="-80" dirty="0">
                <a:effectLst/>
                <a:ea typeface="Arial" panose="020B0604020202020204" pitchFamily="34" charset="0"/>
              </a:rPr>
              <a:t> </a:t>
            </a:r>
            <a:r>
              <a:rPr lang="en-US" spc="-20" dirty="0">
                <a:effectLst/>
                <a:ea typeface="Arial" panose="020B0604020202020204" pitchFamily="34" charset="0"/>
              </a:rPr>
              <a:t>impacts.</a:t>
            </a:r>
            <a:r>
              <a:rPr lang="en-US" dirty="0">
                <a:effectLst/>
                <a:ea typeface="Arial" panose="020B0604020202020204" pitchFamily="34" charset="0"/>
              </a:rPr>
              <a:t> </a:t>
            </a:r>
          </a:p>
          <a:p>
            <a:pPr marL="171450" marR="497840" lvl="0" indent="-171450">
              <a:lnSpc>
                <a:spcPct val="105000"/>
              </a:lnSpc>
              <a:spcBef>
                <a:spcPts val="0"/>
              </a:spcBef>
              <a:spcAft>
                <a:spcPts val="0"/>
              </a:spcAft>
              <a:buSzPts val="1900"/>
              <a:buFont typeface="Arial" panose="020B0604020202020204" pitchFamily="34" charset="0"/>
              <a:buChar char="•"/>
              <a:tabLst>
                <a:tab pos="330835" algn="l"/>
              </a:tabLst>
            </a:pPr>
            <a:r>
              <a:rPr lang="en-US" spc="0" dirty="0">
                <a:effectLst/>
                <a:ea typeface="Arial" panose="020B0604020202020204" pitchFamily="34" charset="0"/>
              </a:rPr>
              <a:t>Identify GPS vinyl siding design </a:t>
            </a:r>
            <a:r>
              <a:rPr lang="en-US" spc="-30" dirty="0">
                <a:effectLst/>
                <a:ea typeface="Arial" panose="020B0604020202020204" pitchFamily="34" charset="0"/>
              </a:rPr>
              <a:t>options</a:t>
            </a:r>
            <a:r>
              <a:rPr lang="en-US" spc="-105" dirty="0">
                <a:effectLst/>
                <a:ea typeface="Arial" panose="020B0604020202020204" pitchFamily="34" charset="0"/>
              </a:rPr>
              <a:t> </a:t>
            </a:r>
            <a:r>
              <a:rPr lang="en-US" spc="-30" dirty="0">
                <a:effectLst/>
                <a:ea typeface="Arial" panose="020B0604020202020204" pitchFamily="34" charset="0"/>
              </a:rPr>
              <a:t>and</a:t>
            </a:r>
            <a:r>
              <a:rPr lang="en-US" spc="-100" dirty="0">
                <a:effectLst/>
                <a:ea typeface="Arial" panose="020B0604020202020204" pitchFamily="34" charset="0"/>
              </a:rPr>
              <a:t> </a:t>
            </a:r>
            <a:r>
              <a:rPr lang="en-US" spc="-30" dirty="0">
                <a:effectLst/>
                <a:ea typeface="Arial" panose="020B0604020202020204" pitchFamily="34" charset="0"/>
              </a:rPr>
              <a:t>aesthetic</a:t>
            </a:r>
            <a:r>
              <a:rPr lang="en-US" spc="-105" dirty="0">
                <a:effectLst/>
                <a:ea typeface="Arial" panose="020B0604020202020204" pitchFamily="34" charset="0"/>
              </a:rPr>
              <a:t> </a:t>
            </a:r>
            <a:r>
              <a:rPr lang="en-US" spc="-30" dirty="0">
                <a:effectLst/>
                <a:ea typeface="Arial" panose="020B0604020202020204" pitchFamily="34" charset="0"/>
              </a:rPr>
              <a:t>advantages.</a:t>
            </a:r>
            <a:endParaRPr lang="en-US" spc="0" dirty="0">
              <a:effectLst/>
              <a:ea typeface="Arial" panose="020B0604020202020204" pitchFamily="34" charset="0"/>
            </a:endParaRPr>
          </a:p>
          <a:p>
            <a:pPr marR="0">
              <a:spcBef>
                <a:spcPts val="5"/>
              </a:spcBef>
              <a:spcAft>
                <a:spcPts val="0"/>
              </a:spcAft>
            </a:pPr>
            <a:r>
              <a:rPr lang="en-US" sz="1200" dirty="0">
                <a:effectLst/>
                <a:latin typeface="+mn-lt"/>
                <a:ea typeface="Arial" panose="020B0604020202020204" pitchFamily="34" charset="0"/>
              </a:rPr>
              <a:t> </a:t>
            </a:r>
          </a:p>
          <a:p>
            <a:pPr lvl="0">
              <a:lnSpc>
                <a:spcPct val="100000"/>
              </a:lnSpc>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5</a:t>
            </a:fld>
            <a:endParaRPr lang="de-DE" dirty="0"/>
          </a:p>
        </p:txBody>
      </p:sp>
    </p:spTree>
    <p:extLst>
      <p:ext uri="{BB962C8B-B14F-4D97-AF65-F5344CB8AC3E}">
        <p14:creationId xmlns:p14="http://schemas.microsoft.com/office/powerpoint/2010/main" val="990518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latin typeface="+mn-lt"/>
            </a:endParaRPr>
          </a:p>
          <a:p>
            <a:pPr algn="l"/>
            <a:endParaRPr lang="en-US" sz="4000" b="0" i="0" u="none" strike="noStrike" dirty="0">
              <a:solidFill>
                <a:srgbClr val="202122"/>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50</a:t>
            </a:fld>
            <a:endParaRPr lang="de-DE" dirty="0"/>
          </a:p>
        </p:txBody>
      </p:sp>
    </p:spTree>
    <p:extLst>
      <p:ext uri="{BB962C8B-B14F-4D97-AF65-F5344CB8AC3E}">
        <p14:creationId xmlns:p14="http://schemas.microsoft.com/office/powerpoint/2010/main" val="3999779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please check out the other courses in this series, including GPS Insulated Vinyl Siding and Energy Code Compliance, GPS Vinyl Siding, and the 2022 Inflation Reduction Act. You can find information about these courses and more at </a:t>
            </a:r>
            <a:r>
              <a:rPr lang="en-US" dirty="0">
                <a:hlinkClick r:id="rId3"/>
              </a:rPr>
              <a:t>https://neopor.basf.us/resources/courses</a:t>
            </a:r>
            <a:r>
              <a:rPr lang="en-US" dirty="0"/>
              <a:t> </a:t>
            </a:r>
          </a:p>
        </p:txBody>
      </p:sp>
      <p:sp>
        <p:nvSpPr>
          <p:cNvPr id="4" name="Slide Number Placeholder 3"/>
          <p:cNvSpPr>
            <a:spLocks noGrp="1"/>
          </p:cNvSpPr>
          <p:nvPr>
            <p:ph type="sldNum" sz="quarter" idx="5"/>
          </p:nvPr>
        </p:nvSpPr>
        <p:spPr/>
        <p:txBody>
          <a:bodyPr/>
          <a:lstStyle/>
          <a:p>
            <a:fld id="{0A4F46E9-7904-4FD8-82D0-66E6EAD9EF88}" type="slidenum">
              <a:rPr lang="de-DE" smtClean="0"/>
              <a:t>51</a:t>
            </a:fld>
            <a:endParaRPr lang="de-DE"/>
          </a:p>
        </p:txBody>
      </p:sp>
    </p:spTree>
    <p:extLst>
      <p:ext uri="{BB962C8B-B14F-4D97-AF65-F5344CB8AC3E}">
        <p14:creationId xmlns:p14="http://schemas.microsoft.com/office/powerpoint/2010/main" val="3483940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52</a:t>
            </a:fld>
            <a:endParaRPr lang="de-DE"/>
          </a:p>
        </p:txBody>
      </p:sp>
    </p:spTree>
    <p:extLst>
      <p:ext uri="{BB962C8B-B14F-4D97-AF65-F5344CB8AC3E}">
        <p14:creationId xmlns:p14="http://schemas.microsoft.com/office/powerpoint/2010/main" val="3227624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600" kern="1200" dirty="0">
                <a:solidFill>
                  <a:schemeClr val="tx1"/>
                </a:solidFill>
                <a:latin typeface="+mn-lt"/>
                <a:ea typeface="+mn-ea"/>
                <a:cs typeface="+mn-cs"/>
              </a:rPr>
              <a:t>Thank you for your interest in the course, “NOT YOUR GRANDMOTHER'S VINYL SIDING: THE ADVANTAGES OF GRAPHITE POLYSTYRENE INSULATED VINYL SIDING;’ </a:t>
            </a:r>
            <a:r>
              <a:rPr lang="en-US" sz="6600" b="1" kern="1200" dirty="0">
                <a:solidFill>
                  <a:schemeClr val="tx1"/>
                </a:solidFill>
                <a:latin typeface="+mn-lt"/>
                <a:ea typeface="+mn-ea"/>
                <a:cs typeface="+mn-cs"/>
              </a:rPr>
              <a:t>. </a:t>
            </a:r>
            <a:r>
              <a:rPr lang="en-US" sz="6600" b="0" kern="1200" dirty="0">
                <a:solidFill>
                  <a:schemeClr val="tx1"/>
                </a:solidFill>
                <a:latin typeface="+mn-lt"/>
                <a:ea typeface="+mn-ea"/>
                <a:cs typeface="+mn-cs"/>
              </a:rPr>
              <a:t>This course is sponsored by BASF in conjunction with Progressive Foams. If you’d like to further the discussion about any of the topics or products mentioned in the course, feel free to reach out to me by email, through our website, or on social media.  Thank again, and I hope you enjoyed the course.  </a:t>
            </a:r>
          </a:p>
          <a:p>
            <a:endParaRPr lang="en-US" sz="6600" b="0" kern="1200" dirty="0">
              <a:solidFill>
                <a:schemeClr val="tx1"/>
              </a:solidFill>
              <a:latin typeface="+mn-lt"/>
              <a:ea typeface="+mn-ea"/>
              <a:cs typeface="+mn-cs"/>
            </a:endParaRPr>
          </a:p>
          <a:p>
            <a:r>
              <a:rPr lang="en-US" sz="6600" b="0" kern="1200" dirty="0">
                <a:solidFill>
                  <a:schemeClr val="tx1"/>
                </a:solidFill>
                <a:latin typeface="+mn-lt"/>
                <a:ea typeface="+mn-ea"/>
                <a:cs typeface="+mn-cs"/>
              </a:rPr>
              <a:t>Contact information for  BLANK</a:t>
            </a:r>
          </a:p>
          <a:p>
            <a:r>
              <a:rPr lang="en-US" sz="6600" b="0" kern="1200" dirty="0" err="1">
                <a:solidFill>
                  <a:schemeClr val="tx1"/>
                </a:solidFill>
                <a:latin typeface="+mn-lt"/>
                <a:ea typeface="+mn-ea"/>
                <a:cs typeface="+mn-cs"/>
              </a:rPr>
              <a:t>EMAIL@BASF.com</a:t>
            </a:r>
            <a:r>
              <a:rPr lang="en-US" sz="6600" b="0" kern="1200" dirty="0">
                <a:solidFill>
                  <a:schemeClr val="tx1"/>
                </a:solidFill>
                <a:latin typeface="+mn-lt"/>
                <a:ea typeface="+mn-ea"/>
                <a:cs typeface="+mn-cs"/>
              </a:rPr>
              <a:t> </a:t>
            </a:r>
          </a:p>
          <a:p>
            <a:r>
              <a:rPr lang="en-US" sz="6600" b="0" kern="1200" dirty="0">
                <a:solidFill>
                  <a:schemeClr val="tx1"/>
                </a:solidFill>
                <a:latin typeface="+mn-lt"/>
                <a:ea typeface="+mn-ea"/>
                <a:cs typeface="+mn-cs"/>
              </a:rPr>
              <a:t>LinkedIn: www.linkedin.com/in/NAME</a:t>
            </a:r>
          </a:p>
          <a:p>
            <a:r>
              <a:rPr lang="en-US" sz="6600" b="0" kern="1200" dirty="0">
                <a:solidFill>
                  <a:schemeClr val="tx1"/>
                </a:solidFill>
                <a:latin typeface="+mn-lt"/>
                <a:ea typeface="+mn-ea"/>
                <a:cs typeface="+mn-cs"/>
              </a:rPr>
              <a:t>Website: www.neopor-insulation.com</a:t>
            </a:r>
          </a:p>
        </p:txBody>
      </p:sp>
      <p:sp>
        <p:nvSpPr>
          <p:cNvPr id="4" name="Slide Number Placeholder 3"/>
          <p:cNvSpPr>
            <a:spLocks noGrp="1"/>
          </p:cNvSpPr>
          <p:nvPr>
            <p:ph type="sldNum" sz="quarter" idx="10"/>
          </p:nvPr>
        </p:nvSpPr>
        <p:spPr/>
        <p:txBody>
          <a:bodyPr/>
          <a:lstStyle/>
          <a:p>
            <a:fld id="{0A4F46E9-7904-4FD8-82D0-66E6EAD9EF88}" type="slidenum">
              <a:rPr lang="de-DE" smtClean="0"/>
              <a:t>53</a:t>
            </a:fld>
            <a:endParaRPr lang="de-DE"/>
          </a:p>
        </p:txBody>
      </p:sp>
    </p:spTree>
    <p:extLst>
      <p:ext uri="{BB962C8B-B14F-4D97-AF65-F5344CB8AC3E}">
        <p14:creationId xmlns:p14="http://schemas.microsoft.com/office/powerpoint/2010/main" val="29987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rgbClr val="000000"/>
                </a:solidFill>
                <a:effectLst/>
                <a:ea typeface="Arial" panose="020B0604020202020204" pitchFamily="34" charset="0"/>
              </a:rPr>
              <a:t>To understand the value of GPS vinyl siding, we’ll review a brief history of vinyl and expanded polystyrene and look at the major innovations in both materials that led up to its introduction. </a:t>
            </a:r>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6</a:t>
            </a:fld>
            <a:endParaRPr lang="de-DE" dirty="0"/>
          </a:p>
        </p:txBody>
      </p:sp>
    </p:spTree>
    <p:extLst>
      <p:ext uri="{BB962C8B-B14F-4D97-AF65-F5344CB8AC3E}">
        <p14:creationId xmlns:p14="http://schemas.microsoft.com/office/powerpoint/2010/main" val="344879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025" indent="150813">
              <a:spcBef>
                <a:spcPts val="1140"/>
              </a:spcBef>
            </a:pPr>
            <a:r>
              <a:rPr lang="en-US" kern="1200" dirty="0">
                <a:solidFill>
                  <a:srgbClr val="000000"/>
                </a:solidFill>
                <a:effectLst/>
                <a:ea typeface="Arial" panose="020B0604020202020204" pitchFamily="34" charset="0"/>
              </a:rPr>
              <a:t>Vinyl siding was introduced to the cladding market in the late 1950s as a replacement for aluminum siding by Crane Plastics in Columbus, Ohio. It was originally “mono-extruded” into a shiplap shape.  Colors were added and blended manually. </a:t>
            </a:r>
            <a:endParaRPr lang="en-US" kern="1200" dirty="0">
              <a:solidFill>
                <a:srgbClr val="000000"/>
              </a:solidFill>
              <a:ea typeface="Arial" panose="020B0604020202020204" pitchFamily="34" charset="0"/>
            </a:endParaRPr>
          </a:p>
          <a:p>
            <a:pPr marL="73025" indent="150813">
              <a:spcBef>
                <a:spcPts val="1140"/>
              </a:spcBef>
            </a:pPr>
            <a:r>
              <a:rPr lang="en-US" spc="-10" dirty="0">
                <a:ea typeface="Arial" panose="020B0604020202020204" pitchFamily="34" charset="0"/>
              </a:rPr>
              <a:t>By</a:t>
            </a:r>
            <a:r>
              <a:rPr lang="en-US" spc="-125" dirty="0">
                <a:effectLst/>
                <a:ea typeface="Arial" panose="020B0604020202020204" pitchFamily="34" charset="0"/>
              </a:rPr>
              <a:t> </a:t>
            </a:r>
            <a:r>
              <a:rPr lang="en-US" spc="-10" dirty="0">
                <a:effectLst/>
                <a:ea typeface="Arial" panose="020B0604020202020204" pitchFamily="34" charset="0"/>
              </a:rPr>
              <a:t>the</a:t>
            </a:r>
            <a:r>
              <a:rPr lang="en-US" spc="-120" dirty="0">
                <a:effectLst/>
                <a:ea typeface="Arial" panose="020B0604020202020204" pitchFamily="34" charset="0"/>
              </a:rPr>
              <a:t> </a:t>
            </a:r>
            <a:r>
              <a:rPr lang="en-US" spc="-10" dirty="0">
                <a:effectLst/>
                <a:ea typeface="Arial" panose="020B0604020202020204" pitchFamily="34" charset="0"/>
              </a:rPr>
              <a:t>1970s,</a:t>
            </a:r>
            <a:r>
              <a:rPr lang="en-US" spc="-125" dirty="0">
                <a:effectLst/>
                <a:ea typeface="Arial" panose="020B0604020202020204" pitchFamily="34" charset="0"/>
              </a:rPr>
              <a:t> </a:t>
            </a:r>
            <a:r>
              <a:rPr lang="en-US" dirty="0">
                <a:effectLst/>
                <a:ea typeface="Arial" panose="020B0604020202020204" pitchFamily="34" charset="0"/>
              </a:rPr>
              <a:t>manufacturing</a:t>
            </a:r>
            <a:r>
              <a:rPr lang="en-US" spc="-125" dirty="0">
                <a:effectLst/>
                <a:ea typeface="Arial" panose="020B0604020202020204" pitchFamily="34" charset="0"/>
              </a:rPr>
              <a:t> </a:t>
            </a:r>
            <a:r>
              <a:rPr lang="en-US" spc="-10" dirty="0">
                <a:effectLst/>
                <a:ea typeface="Arial" panose="020B0604020202020204" pitchFamily="34" charset="0"/>
              </a:rPr>
              <a:t>improvements resulted in production</a:t>
            </a:r>
            <a:r>
              <a:rPr lang="en-US" spc="-120" dirty="0">
                <a:effectLst/>
                <a:ea typeface="Arial" panose="020B0604020202020204" pitchFamily="34" charset="0"/>
              </a:rPr>
              <a:t> </a:t>
            </a:r>
            <a:r>
              <a:rPr lang="en-US" spc="-10" dirty="0">
                <a:effectLst/>
                <a:ea typeface="Arial" panose="020B0604020202020204" pitchFamily="34" charset="0"/>
              </a:rPr>
              <a:t>speed,</a:t>
            </a:r>
            <a:r>
              <a:rPr lang="en-US" spc="-120" dirty="0">
                <a:effectLst/>
                <a:ea typeface="Arial" panose="020B0604020202020204" pitchFamily="34" charset="0"/>
              </a:rPr>
              <a:t> </a:t>
            </a:r>
            <a:r>
              <a:rPr lang="en-US" spc="-10" dirty="0">
                <a:effectLst/>
                <a:ea typeface="Arial" panose="020B0604020202020204" pitchFamily="34" charset="0"/>
              </a:rPr>
              <a:t>impact </a:t>
            </a:r>
            <a:r>
              <a:rPr lang="en-US" dirty="0">
                <a:effectLst/>
                <a:ea typeface="Arial" panose="020B0604020202020204" pitchFamily="34" charset="0"/>
              </a:rPr>
              <a:t>resistance, and range of colors. </a:t>
            </a:r>
            <a:r>
              <a:rPr lang="en-US" spc="-30" dirty="0">
                <a:ea typeface="Arial" panose="020B0604020202020204" pitchFamily="34" charset="0"/>
              </a:rPr>
              <a:t>V</a:t>
            </a:r>
            <a:r>
              <a:rPr lang="en-US" spc="-30" dirty="0">
                <a:effectLst/>
                <a:ea typeface="Arial" panose="020B0604020202020204" pitchFamily="34" charset="0"/>
              </a:rPr>
              <a:t>inyl</a:t>
            </a:r>
            <a:r>
              <a:rPr lang="en-US" spc="-105" dirty="0">
                <a:effectLst/>
                <a:ea typeface="Arial" panose="020B0604020202020204" pitchFamily="34" charset="0"/>
              </a:rPr>
              <a:t> </a:t>
            </a:r>
            <a:r>
              <a:rPr lang="en-US" spc="-30" dirty="0">
                <a:effectLst/>
                <a:ea typeface="Arial" panose="020B0604020202020204" pitchFamily="34" charset="0"/>
              </a:rPr>
              <a:t>siding</a:t>
            </a:r>
            <a:r>
              <a:rPr lang="en-US" spc="-100" dirty="0">
                <a:effectLst/>
                <a:ea typeface="Arial" panose="020B0604020202020204" pitchFamily="34" charset="0"/>
              </a:rPr>
              <a:t> </a:t>
            </a:r>
            <a:r>
              <a:rPr lang="en-US" spc="-30" dirty="0">
                <a:effectLst/>
                <a:ea typeface="Arial" panose="020B0604020202020204" pitchFamily="34" charset="0"/>
              </a:rPr>
              <a:t>grew</a:t>
            </a:r>
            <a:r>
              <a:rPr lang="en-US" spc="-105" dirty="0">
                <a:effectLst/>
                <a:ea typeface="Arial" panose="020B0604020202020204" pitchFamily="34" charset="0"/>
              </a:rPr>
              <a:t> </a:t>
            </a:r>
            <a:r>
              <a:rPr lang="en-US" spc="-30" dirty="0">
                <a:effectLst/>
                <a:ea typeface="Arial" panose="020B0604020202020204" pitchFamily="34" charset="0"/>
              </a:rPr>
              <a:t>steadily</a:t>
            </a:r>
            <a:r>
              <a:rPr lang="en-US" spc="-100" dirty="0">
                <a:effectLst/>
                <a:ea typeface="Arial" panose="020B0604020202020204" pitchFamily="34" charset="0"/>
              </a:rPr>
              <a:t> </a:t>
            </a:r>
            <a:r>
              <a:rPr lang="en-US" spc="-30" dirty="0">
                <a:effectLst/>
                <a:ea typeface="Arial" panose="020B0604020202020204" pitchFamily="34" charset="0"/>
              </a:rPr>
              <a:t>in</a:t>
            </a:r>
            <a:r>
              <a:rPr lang="en-US" spc="-100" dirty="0">
                <a:effectLst/>
                <a:ea typeface="Arial" panose="020B0604020202020204" pitchFamily="34" charset="0"/>
              </a:rPr>
              <a:t> </a:t>
            </a:r>
            <a:r>
              <a:rPr lang="en-US" spc="-30" dirty="0">
                <a:effectLst/>
                <a:ea typeface="Arial" panose="020B0604020202020204" pitchFamily="34" charset="0"/>
              </a:rPr>
              <a:t>popularity in the 1980s,</a:t>
            </a:r>
            <a:r>
              <a:rPr lang="en-US" spc="-105" dirty="0">
                <a:effectLst/>
                <a:ea typeface="Arial" panose="020B0604020202020204" pitchFamily="34" charset="0"/>
              </a:rPr>
              <a:t> </a:t>
            </a:r>
            <a:r>
              <a:rPr lang="en-US" spc="-30" dirty="0">
                <a:effectLst/>
                <a:ea typeface="Arial" panose="020B0604020202020204" pitchFamily="34" charset="0"/>
              </a:rPr>
              <a:t>primarily</a:t>
            </a:r>
            <a:r>
              <a:rPr lang="en-US" spc="-100" dirty="0">
                <a:effectLst/>
                <a:ea typeface="Arial" panose="020B0604020202020204" pitchFamily="34" charset="0"/>
              </a:rPr>
              <a:t> </a:t>
            </a:r>
            <a:r>
              <a:rPr lang="en-US" spc="-30" dirty="0">
                <a:effectLst/>
                <a:ea typeface="Arial" panose="020B0604020202020204" pitchFamily="34" charset="0"/>
              </a:rPr>
              <a:t>due</a:t>
            </a:r>
            <a:r>
              <a:rPr lang="en-US" dirty="0">
                <a:ea typeface="Arial" panose="020B0604020202020204" pitchFamily="34" charset="0"/>
              </a:rPr>
              <a:t> </a:t>
            </a:r>
            <a:r>
              <a:rPr lang="en-US" spc="-50" dirty="0">
                <a:effectLst/>
                <a:ea typeface="Arial" panose="020B0604020202020204" pitchFamily="34" charset="0"/>
              </a:rPr>
              <a:t>to</a:t>
            </a:r>
            <a:r>
              <a:rPr lang="en-US" spc="-55" dirty="0">
                <a:effectLst/>
                <a:ea typeface="Arial" panose="020B0604020202020204" pitchFamily="34" charset="0"/>
              </a:rPr>
              <a:t> </a:t>
            </a:r>
            <a:r>
              <a:rPr lang="en-US" spc="-50" dirty="0">
                <a:effectLst/>
                <a:ea typeface="Arial" panose="020B0604020202020204" pitchFamily="34" charset="0"/>
              </a:rPr>
              <a:t>its</a:t>
            </a:r>
            <a:r>
              <a:rPr lang="en-US" spc="-65" dirty="0">
                <a:effectLst/>
                <a:ea typeface="Arial" panose="020B0604020202020204" pitchFamily="34" charset="0"/>
              </a:rPr>
              <a:t> </a:t>
            </a:r>
            <a:r>
              <a:rPr lang="en-US" spc="-50" dirty="0">
                <a:effectLst/>
                <a:ea typeface="Arial" panose="020B0604020202020204" pitchFamily="34" charset="0"/>
              </a:rPr>
              <a:t>durability,</a:t>
            </a:r>
            <a:r>
              <a:rPr lang="en-US" spc="-60" dirty="0">
                <a:effectLst/>
                <a:ea typeface="Arial" panose="020B0604020202020204" pitchFamily="34" charset="0"/>
              </a:rPr>
              <a:t> </a:t>
            </a:r>
            <a:r>
              <a:rPr lang="en-US" spc="-50" dirty="0">
                <a:effectLst/>
                <a:ea typeface="Arial" panose="020B0604020202020204" pitchFamily="34" charset="0"/>
              </a:rPr>
              <a:t>versatility,</a:t>
            </a:r>
            <a:r>
              <a:rPr lang="en-US" spc="-65" dirty="0">
                <a:effectLst/>
                <a:ea typeface="Arial" panose="020B0604020202020204" pitchFamily="34" charset="0"/>
              </a:rPr>
              <a:t> </a:t>
            </a:r>
            <a:r>
              <a:rPr lang="en-US" spc="-50" dirty="0">
                <a:effectLst/>
                <a:ea typeface="Arial" panose="020B0604020202020204" pitchFamily="34" charset="0"/>
              </a:rPr>
              <a:t>and</a:t>
            </a:r>
            <a:r>
              <a:rPr lang="en-US" spc="-45" dirty="0">
                <a:effectLst/>
                <a:ea typeface="Arial" panose="020B0604020202020204" pitchFamily="34" charset="0"/>
              </a:rPr>
              <a:t> </a:t>
            </a:r>
            <a:r>
              <a:rPr lang="en-US" spc="-50" dirty="0">
                <a:effectLst/>
                <a:ea typeface="Arial" panose="020B0604020202020204" pitchFamily="34" charset="0"/>
              </a:rPr>
              <a:t>ease of</a:t>
            </a:r>
            <a:r>
              <a:rPr lang="en-US" spc="-60" dirty="0">
                <a:effectLst/>
                <a:ea typeface="Arial" panose="020B0604020202020204" pitchFamily="34" charset="0"/>
              </a:rPr>
              <a:t> </a:t>
            </a:r>
            <a:r>
              <a:rPr lang="en-US" spc="-50" dirty="0">
                <a:effectLst/>
                <a:ea typeface="Arial" panose="020B0604020202020204" pitchFamily="34" charset="0"/>
              </a:rPr>
              <a:t>maintenance.</a:t>
            </a:r>
            <a:r>
              <a:rPr lang="en-US" spc="-50" dirty="0">
                <a:solidFill>
                  <a:srgbClr val="0563C1"/>
                </a:solidFill>
                <a:effectLst/>
                <a:ea typeface="Arial" panose="020B0604020202020204" pitchFamily="34" charset="0"/>
              </a:rPr>
              <a:t>[3]</a:t>
            </a:r>
            <a:endParaRPr lang="en-US" dirty="0">
              <a:effectLst/>
              <a:ea typeface="Arial" panose="020B0604020202020204" pitchFamily="34" charset="0"/>
            </a:endParaRPr>
          </a:p>
          <a:p>
            <a:pPr marL="73025" marR="0" indent="150813">
              <a:lnSpc>
                <a:spcPts val="1235"/>
              </a:lnSpc>
              <a:spcBef>
                <a:spcPts val="0"/>
              </a:spcBef>
              <a:spcAft>
                <a:spcPts val="0"/>
              </a:spcAft>
            </a:pPr>
            <a:r>
              <a:rPr lang="en-US" spc="-20" dirty="0">
                <a:effectLst/>
                <a:ea typeface="Arial" panose="020B0604020202020204" pitchFamily="34" charset="0"/>
              </a:rPr>
              <a:t>Wiki</a:t>
            </a:r>
            <a:endParaRPr lang="en-US" dirty="0">
              <a:effectLst/>
              <a:ea typeface="Arial" panose="020B0604020202020204" pitchFamily="34" charset="0"/>
            </a:endParaRPr>
          </a:p>
          <a:p>
            <a:pPr marL="73025" marR="0" indent="150813">
              <a:spcBef>
                <a:spcPts val="1090"/>
              </a:spcBef>
              <a:spcAft>
                <a:spcPts val="0"/>
              </a:spcAft>
            </a:pPr>
            <a:r>
              <a:rPr lang="en-US" dirty="0">
                <a:effectLst/>
                <a:ea typeface="Arial" panose="020B0604020202020204" pitchFamily="34" charset="0"/>
              </a:rPr>
              <a:t>Insulated</a:t>
            </a:r>
            <a:r>
              <a:rPr lang="en-US" spc="75" dirty="0">
                <a:effectLst/>
                <a:ea typeface="Arial" panose="020B0604020202020204" pitchFamily="34" charset="0"/>
              </a:rPr>
              <a:t> </a:t>
            </a:r>
            <a:r>
              <a:rPr lang="en-US" dirty="0">
                <a:effectLst/>
                <a:ea typeface="Arial" panose="020B0604020202020204" pitchFamily="34" charset="0"/>
              </a:rPr>
              <a:t>vinyl</a:t>
            </a:r>
            <a:r>
              <a:rPr lang="en-US" spc="60" dirty="0">
                <a:effectLst/>
                <a:ea typeface="Arial" panose="020B0604020202020204" pitchFamily="34" charset="0"/>
              </a:rPr>
              <a:t> </a:t>
            </a:r>
            <a:r>
              <a:rPr lang="en-US" dirty="0">
                <a:effectLst/>
                <a:ea typeface="Arial" panose="020B0604020202020204" pitchFamily="34" charset="0"/>
              </a:rPr>
              <a:t>siding</a:t>
            </a:r>
            <a:r>
              <a:rPr lang="en-US" spc="75" dirty="0">
                <a:effectLst/>
                <a:ea typeface="Arial" panose="020B0604020202020204" pitchFamily="34" charset="0"/>
              </a:rPr>
              <a:t> </a:t>
            </a:r>
            <a:r>
              <a:rPr lang="en-US" dirty="0">
                <a:effectLst/>
                <a:ea typeface="Arial" panose="020B0604020202020204" pitchFamily="34" charset="0"/>
              </a:rPr>
              <a:t>was</a:t>
            </a:r>
            <a:r>
              <a:rPr lang="en-US" spc="70" dirty="0">
                <a:effectLst/>
                <a:ea typeface="Arial" panose="020B0604020202020204" pitchFamily="34" charset="0"/>
              </a:rPr>
              <a:t> </a:t>
            </a:r>
            <a:r>
              <a:rPr lang="en-US" dirty="0">
                <a:effectLst/>
                <a:ea typeface="Arial" panose="020B0604020202020204" pitchFamily="34" charset="0"/>
              </a:rPr>
              <a:t>invented</a:t>
            </a:r>
            <a:r>
              <a:rPr lang="en-US" spc="85" dirty="0">
                <a:effectLst/>
                <a:ea typeface="Arial" panose="020B0604020202020204" pitchFamily="34" charset="0"/>
              </a:rPr>
              <a:t> </a:t>
            </a:r>
            <a:r>
              <a:rPr lang="en-US" dirty="0">
                <a:effectLst/>
                <a:ea typeface="Arial" panose="020B0604020202020204" pitchFamily="34" charset="0"/>
              </a:rPr>
              <a:t>in</a:t>
            </a:r>
            <a:r>
              <a:rPr lang="en-US" spc="80" dirty="0">
                <a:effectLst/>
                <a:ea typeface="Arial" panose="020B0604020202020204" pitchFamily="34" charset="0"/>
              </a:rPr>
              <a:t> </a:t>
            </a:r>
            <a:r>
              <a:rPr lang="en-US" spc="-20" dirty="0">
                <a:effectLst/>
                <a:ea typeface="Arial" panose="020B0604020202020204" pitchFamily="34" charset="0"/>
              </a:rPr>
              <a:t>1992</a:t>
            </a:r>
            <a:r>
              <a:rPr lang="en-US" spc="-20" dirty="0">
                <a:ea typeface="Arial" panose="020B0604020202020204" pitchFamily="34" charset="0"/>
              </a:rPr>
              <a:t> </a:t>
            </a:r>
            <a:r>
              <a:rPr lang="en-US" dirty="0">
                <a:effectLst/>
                <a:ea typeface="Arial" panose="020B0604020202020204" pitchFamily="34" charset="0"/>
              </a:rPr>
              <a:t>by</a:t>
            </a:r>
            <a:r>
              <a:rPr lang="en-US" spc="400" dirty="0">
                <a:effectLst/>
                <a:ea typeface="Arial" panose="020B0604020202020204" pitchFamily="34" charset="0"/>
              </a:rPr>
              <a:t> </a:t>
            </a:r>
            <a:r>
              <a:rPr lang="en-US" u="sng" dirty="0">
                <a:solidFill>
                  <a:srgbClr val="0563C1"/>
                </a:solidFill>
                <a:effectLst/>
                <a:uFill>
                  <a:solidFill>
                    <a:srgbClr val="0563C1"/>
                  </a:solidFill>
                </a:uFill>
                <a:ea typeface="Arial" panose="020B0604020202020204" pitchFamily="34" charset="0"/>
              </a:rPr>
              <a:t>Progressive Foam Technologies, Inc</a:t>
            </a:r>
            <a:r>
              <a:rPr lang="en-US" dirty="0">
                <a:effectLst/>
                <a:ea typeface="Arial" panose="020B0604020202020204" pitchFamily="34" charset="0"/>
              </a:rPr>
              <a:t>. </a:t>
            </a:r>
            <a:r>
              <a:rPr lang="en-US" dirty="0">
                <a:ea typeface="Arial" panose="020B0604020202020204" pitchFamily="34" charset="0"/>
              </a:rPr>
              <a:t>I</a:t>
            </a:r>
            <a:r>
              <a:rPr lang="en-US" dirty="0">
                <a:effectLst/>
                <a:ea typeface="Arial" panose="020B0604020202020204" pitchFamily="34" charset="0"/>
              </a:rPr>
              <a:t>n 2012, the </a:t>
            </a:r>
            <a:r>
              <a:rPr lang="en-US" spc="-40" dirty="0">
                <a:effectLst/>
                <a:ea typeface="Arial" panose="020B0604020202020204" pitchFamily="34" charset="0"/>
              </a:rPr>
              <a:t>company</a:t>
            </a:r>
            <a:r>
              <a:rPr lang="en-US" spc="-85" dirty="0">
                <a:effectLst/>
                <a:ea typeface="Arial" panose="020B0604020202020204" pitchFamily="34" charset="0"/>
              </a:rPr>
              <a:t> </a:t>
            </a:r>
            <a:r>
              <a:rPr lang="en-US" spc="-40" dirty="0">
                <a:effectLst/>
                <a:ea typeface="Arial" panose="020B0604020202020204" pitchFamily="34" charset="0"/>
              </a:rPr>
              <a:t>innovated</a:t>
            </a:r>
            <a:r>
              <a:rPr lang="en-US" spc="-75" dirty="0">
                <a:effectLst/>
                <a:ea typeface="Arial" panose="020B0604020202020204" pitchFamily="34" charset="0"/>
              </a:rPr>
              <a:t> </a:t>
            </a:r>
            <a:r>
              <a:rPr lang="en-US" spc="-40" dirty="0">
                <a:effectLst/>
                <a:ea typeface="Arial" panose="020B0604020202020204" pitchFamily="34" charset="0"/>
              </a:rPr>
              <a:t>the</a:t>
            </a:r>
            <a:r>
              <a:rPr lang="en-US" spc="-75" dirty="0">
                <a:effectLst/>
                <a:ea typeface="Arial" panose="020B0604020202020204" pitchFamily="34" charset="0"/>
              </a:rPr>
              <a:t> </a:t>
            </a:r>
            <a:r>
              <a:rPr lang="en-US" spc="-40" dirty="0">
                <a:effectLst/>
                <a:ea typeface="Arial" panose="020B0604020202020204" pitchFamily="34" charset="0"/>
              </a:rPr>
              <a:t>category</a:t>
            </a:r>
            <a:r>
              <a:rPr lang="en-US" spc="-85" dirty="0">
                <a:effectLst/>
                <a:ea typeface="Arial" panose="020B0604020202020204" pitchFamily="34" charset="0"/>
              </a:rPr>
              <a:t> </a:t>
            </a:r>
            <a:r>
              <a:rPr lang="en-US" spc="-40" dirty="0">
                <a:effectLst/>
                <a:ea typeface="Arial" panose="020B0604020202020204" pitchFamily="34" charset="0"/>
              </a:rPr>
              <a:t>once</a:t>
            </a:r>
            <a:r>
              <a:rPr lang="en-US" spc="-75" dirty="0">
                <a:effectLst/>
                <a:ea typeface="Arial" panose="020B0604020202020204" pitchFamily="34" charset="0"/>
              </a:rPr>
              <a:t> </a:t>
            </a:r>
            <a:r>
              <a:rPr lang="en-US" spc="-40" dirty="0">
                <a:effectLst/>
                <a:ea typeface="Arial" panose="020B0604020202020204" pitchFamily="34" charset="0"/>
              </a:rPr>
              <a:t>more</a:t>
            </a:r>
            <a:r>
              <a:rPr lang="en-US" spc="-75" dirty="0">
                <a:effectLst/>
                <a:ea typeface="Arial" panose="020B0604020202020204" pitchFamily="34" charset="0"/>
              </a:rPr>
              <a:t> </a:t>
            </a:r>
            <a:r>
              <a:rPr lang="en-US" spc="-40" dirty="0">
                <a:effectLst/>
                <a:ea typeface="Arial" panose="020B0604020202020204" pitchFamily="34" charset="0"/>
              </a:rPr>
              <a:t>by</a:t>
            </a:r>
            <a:r>
              <a:rPr lang="en-US" spc="-85" dirty="0">
                <a:effectLst/>
                <a:ea typeface="Arial" panose="020B0604020202020204" pitchFamily="34" charset="0"/>
              </a:rPr>
              <a:t> </a:t>
            </a:r>
            <a:r>
              <a:rPr lang="en-US" spc="-40" dirty="0">
                <a:effectLst/>
                <a:ea typeface="Arial" panose="020B0604020202020204" pitchFamily="34" charset="0"/>
              </a:rPr>
              <a:t>adding Graphite</a:t>
            </a:r>
            <a:r>
              <a:rPr lang="en-US" spc="-65" dirty="0">
                <a:effectLst/>
                <a:ea typeface="Arial" panose="020B0604020202020204" pitchFamily="34" charset="0"/>
              </a:rPr>
              <a:t> </a:t>
            </a:r>
            <a:r>
              <a:rPr lang="en-US" spc="-40" dirty="0">
                <a:effectLst/>
                <a:ea typeface="Arial" panose="020B0604020202020204" pitchFamily="34" charset="0"/>
              </a:rPr>
              <a:t>EPS</a:t>
            </a:r>
            <a:r>
              <a:rPr lang="en-US" spc="-70" dirty="0">
                <a:effectLst/>
                <a:ea typeface="Arial" panose="020B0604020202020204" pitchFamily="34" charset="0"/>
              </a:rPr>
              <a:t> </a:t>
            </a:r>
            <a:r>
              <a:rPr lang="en-US" spc="-40" dirty="0">
                <a:effectLst/>
                <a:ea typeface="Arial" panose="020B0604020202020204" pitchFamily="34" charset="0"/>
              </a:rPr>
              <a:t>to</a:t>
            </a:r>
            <a:r>
              <a:rPr lang="en-US" spc="-65" dirty="0">
                <a:effectLst/>
                <a:ea typeface="Arial" panose="020B0604020202020204" pitchFamily="34" charset="0"/>
              </a:rPr>
              <a:t> </a:t>
            </a:r>
            <a:r>
              <a:rPr lang="en-US" spc="-40" dirty="0">
                <a:effectLst/>
                <a:ea typeface="Arial" panose="020B0604020202020204" pitchFamily="34" charset="0"/>
              </a:rPr>
              <a:t>their</a:t>
            </a:r>
            <a:r>
              <a:rPr lang="en-US" spc="-80" dirty="0">
                <a:effectLst/>
                <a:ea typeface="Arial" panose="020B0604020202020204" pitchFamily="34" charset="0"/>
              </a:rPr>
              <a:t> </a:t>
            </a:r>
            <a:r>
              <a:rPr lang="en-US" spc="-40" dirty="0">
                <a:effectLst/>
                <a:ea typeface="Arial" panose="020B0604020202020204" pitchFamily="34" charset="0"/>
              </a:rPr>
              <a:t>insulated</a:t>
            </a:r>
            <a:r>
              <a:rPr lang="en-US" spc="-65" dirty="0">
                <a:effectLst/>
                <a:ea typeface="Arial" panose="020B0604020202020204" pitchFamily="34" charset="0"/>
              </a:rPr>
              <a:t> </a:t>
            </a:r>
            <a:r>
              <a:rPr lang="en-US" spc="-40" dirty="0">
                <a:effectLst/>
                <a:ea typeface="Arial" panose="020B0604020202020204" pitchFamily="34" charset="0"/>
              </a:rPr>
              <a:t>vinyl</a:t>
            </a:r>
            <a:r>
              <a:rPr lang="en-US" spc="-80" dirty="0">
                <a:effectLst/>
                <a:ea typeface="Arial" panose="020B0604020202020204" pitchFamily="34" charset="0"/>
              </a:rPr>
              <a:t> </a:t>
            </a:r>
            <a:r>
              <a:rPr lang="en-US" spc="-40" dirty="0">
                <a:effectLst/>
                <a:ea typeface="Arial" panose="020B0604020202020204" pitchFamily="34" charset="0"/>
              </a:rPr>
              <a:t>siding,</a:t>
            </a:r>
            <a:r>
              <a:rPr lang="en-US" spc="-80" dirty="0">
                <a:effectLst/>
                <a:ea typeface="Arial" panose="020B0604020202020204" pitchFamily="34" charset="0"/>
              </a:rPr>
              <a:t> </a:t>
            </a:r>
            <a:r>
              <a:rPr lang="en-US" spc="-40" dirty="0">
                <a:effectLst/>
                <a:ea typeface="Arial" panose="020B0604020202020204" pitchFamily="34" charset="0"/>
              </a:rPr>
              <a:t>which </a:t>
            </a:r>
            <a:r>
              <a:rPr lang="en-US" dirty="0">
                <a:effectLst/>
                <a:ea typeface="Arial" panose="020B0604020202020204" pitchFamily="34" charset="0"/>
              </a:rPr>
              <a:t>increased the systems R-Value by ~25%</a:t>
            </a:r>
          </a:p>
          <a:p>
            <a:pPr marL="73025" marR="0" indent="150813">
              <a:spcBef>
                <a:spcPts val="0"/>
              </a:spcBef>
              <a:spcAft>
                <a:spcPts val="0"/>
              </a:spcAft>
            </a:pPr>
            <a:r>
              <a:rPr lang="en-US" dirty="0">
                <a:effectLst/>
                <a:ea typeface="Arial" panose="020B0604020202020204" pitchFamily="34" charset="0"/>
              </a:rPr>
              <a:t> </a:t>
            </a:r>
          </a:p>
          <a:p>
            <a:pPr marL="73025" marR="0" indent="150813">
              <a:lnSpc>
                <a:spcPct val="105000"/>
              </a:lnSpc>
              <a:spcBef>
                <a:spcPts val="0"/>
              </a:spcBef>
              <a:spcAft>
                <a:spcPts val="0"/>
              </a:spcAft>
            </a:pPr>
            <a:r>
              <a:rPr lang="en-US" spc="-50" dirty="0">
                <a:effectLst/>
                <a:ea typeface="Arial" panose="020B0604020202020204" pitchFamily="34" charset="0"/>
              </a:rPr>
              <a:t>Today in the U.S.,</a:t>
            </a:r>
            <a:r>
              <a:rPr lang="en-US" spc="-85" dirty="0">
                <a:effectLst/>
                <a:ea typeface="Arial" panose="020B0604020202020204" pitchFamily="34" charset="0"/>
              </a:rPr>
              <a:t> </a:t>
            </a:r>
            <a:r>
              <a:rPr lang="en-US" spc="-50" dirty="0">
                <a:effectLst/>
                <a:ea typeface="Arial" panose="020B0604020202020204" pitchFamily="34" charset="0"/>
              </a:rPr>
              <a:t>vinyl</a:t>
            </a:r>
            <a:r>
              <a:rPr lang="en-US" spc="-80" dirty="0">
                <a:effectLst/>
                <a:ea typeface="Arial" panose="020B0604020202020204" pitchFamily="34" charset="0"/>
              </a:rPr>
              <a:t> </a:t>
            </a:r>
            <a:r>
              <a:rPr lang="en-US" spc="-50" dirty="0">
                <a:effectLst/>
                <a:ea typeface="Arial" panose="020B0604020202020204" pitchFamily="34" charset="0"/>
              </a:rPr>
              <a:t>siding</a:t>
            </a:r>
            <a:r>
              <a:rPr lang="en-US" spc="-85" dirty="0">
                <a:effectLst/>
                <a:ea typeface="Arial" panose="020B0604020202020204" pitchFamily="34" charset="0"/>
              </a:rPr>
              <a:t> </a:t>
            </a:r>
            <a:r>
              <a:rPr lang="en-US" spc="-50" dirty="0">
                <a:ea typeface="Arial" panose="020B0604020202020204" pitchFamily="34" charset="0"/>
              </a:rPr>
              <a:t>is</a:t>
            </a:r>
            <a:r>
              <a:rPr lang="en-US" spc="-80" dirty="0">
                <a:effectLst/>
                <a:ea typeface="Arial" panose="020B0604020202020204" pitchFamily="34" charset="0"/>
              </a:rPr>
              <a:t> </a:t>
            </a:r>
            <a:r>
              <a:rPr lang="en-US" spc="-50" dirty="0">
                <a:effectLst/>
                <a:ea typeface="Arial" panose="020B0604020202020204" pitchFamily="34" charset="0"/>
              </a:rPr>
              <a:t>the</a:t>
            </a:r>
            <a:r>
              <a:rPr lang="en-US" spc="-80" dirty="0">
                <a:effectLst/>
                <a:ea typeface="Arial" panose="020B0604020202020204" pitchFamily="34" charset="0"/>
              </a:rPr>
              <a:t> </a:t>
            </a:r>
            <a:r>
              <a:rPr lang="en-US" spc="-50" dirty="0">
                <a:effectLst/>
                <a:ea typeface="Arial" panose="020B0604020202020204" pitchFamily="34" charset="0"/>
              </a:rPr>
              <a:t>most</a:t>
            </a:r>
            <a:r>
              <a:rPr lang="en-US" spc="-85" dirty="0">
                <a:effectLst/>
                <a:ea typeface="Arial" panose="020B0604020202020204" pitchFamily="34" charset="0"/>
              </a:rPr>
              <a:t> </a:t>
            </a:r>
            <a:r>
              <a:rPr lang="en-US" spc="-50" dirty="0">
                <a:effectLst/>
                <a:ea typeface="Arial" panose="020B0604020202020204" pitchFamily="34" charset="0"/>
              </a:rPr>
              <a:t>purchased </a:t>
            </a:r>
            <a:r>
              <a:rPr lang="en-US" spc="-50" dirty="0">
                <a:ea typeface="Arial" panose="020B0604020202020204" pitchFamily="34" charset="0"/>
              </a:rPr>
              <a:t>siding with insulated vinyl siding gaining momentum </a:t>
            </a:r>
            <a:r>
              <a:rPr lang="en-US" spc="-75" dirty="0">
                <a:effectLst/>
                <a:ea typeface="Arial" panose="020B0604020202020204" pitchFamily="34" charset="0"/>
              </a:rPr>
              <a:t> </a:t>
            </a:r>
            <a:r>
              <a:rPr lang="en-US" spc="-50" dirty="0">
                <a:effectLst/>
                <a:ea typeface="Arial" panose="020B0604020202020204" pitchFamily="34" charset="0"/>
              </a:rPr>
              <a:t>as</a:t>
            </a:r>
            <a:r>
              <a:rPr lang="en-US" spc="-85" dirty="0">
                <a:effectLst/>
                <a:ea typeface="Arial" panose="020B0604020202020204" pitchFamily="34" charset="0"/>
              </a:rPr>
              <a:t> </a:t>
            </a:r>
            <a:r>
              <a:rPr lang="en-US" spc="-50" dirty="0">
                <a:effectLst/>
                <a:ea typeface="Arial" panose="020B0604020202020204" pitchFamily="34" charset="0"/>
              </a:rPr>
              <a:t>a duel-purpose </a:t>
            </a:r>
            <a:r>
              <a:rPr lang="en-US" spc="-75" dirty="0">
                <a:effectLst/>
                <a:ea typeface="Arial" panose="020B0604020202020204" pitchFamily="34" charset="0"/>
              </a:rPr>
              <a:t> </a:t>
            </a:r>
            <a:r>
              <a:rPr lang="en-US" spc="-30" dirty="0">
                <a:effectLst/>
                <a:ea typeface="Arial" panose="020B0604020202020204" pitchFamily="34" charset="0"/>
              </a:rPr>
              <a:t>building</a:t>
            </a:r>
            <a:r>
              <a:rPr lang="en-US" spc="-100" dirty="0">
                <a:effectLst/>
                <a:ea typeface="Arial" panose="020B0604020202020204" pitchFamily="34" charset="0"/>
              </a:rPr>
              <a:t> </a:t>
            </a:r>
            <a:r>
              <a:rPr lang="en-US" spc="-30" dirty="0">
                <a:effectLst/>
                <a:ea typeface="Arial" panose="020B0604020202020204" pitchFamily="34" charset="0"/>
              </a:rPr>
              <a:t>system</a:t>
            </a:r>
            <a:r>
              <a:rPr lang="en-US" spc="-105" dirty="0">
                <a:effectLst/>
                <a:ea typeface="Arial" panose="020B0604020202020204" pitchFamily="34" charset="0"/>
              </a:rPr>
              <a:t> that delivers  </a:t>
            </a:r>
            <a:r>
              <a:rPr lang="en-US" spc="-40" dirty="0">
                <a:effectLst/>
                <a:ea typeface="Arial" panose="020B0604020202020204" pitchFamily="34" charset="0"/>
              </a:rPr>
              <a:t>insulation</a:t>
            </a:r>
            <a:r>
              <a:rPr lang="en-US" spc="-95" dirty="0">
                <a:effectLst/>
                <a:ea typeface="Arial" panose="020B0604020202020204" pitchFamily="34" charset="0"/>
              </a:rPr>
              <a:t> </a:t>
            </a:r>
            <a:r>
              <a:rPr lang="en-US" spc="-40" dirty="0">
                <a:effectLst/>
                <a:ea typeface="Arial" panose="020B0604020202020204" pitchFamily="34" charset="0"/>
              </a:rPr>
              <a:t>and</a:t>
            </a:r>
            <a:r>
              <a:rPr lang="en-US" spc="-85" dirty="0">
                <a:effectLst/>
                <a:ea typeface="Arial" panose="020B0604020202020204" pitchFamily="34" charset="0"/>
              </a:rPr>
              <a:t> siding  in one step </a:t>
            </a:r>
            <a:endParaRPr lang="en-US" dirty="0">
              <a:effectLs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7</a:t>
            </a:fld>
            <a:endParaRPr lang="de-DE" dirty="0"/>
          </a:p>
        </p:txBody>
      </p:sp>
    </p:spTree>
    <p:extLst>
      <p:ext uri="{BB962C8B-B14F-4D97-AF65-F5344CB8AC3E}">
        <p14:creationId xmlns:p14="http://schemas.microsoft.com/office/powerpoint/2010/main" val="225263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8571"/>
            <a:ext cx="5486400" cy="3600450"/>
          </a:xfrm>
        </p:spPr>
        <p:txBody>
          <a:bodyPr/>
          <a:lstStyle/>
          <a:p>
            <a:pPr marL="73660" marR="220980">
              <a:lnSpc>
                <a:spcPct val="105000"/>
              </a:lnSpc>
              <a:spcBef>
                <a:spcPts val="440"/>
              </a:spcBef>
              <a:spcAft>
                <a:spcPts val="0"/>
              </a:spcAft>
            </a:pPr>
            <a:r>
              <a:rPr lang="en-US" dirty="0">
                <a:ea typeface="Arial" panose="020B0604020202020204" pitchFamily="34" charset="0"/>
              </a:rPr>
              <a:t>For several decades, v</a:t>
            </a:r>
            <a:r>
              <a:rPr lang="en-US" sz="1200" dirty="0">
                <a:effectLst/>
                <a:latin typeface="+mn-lt"/>
                <a:ea typeface="Arial" panose="020B0604020202020204" pitchFamily="34" charset="0"/>
              </a:rPr>
              <a:t>inyl and expanded polystyrene have been used in hundreds of applications. Both are safe, easy to use, durable, economical, and environmentally friendly.</a:t>
            </a:r>
          </a:p>
          <a:p>
            <a:pPr marL="0" marR="0">
              <a:spcBef>
                <a:spcPts val="0"/>
              </a:spcBef>
              <a:spcAft>
                <a:spcPts val="0"/>
              </a:spcAft>
            </a:pPr>
            <a:r>
              <a:rPr lang="en-US" sz="1200" dirty="0">
                <a:effectLst/>
                <a:latin typeface="+mn-lt"/>
                <a:ea typeface="Arial" panose="020B0604020202020204" pitchFamily="34" charset="0"/>
              </a:rPr>
              <a:t> </a:t>
            </a:r>
          </a:p>
          <a:p>
            <a:pPr marL="73660" marR="189230">
              <a:lnSpc>
                <a:spcPct val="105000"/>
              </a:lnSpc>
              <a:spcBef>
                <a:spcPts val="0"/>
              </a:spcBef>
              <a:spcAft>
                <a:spcPts val="0"/>
              </a:spcAft>
            </a:pPr>
            <a:r>
              <a:rPr lang="en-US" dirty="0">
                <a:ea typeface="Arial" panose="020B0604020202020204" pitchFamily="34" charset="0"/>
              </a:rPr>
              <a:t>First let’s start with vinyl.  </a:t>
            </a:r>
            <a:r>
              <a:rPr lang="en-US" sz="1200" dirty="0">
                <a:effectLst/>
                <a:latin typeface="+mn-lt"/>
                <a:ea typeface="Arial" panose="020B0604020202020204" pitchFamily="34" charset="0"/>
              </a:rPr>
              <a:t>Whether called "vinyl" or "PVC," this useful material can be formulated to provide specific properties for specific product applications and can come in most colors, textures, or shapes.</a:t>
            </a:r>
          </a:p>
          <a:p>
            <a:pPr marL="73660" marR="189230">
              <a:lnSpc>
                <a:spcPct val="105000"/>
              </a:lnSpc>
            </a:pPr>
            <a:endParaRPr lang="en-US" sz="1200" dirty="0">
              <a:effectLst/>
              <a:latin typeface="+mn-lt"/>
              <a:ea typeface="Arial" panose="020B0604020202020204" pitchFamily="34" charset="0"/>
            </a:endParaRPr>
          </a:p>
          <a:p>
            <a:pPr marL="73660" marR="189230">
              <a:lnSpc>
                <a:spcPct val="105000"/>
              </a:lnSpc>
              <a:spcBef>
                <a:spcPts val="0"/>
              </a:spcBef>
              <a:spcAft>
                <a:spcPts val="0"/>
              </a:spcAft>
            </a:pPr>
            <a:r>
              <a:rPr lang="en-US" sz="1200" dirty="0">
                <a:effectLst/>
                <a:latin typeface="+mn-lt"/>
                <a:ea typeface="Arial" panose="020B0604020202020204" pitchFamily="34" charset="0"/>
              </a:rPr>
              <a:t>Rigid materials</a:t>
            </a:r>
            <a:r>
              <a:rPr lang="en-US" sz="1200" spc="400" dirty="0">
                <a:effectLst/>
                <a:latin typeface="+mn-lt"/>
                <a:ea typeface="Arial" panose="020B0604020202020204" pitchFamily="34" charset="0"/>
              </a:rPr>
              <a:t> </a:t>
            </a:r>
            <a:r>
              <a:rPr lang="en-US" sz="1200" dirty="0">
                <a:effectLst/>
                <a:latin typeface="+mn-lt"/>
                <a:ea typeface="Arial" panose="020B0604020202020204" pitchFamily="34" charset="0"/>
              </a:rPr>
              <a:t>are sometimes called unplasticized PVC or "UPVC." </a:t>
            </a:r>
            <a:r>
              <a:rPr lang="en-US" dirty="0">
                <a:ea typeface="Arial" panose="020B0604020202020204" pitchFamily="34" charset="0"/>
              </a:rPr>
              <a:t>Examples of r</a:t>
            </a:r>
            <a:r>
              <a:rPr lang="en-US" sz="1200" dirty="0">
                <a:effectLst/>
                <a:latin typeface="+mn-lt"/>
                <a:ea typeface="Arial" panose="020B0604020202020204" pitchFamily="34" charset="0"/>
              </a:rPr>
              <a:t>igid vinyl applications include pipes, siding, and window frames. When formulated with plasticizers, vinyl can be flexible, such as in wall coverings, upholstery fabric, roofing membranes and coatings. </a:t>
            </a:r>
          </a:p>
          <a:p>
            <a:pPr marL="73660" marR="189230">
              <a:lnSpc>
                <a:spcPct val="105000"/>
              </a:lnSpc>
              <a:spcBef>
                <a:spcPts val="0"/>
              </a:spcBef>
              <a:spcAft>
                <a:spcPts val="0"/>
              </a:spcAft>
            </a:pPr>
            <a:r>
              <a:rPr lang="en-US" sz="1200" dirty="0">
                <a:effectLst/>
                <a:latin typeface="+mn-lt"/>
                <a:ea typeface="Arial" panose="020B0604020202020204" pitchFamily="34" charset="0"/>
              </a:rPr>
              <a:t> </a:t>
            </a:r>
          </a:p>
          <a:p>
            <a:pPr marL="73660" marR="201930">
              <a:lnSpc>
                <a:spcPct val="105000"/>
              </a:lnSpc>
              <a:spcBef>
                <a:spcPts val="0"/>
              </a:spcBef>
              <a:spcAft>
                <a:spcPts val="0"/>
              </a:spcAft>
            </a:pPr>
            <a:r>
              <a:rPr lang="en-US" dirty="0">
                <a:ea typeface="Arial" panose="020B0604020202020204" pitchFamily="34" charset="0"/>
              </a:rPr>
              <a:t>Expanded polystyrene (EPS) </a:t>
            </a:r>
            <a:r>
              <a:rPr lang="en-US" sz="1200" dirty="0">
                <a:effectLst/>
                <a:latin typeface="+mn-lt"/>
                <a:ea typeface="Arial" panose="020B0604020202020204" pitchFamily="34" charset="0"/>
              </a:rPr>
              <a:t>was developed and patented by BASF in 1951 under </a:t>
            </a:r>
            <a:r>
              <a:rPr lang="en-US" sz="1200" i="1" dirty="0">
                <a:effectLst/>
                <a:latin typeface="+mn-lt"/>
                <a:ea typeface="Arial" panose="020B0604020202020204" pitchFamily="34" charset="0"/>
              </a:rPr>
              <a:t>Styropor</a:t>
            </a:r>
            <a:r>
              <a:rPr lang="en-US" sz="1200" dirty="0">
                <a:effectLst/>
                <a:latin typeface="+mn-lt"/>
                <a:ea typeface="Arial" panose="020B0604020202020204" pitchFamily="34" charset="0"/>
              </a:rPr>
              <a:t>. It is a ubiquitous material used safely and effectively in various fields and applications due to its shock-absorbing and insulating properties.</a:t>
            </a:r>
          </a:p>
          <a:p>
            <a:pPr marL="73660" marR="201930">
              <a:lnSpc>
                <a:spcPct val="105000"/>
              </a:lnSpc>
              <a:spcBef>
                <a:spcPts val="0"/>
              </a:spcBef>
              <a:spcAft>
                <a:spcPts val="0"/>
              </a:spcAft>
            </a:pPr>
            <a:endParaRPr lang="en-US" dirty="0">
              <a:ea typeface="Arial" panose="020B0604020202020204" pitchFamily="34" charset="0"/>
            </a:endParaRPr>
          </a:p>
          <a:p>
            <a:pPr marL="73660" marR="201930">
              <a:lnSpc>
                <a:spcPct val="105000"/>
              </a:lnSpc>
              <a:spcBef>
                <a:spcPts val="0"/>
              </a:spcBef>
              <a:spcAft>
                <a:spcPts val="0"/>
              </a:spcAft>
            </a:pPr>
            <a:r>
              <a:rPr lang="en-US" sz="1200" dirty="0">
                <a:effectLst/>
                <a:latin typeface="+mn-lt"/>
                <a:ea typeface="Arial" panose="020B0604020202020204" pitchFamily="34" charset="0"/>
              </a:rPr>
              <a:t> Applications include consumer products such as car seats, helmets, medical transportation, refrigeration,  trucks, and storage. EPS also makes disposable foam coolers and packing peanuts for </a:t>
            </a:r>
            <a:r>
              <a:rPr lang="en-US" sz="1200" spc="-10" dirty="0">
                <a:effectLst/>
                <a:latin typeface="+mn-lt"/>
                <a:ea typeface="Arial" panose="020B0604020202020204" pitchFamily="34" charset="0"/>
              </a:rPr>
              <a:t>shipping.</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fld id="{62A77B52-3D71-974A-94B9-9B46F231203A}" type="slidenum">
              <a:rPr lang="en-US" smtClean="0"/>
              <a:t>8</a:t>
            </a:fld>
            <a:endParaRPr lang="en-US" dirty="0"/>
          </a:p>
        </p:txBody>
      </p:sp>
    </p:spTree>
    <p:extLst>
      <p:ext uri="{BB962C8B-B14F-4D97-AF65-F5344CB8AC3E}">
        <p14:creationId xmlns:p14="http://schemas.microsoft.com/office/powerpoint/2010/main" val="152989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660" marR="70485">
              <a:lnSpc>
                <a:spcPct val="105000"/>
              </a:lnSpc>
              <a:spcBef>
                <a:spcPts val="525"/>
              </a:spcBef>
              <a:spcAft>
                <a:spcPts val="0"/>
              </a:spcAft>
            </a:pPr>
            <a:r>
              <a:rPr lang="en-US" sz="1200" spc="-40" dirty="0">
                <a:effectLst/>
                <a:latin typeface="+mn-lt"/>
                <a:ea typeface="Arial" panose="020B0604020202020204" pitchFamily="34" charset="0"/>
              </a:rPr>
              <a:t>Because</a:t>
            </a:r>
            <a:r>
              <a:rPr lang="en-US" sz="1200" spc="-75" dirty="0">
                <a:effectLst/>
                <a:latin typeface="+mn-lt"/>
                <a:ea typeface="Arial" panose="020B0604020202020204" pitchFamily="34" charset="0"/>
              </a:rPr>
              <a:t> </a:t>
            </a:r>
            <a:r>
              <a:rPr lang="en-US" sz="1200" spc="-40" dirty="0">
                <a:effectLst/>
                <a:latin typeface="+mn-lt"/>
                <a:ea typeface="Arial" panose="020B0604020202020204" pitchFamily="34" charset="0"/>
              </a:rPr>
              <a:t>of</a:t>
            </a:r>
            <a:r>
              <a:rPr lang="en-US" sz="1200" spc="-85" dirty="0">
                <a:effectLst/>
                <a:latin typeface="+mn-lt"/>
                <a:ea typeface="Arial" panose="020B0604020202020204" pitchFamily="34" charset="0"/>
              </a:rPr>
              <a:t> </a:t>
            </a:r>
            <a:r>
              <a:rPr lang="en-US" sz="1200" spc="-40" dirty="0">
                <a:effectLst/>
                <a:latin typeface="+mn-lt"/>
                <a:ea typeface="Arial" panose="020B0604020202020204" pitchFamily="34" charset="0"/>
              </a:rPr>
              <a:t>its</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greater</a:t>
            </a:r>
            <a:r>
              <a:rPr lang="en-US" sz="1200" spc="-85" dirty="0">
                <a:effectLst/>
                <a:latin typeface="+mn-lt"/>
                <a:ea typeface="Arial" panose="020B0604020202020204" pitchFamily="34" charset="0"/>
              </a:rPr>
              <a:t> </a:t>
            </a:r>
            <a:r>
              <a:rPr lang="en-US" sz="1200" spc="-40" dirty="0">
                <a:effectLst/>
                <a:latin typeface="+mn-lt"/>
                <a:ea typeface="Arial" panose="020B0604020202020204" pitchFamily="34" charset="0"/>
              </a:rPr>
              <a:t>insulating</a:t>
            </a:r>
            <a:r>
              <a:rPr lang="en-US" sz="1200" spc="-80" dirty="0">
                <a:effectLst/>
                <a:latin typeface="+mn-lt"/>
                <a:ea typeface="Arial" panose="020B0604020202020204" pitchFamily="34" charset="0"/>
              </a:rPr>
              <a:t> </a:t>
            </a:r>
            <a:r>
              <a:rPr lang="en-US" sz="1200" spc="-40" dirty="0">
                <a:effectLst/>
                <a:latin typeface="+mn-lt"/>
                <a:ea typeface="Arial" panose="020B0604020202020204" pitchFamily="34" charset="0"/>
              </a:rPr>
              <a:t>and</a:t>
            </a:r>
            <a:r>
              <a:rPr lang="en-US" sz="1200" spc="-75" dirty="0">
                <a:effectLst/>
                <a:latin typeface="+mn-lt"/>
                <a:ea typeface="Arial" panose="020B0604020202020204" pitchFamily="34" charset="0"/>
              </a:rPr>
              <a:t> </a:t>
            </a:r>
            <a:r>
              <a:rPr lang="en-US" sz="1200" spc="-40" dirty="0">
                <a:effectLst/>
                <a:latin typeface="+mn-lt"/>
                <a:ea typeface="Arial" panose="020B0604020202020204" pitchFamily="34" charset="0"/>
              </a:rPr>
              <a:t>thermal</a:t>
            </a:r>
            <a:r>
              <a:rPr lang="en-US" sz="1200" spc="-90" dirty="0">
                <a:effectLst/>
                <a:latin typeface="+mn-lt"/>
                <a:ea typeface="Arial" panose="020B0604020202020204" pitchFamily="34" charset="0"/>
              </a:rPr>
              <a:t> </a:t>
            </a:r>
            <a:r>
              <a:rPr lang="en-US" sz="1200" spc="-40" dirty="0">
                <a:effectLst/>
                <a:latin typeface="+mn-lt"/>
                <a:ea typeface="Arial" panose="020B0604020202020204" pitchFamily="34" charset="0"/>
              </a:rPr>
              <a:t>properties, </a:t>
            </a:r>
            <a:r>
              <a:rPr lang="en-US" sz="1200" dirty="0">
                <a:effectLst/>
                <a:latin typeface="+mn-lt"/>
                <a:ea typeface="Arial" panose="020B0604020202020204" pitchFamily="34" charset="0"/>
              </a:rPr>
              <a:t>GPS is used nearly everywhere traditional EPS is used in construction, including (speak to slide)  slab perimeters, ICFs, SIPS,</a:t>
            </a:r>
            <a:r>
              <a:rPr lang="en-US" sz="1200" spc="-40" dirty="0">
                <a:effectLst/>
                <a:latin typeface="+mn-lt"/>
                <a:ea typeface="Arial" panose="020B0604020202020204" pitchFamily="34" charset="0"/>
              </a:rPr>
              <a:t> </a:t>
            </a:r>
            <a:r>
              <a:rPr lang="en-US" sz="1200" dirty="0">
                <a:effectLst/>
                <a:latin typeface="+mn-lt"/>
                <a:ea typeface="Arial" panose="020B0604020202020204" pitchFamily="34" charset="0"/>
              </a:rPr>
              <a:t>EIFS,</a:t>
            </a:r>
            <a:r>
              <a:rPr lang="en-US" sz="1200" spc="-40" dirty="0">
                <a:effectLst/>
                <a:latin typeface="+mn-lt"/>
                <a:ea typeface="Arial" panose="020B0604020202020204" pitchFamily="34" charset="0"/>
              </a:rPr>
              <a:t> </a:t>
            </a:r>
            <a:r>
              <a:rPr lang="en-US" sz="1200" dirty="0">
                <a:effectLst/>
                <a:latin typeface="+mn-lt"/>
                <a:ea typeface="Arial" panose="020B0604020202020204" pitchFamily="34" charset="0"/>
              </a:rPr>
              <a:t>and</a:t>
            </a:r>
            <a:r>
              <a:rPr lang="en-US" sz="1200" spc="-30" dirty="0">
                <a:effectLst/>
                <a:latin typeface="+mn-lt"/>
                <a:ea typeface="Arial" panose="020B0604020202020204" pitchFamily="34" charset="0"/>
              </a:rPr>
              <a:t> </a:t>
            </a:r>
            <a:r>
              <a:rPr lang="en-US" sz="1200" dirty="0">
                <a:effectLst/>
                <a:latin typeface="+mn-lt"/>
                <a:ea typeface="Arial" panose="020B0604020202020204" pitchFamily="34" charset="0"/>
              </a:rPr>
              <a:t>CI</a:t>
            </a:r>
            <a:r>
              <a:rPr lang="en-US" sz="1200" spc="-45" dirty="0">
                <a:effectLst/>
                <a:latin typeface="+mn-lt"/>
                <a:ea typeface="Arial" panose="020B0604020202020204" pitchFamily="34" charset="0"/>
              </a:rPr>
              <a:t> </a:t>
            </a:r>
            <a:r>
              <a:rPr lang="en-US" sz="1200" dirty="0">
                <a:effectLst/>
                <a:latin typeface="+mn-lt"/>
                <a:ea typeface="Arial" panose="020B0604020202020204" pitchFamily="34" charset="0"/>
              </a:rPr>
              <a:t>sheathing.</a:t>
            </a:r>
            <a:r>
              <a:rPr lang="en-US" sz="1200" spc="-45" dirty="0">
                <a:effectLst/>
                <a:latin typeface="+mn-lt"/>
                <a:ea typeface="Arial" panose="020B0604020202020204" pitchFamily="34" charset="0"/>
              </a:rPr>
              <a:t> </a:t>
            </a:r>
            <a:r>
              <a:rPr lang="en-US" sz="1200" dirty="0">
                <a:effectLst/>
                <a:latin typeface="+mn-lt"/>
                <a:ea typeface="Arial" panose="020B0604020202020204" pitchFamily="34" charset="0"/>
              </a:rPr>
              <a:t>It</a:t>
            </a:r>
            <a:r>
              <a:rPr lang="en-US" sz="1200" spc="-40" dirty="0">
                <a:effectLst/>
                <a:latin typeface="+mn-lt"/>
                <a:ea typeface="Arial" panose="020B0604020202020204" pitchFamily="34" charset="0"/>
              </a:rPr>
              <a:t> </a:t>
            </a:r>
            <a:r>
              <a:rPr lang="en-US" sz="1200" dirty="0">
                <a:effectLst/>
                <a:latin typeface="+mn-lt"/>
                <a:ea typeface="Arial" panose="020B0604020202020204" pitchFamily="34" charset="0"/>
              </a:rPr>
              <a:t>can</a:t>
            </a:r>
            <a:r>
              <a:rPr lang="en-US" sz="1200" spc="-30" dirty="0">
                <a:effectLst/>
                <a:latin typeface="+mn-lt"/>
                <a:ea typeface="Arial" panose="020B0604020202020204" pitchFamily="34" charset="0"/>
              </a:rPr>
              <a:t> </a:t>
            </a:r>
            <a:r>
              <a:rPr lang="en-US" sz="1200" dirty="0">
                <a:effectLst/>
                <a:latin typeface="+mn-lt"/>
                <a:ea typeface="Arial" panose="020B0604020202020204" pitchFamily="34" charset="0"/>
              </a:rPr>
              <a:t>be</a:t>
            </a:r>
            <a:r>
              <a:rPr lang="en-US" sz="1200" spc="-30" dirty="0">
                <a:effectLst/>
                <a:latin typeface="+mn-lt"/>
                <a:ea typeface="Arial" panose="020B0604020202020204" pitchFamily="34" charset="0"/>
              </a:rPr>
              <a:t> </a:t>
            </a:r>
            <a:r>
              <a:rPr lang="en-US" sz="1200" dirty="0">
                <a:effectLst/>
                <a:latin typeface="+mn-lt"/>
                <a:ea typeface="Arial" panose="020B0604020202020204" pitchFamily="34" charset="0"/>
              </a:rPr>
              <a:t>argued,</a:t>
            </a:r>
            <a:r>
              <a:rPr lang="en-US" sz="1200" spc="-30" dirty="0">
                <a:effectLst/>
                <a:latin typeface="+mn-lt"/>
                <a:ea typeface="Arial" panose="020B0604020202020204" pitchFamily="34" charset="0"/>
              </a:rPr>
              <a:t> </a:t>
            </a:r>
            <a:r>
              <a:rPr lang="en-US" sz="1200" dirty="0">
                <a:effectLst/>
                <a:latin typeface="+mn-lt"/>
                <a:ea typeface="Arial" panose="020B0604020202020204" pitchFamily="34" charset="0"/>
              </a:rPr>
              <a:t>though,</a:t>
            </a:r>
            <a:r>
              <a:rPr lang="en-US" sz="1200" spc="-30" dirty="0">
                <a:effectLst/>
                <a:latin typeface="+mn-lt"/>
                <a:ea typeface="Arial" panose="020B0604020202020204" pitchFamily="34" charset="0"/>
              </a:rPr>
              <a:t> </a:t>
            </a:r>
            <a:r>
              <a:rPr lang="en-US" sz="1200" dirty="0">
                <a:effectLst/>
                <a:latin typeface="+mn-lt"/>
                <a:ea typeface="Arial" panose="020B0604020202020204" pitchFamily="34" charset="0"/>
              </a:rPr>
              <a:t>that </a:t>
            </a:r>
            <a:r>
              <a:rPr lang="en-US" sz="1200" spc="-50" dirty="0">
                <a:effectLst/>
                <a:latin typeface="+mn-lt"/>
                <a:ea typeface="Arial" panose="020B0604020202020204" pitchFamily="34" charset="0"/>
              </a:rPr>
              <a:t>GPS</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vinyl</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siding</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is</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not</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only</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a</a:t>
            </a:r>
            <a:r>
              <a:rPr lang="en-US" sz="1200" spc="-80" dirty="0">
                <a:effectLst/>
                <a:latin typeface="+mn-lt"/>
                <a:ea typeface="Arial" panose="020B0604020202020204" pitchFamily="34" charset="0"/>
              </a:rPr>
              <a:t> </a:t>
            </a:r>
            <a:r>
              <a:rPr lang="en-US" sz="1200" spc="-50" dirty="0">
                <a:effectLst/>
                <a:latin typeface="+mn-lt"/>
                <a:ea typeface="Arial" panose="020B0604020202020204" pitchFamily="34" charset="0"/>
              </a:rPr>
              <a:t>category</a:t>
            </a:r>
            <a:r>
              <a:rPr lang="en-US" sz="1200" spc="-85" dirty="0">
                <a:effectLst/>
                <a:latin typeface="+mn-lt"/>
                <a:ea typeface="Arial" panose="020B0604020202020204" pitchFamily="34" charset="0"/>
              </a:rPr>
              <a:t> </a:t>
            </a:r>
            <a:r>
              <a:rPr lang="en-US" sz="1200" spc="-50" dirty="0">
                <a:effectLst/>
                <a:latin typeface="+mn-lt"/>
                <a:ea typeface="Arial" panose="020B0604020202020204" pitchFamily="34" charset="0"/>
              </a:rPr>
              <a:t>upgrade; it's </a:t>
            </a:r>
            <a:r>
              <a:rPr lang="en-US" sz="1200" spc="-30" dirty="0">
                <a:effectLst/>
                <a:latin typeface="+mn-lt"/>
                <a:ea typeface="Arial" panose="020B0604020202020204" pitchFamily="34" charset="0"/>
              </a:rPr>
              <a:t>a</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high</a:t>
            </a:r>
            <a:r>
              <a:rPr lang="en-US" sz="1200" spc="-105" dirty="0">
                <a:effectLst/>
                <a:latin typeface="+mn-lt"/>
                <a:ea typeface="Arial" panose="020B0604020202020204" pitchFamily="34" charset="0"/>
              </a:rPr>
              <a:t> </a:t>
            </a:r>
            <a:r>
              <a:rPr lang="en-US" sz="1200" spc="-30" dirty="0">
                <a:effectLst/>
                <a:latin typeface="+mn-lt"/>
                <a:ea typeface="Arial" panose="020B0604020202020204" pitchFamily="34" charset="0"/>
              </a:rPr>
              <a:t>performance</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building</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system</a:t>
            </a:r>
            <a:r>
              <a:rPr lang="en-US" sz="1200" spc="205" dirty="0">
                <a:effectLst/>
                <a:latin typeface="+mn-lt"/>
                <a:ea typeface="Arial" panose="020B0604020202020204" pitchFamily="34" charset="0"/>
              </a:rPr>
              <a:t> </a:t>
            </a:r>
            <a:r>
              <a:rPr lang="en-US" sz="1200" spc="-30" dirty="0">
                <a:effectLst/>
                <a:latin typeface="+mn-lt"/>
                <a:ea typeface="Arial" panose="020B0604020202020204" pitchFamily="34" charset="0"/>
              </a:rPr>
              <a:t>serving</a:t>
            </a:r>
            <a:r>
              <a:rPr lang="en-US" sz="1200" spc="-100" dirty="0">
                <a:effectLst/>
                <a:latin typeface="+mn-lt"/>
                <a:ea typeface="Arial" panose="020B0604020202020204" pitchFamily="34" charset="0"/>
              </a:rPr>
              <a:t> </a:t>
            </a:r>
            <a:r>
              <a:rPr lang="en-US" sz="1200" spc="-30" dirty="0">
                <a:effectLst/>
                <a:latin typeface="+mn-lt"/>
                <a:ea typeface="Arial" panose="020B0604020202020204" pitchFamily="34" charset="0"/>
              </a:rPr>
              <a:t>to </a:t>
            </a:r>
            <a:r>
              <a:rPr lang="en-US" sz="1200" spc="-20" dirty="0">
                <a:effectLst/>
                <a:latin typeface="+mn-lt"/>
                <a:ea typeface="Arial" panose="020B0604020202020204" pitchFamily="34" charset="0"/>
              </a:rPr>
              <a:t>deliver</a:t>
            </a:r>
            <a:r>
              <a:rPr lang="en-US" sz="1200" spc="50" dirty="0">
                <a:effectLst/>
                <a:latin typeface="+mn-lt"/>
                <a:ea typeface="Arial" panose="020B0604020202020204" pitchFamily="34" charset="0"/>
              </a:rPr>
              <a:t> </a:t>
            </a:r>
            <a:r>
              <a:rPr lang="en-US" sz="1200" spc="-20" dirty="0">
                <a:effectLst/>
                <a:latin typeface="+mn-lt"/>
                <a:ea typeface="Arial" panose="020B0604020202020204" pitchFamily="34" charset="0"/>
              </a:rPr>
              <a:t>aesthetic</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appeal,</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optimal</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energy,</a:t>
            </a:r>
            <a:r>
              <a:rPr lang="en-US" sz="1200" spc="-115" dirty="0">
                <a:effectLst/>
                <a:latin typeface="+mn-lt"/>
                <a:ea typeface="Arial" panose="020B0604020202020204" pitchFamily="34" charset="0"/>
              </a:rPr>
              <a:t> </a:t>
            </a:r>
            <a:r>
              <a:rPr lang="en-US" sz="1200" spc="-20" dirty="0">
                <a:effectLst/>
                <a:latin typeface="+mn-lt"/>
                <a:ea typeface="Arial" panose="020B0604020202020204" pitchFamily="34" charset="0"/>
              </a:rPr>
              <a:t>water,</a:t>
            </a:r>
            <a:r>
              <a:rPr lang="en-US" sz="1200" spc="-110" dirty="0">
                <a:effectLst/>
                <a:latin typeface="+mn-lt"/>
                <a:ea typeface="Arial" panose="020B0604020202020204" pitchFamily="34" charset="0"/>
              </a:rPr>
              <a:t> </a:t>
            </a:r>
            <a:r>
              <a:rPr lang="en-US" sz="1200" spc="-20" dirty="0">
                <a:effectLst/>
                <a:latin typeface="+mn-lt"/>
                <a:ea typeface="Arial" panose="020B0604020202020204" pitchFamily="34" charset="0"/>
              </a:rPr>
              <a:t>and </a:t>
            </a:r>
            <a:r>
              <a:rPr lang="en-US" sz="1200" spc="-40" dirty="0">
                <a:effectLst/>
                <a:latin typeface="+mn-lt"/>
                <a:ea typeface="Arial" panose="020B0604020202020204" pitchFamily="34" charset="0"/>
              </a:rPr>
              <a:t>waste</a:t>
            </a:r>
            <a:r>
              <a:rPr lang="en-US" sz="1200" spc="-45" dirty="0">
                <a:effectLst/>
                <a:latin typeface="+mn-lt"/>
                <a:ea typeface="Arial" panose="020B0604020202020204" pitchFamily="34" charset="0"/>
              </a:rPr>
              <a:t> </a:t>
            </a:r>
            <a:r>
              <a:rPr lang="en-US" sz="1200" spc="-40" dirty="0">
                <a:effectLst/>
                <a:latin typeface="+mn-lt"/>
                <a:ea typeface="Arial" panose="020B0604020202020204" pitchFamily="34" charset="0"/>
              </a:rPr>
              <a:t>conservation</a:t>
            </a:r>
            <a:r>
              <a:rPr lang="en-US" sz="1200" spc="-45" dirty="0">
                <a:effectLst/>
                <a:latin typeface="+mn-lt"/>
                <a:ea typeface="Arial" panose="020B0604020202020204" pitchFamily="34" charset="0"/>
              </a:rPr>
              <a:t> </a:t>
            </a:r>
            <a:r>
              <a:rPr lang="en-US" sz="1200" spc="-40" dirty="0">
                <a:effectLst/>
                <a:latin typeface="+mn-lt"/>
                <a:ea typeface="Arial" panose="020B0604020202020204" pitchFamily="34" charset="0"/>
              </a:rPr>
              <a:t>while</a:t>
            </a:r>
            <a:r>
              <a:rPr lang="en-US" sz="1200" spc="-45" dirty="0">
                <a:effectLst/>
                <a:latin typeface="+mn-lt"/>
                <a:ea typeface="Arial" panose="020B0604020202020204" pitchFamily="34" charset="0"/>
              </a:rPr>
              <a:t> </a:t>
            </a:r>
            <a:r>
              <a:rPr lang="en-US" sz="1200" spc="-40" dirty="0">
                <a:effectLst/>
                <a:latin typeface="+mn-lt"/>
                <a:ea typeface="Arial" panose="020B0604020202020204" pitchFamily="34" charset="0"/>
              </a:rPr>
              <a:t>reducing</a:t>
            </a:r>
            <a:r>
              <a:rPr lang="en-US" sz="1200" spc="-45" dirty="0">
                <a:effectLst/>
                <a:latin typeface="+mn-lt"/>
                <a:ea typeface="Arial" panose="020B0604020202020204" pitchFamily="34" charset="0"/>
              </a:rPr>
              <a:t> </a:t>
            </a:r>
            <a:r>
              <a:rPr lang="en-US" sz="1200" spc="-40" dirty="0">
                <a:effectLst/>
                <a:latin typeface="+mn-lt"/>
                <a:ea typeface="Arial" panose="020B0604020202020204" pitchFamily="34" charset="0"/>
              </a:rPr>
              <a:t>lifecycle impacts.</a:t>
            </a:r>
            <a:endParaRPr lang="en-US" sz="1200" dirty="0">
              <a:effectLst/>
              <a:latin typeface="+mn-lt"/>
              <a:ea typeface="Arial" panose="020B0604020202020204" pitchFamily="34" charset="0"/>
            </a:endParaRPr>
          </a:p>
        </p:txBody>
      </p:sp>
      <p:sp>
        <p:nvSpPr>
          <p:cNvPr id="4" name="Slide Number Placeholder 3"/>
          <p:cNvSpPr>
            <a:spLocks noGrp="1"/>
          </p:cNvSpPr>
          <p:nvPr>
            <p:ph type="sldNum" sz="quarter" idx="10"/>
          </p:nvPr>
        </p:nvSpPr>
        <p:spPr/>
        <p:txBody>
          <a:bodyPr/>
          <a:lstStyle/>
          <a:p>
            <a:fld id="{62A77B52-3D71-974A-94B9-9B46F231203A}" type="slidenum">
              <a:rPr lang="en-US" smtClean="0"/>
              <a:t>9</a:t>
            </a:fld>
            <a:endParaRPr lang="en-US" dirty="0"/>
          </a:p>
        </p:txBody>
      </p:sp>
    </p:spTree>
    <p:extLst>
      <p:ext uri="{BB962C8B-B14F-4D97-AF65-F5344CB8AC3E}">
        <p14:creationId xmlns:p14="http://schemas.microsoft.com/office/powerpoint/2010/main" val="67009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a:p>
        </p:txBody>
      </p:sp>
    </p:spTree>
    <p:extLst>
      <p:ext uri="{BB962C8B-B14F-4D97-AF65-F5344CB8AC3E}">
        <p14:creationId xmlns:p14="http://schemas.microsoft.com/office/powerpoint/2010/main" val="196064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Rectangle 6"/>
          <p:cNvSpPr/>
          <p:nvPr userDrawn="1"/>
        </p:nvSpPr>
        <p:spPr>
          <a:xfrm>
            <a:off x="0" y="4943062"/>
            <a:ext cx="4632798"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
        <p:nvSpPr>
          <p:cNvPr id="8" name="Title 1"/>
          <p:cNvSpPr>
            <a:spLocks noGrp="1"/>
          </p:cNvSpPr>
          <p:nvPr>
            <p:ph type="title"/>
          </p:nvPr>
        </p:nvSpPr>
        <p:spPr>
          <a:xfrm>
            <a:off x="628650" y="499024"/>
            <a:ext cx="7886700" cy="1191665"/>
          </a:xfrm>
        </p:spPr>
        <p:txBody>
          <a:bodyPr>
            <a:normAutofit/>
          </a:bodyPr>
          <a:lstStyle>
            <a:lvl1pPr>
              <a:defRPr sz="1500">
                <a:solidFill>
                  <a:srgbClr val="DE791C"/>
                </a:solidFill>
              </a:defRPr>
            </a:lvl1pPr>
          </a:lstStyle>
          <a:p>
            <a:r>
              <a:rPr lang="en-US"/>
              <a:t>Click to edit Master title style</a:t>
            </a:r>
          </a:p>
        </p:txBody>
      </p:sp>
    </p:spTree>
    <p:extLst>
      <p:ext uri="{BB962C8B-B14F-4D97-AF65-F5344CB8AC3E}">
        <p14:creationId xmlns:p14="http://schemas.microsoft.com/office/powerpoint/2010/main" val="356818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sp>
        <p:nvSpPr>
          <p:cNvPr id="6" name="TextBox 5"/>
          <p:cNvSpPr txBox="1"/>
          <p:nvPr userDrawn="1"/>
        </p:nvSpPr>
        <p:spPr>
          <a:xfrm rot="19545488">
            <a:off x="1535372" y="3033255"/>
            <a:ext cx="6073253" cy="22159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3800" b="1" i="0" u="none" strike="noStrike" cap="none" spc="0" normalizeH="0" baseline="0">
                <a:ln>
                  <a:noFill/>
                </a:ln>
                <a:solidFill>
                  <a:schemeClr val="bg1">
                    <a:lumMod val="95000"/>
                  </a:schemeClr>
                </a:solidFill>
                <a:effectLst/>
                <a:uFillTx/>
                <a:latin typeface="+mn-lt"/>
                <a:ea typeface="+mn-ea"/>
                <a:cs typeface="+mn-cs"/>
                <a:sym typeface="Helvetica"/>
              </a:rPr>
              <a:t>DRAFT</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26" name="Shape 26"/>
          <p:cNvSpPr>
            <a:spLocks noGrp="1"/>
          </p:cNvSpPr>
          <p:nvPr>
            <p:ph type="body" idx="1"/>
          </p:nvPr>
        </p:nvSpPr>
        <p:spPr>
          <a:xfrm>
            <a:off x="457198" y="1259305"/>
            <a:ext cx="8229601" cy="5598695"/>
          </a:xfrm>
          <a:prstGeom prst="rect">
            <a:avLst/>
          </a:prstGeom>
        </p:spPr>
        <p:txBody>
          <a:bodyPr/>
          <a:lstStyle>
            <a:lvl1pPr>
              <a:buClr>
                <a:srgbClr val="C50022"/>
              </a:buClr>
              <a:buFont typeface="Wingdings"/>
              <a:buChar char="▪"/>
              <a:defRPr sz="3200"/>
            </a:lvl1pPr>
            <a:lvl2pPr marL="685800" indent="-228600">
              <a:buClr>
                <a:srgbClr val="C50022"/>
              </a:buClr>
              <a:buFont typeface="Wingdings"/>
              <a:defRPr sz="3200"/>
            </a:lvl2pPr>
            <a:lvl3pPr marL="1143000" indent="-228600">
              <a:buClr>
                <a:srgbClr val="C50022"/>
              </a:buClr>
              <a:buFont typeface="Wingdings"/>
              <a:defRPr sz="3200"/>
            </a:lvl3pPr>
            <a:lvl4pPr marL="1600200" indent="-228600">
              <a:buClr>
                <a:srgbClr val="C50022"/>
              </a:buClr>
              <a:buFont typeface="Wingdings"/>
              <a:defRPr sz="3200"/>
            </a:lvl4pPr>
            <a:lvl5pPr marL="2057400" indent="-228600">
              <a:buClr>
                <a:srgbClr val="C50022"/>
              </a:buClr>
              <a:buFont typeface="Wingdings"/>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extLst>
      <p:ext uri="{BB962C8B-B14F-4D97-AF65-F5344CB8AC3E}">
        <p14:creationId xmlns:p14="http://schemas.microsoft.com/office/powerpoint/2010/main" val="330357422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159258" y="1965579"/>
            <a:ext cx="4350639" cy="3906012"/>
          </a:xfrm>
          <a:prstGeom prst="rect">
            <a:avLst/>
          </a:prstGeo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4624197" y="1965579"/>
            <a:ext cx="4350639" cy="3906012"/>
          </a:xfrm>
          <a:prstGeom prst="rect">
            <a:avLst/>
          </a:prstGeo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custDataLst>
      <p:tags r:id="rId1"/>
    </p:custDataLst>
    <p:extLst>
      <p:ext uri="{BB962C8B-B14F-4D97-AF65-F5344CB8AC3E}">
        <p14:creationId xmlns:p14="http://schemas.microsoft.com/office/powerpoint/2010/main" val="312597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
        <p:nvSpPr>
          <p:cNvPr id="7" name="Rectangle 6"/>
          <p:cNvSpPr/>
          <p:nvPr userDrawn="1"/>
        </p:nvSpPr>
        <p:spPr>
          <a:xfrm>
            <a:off x="7125300" y="6075420"/>
            <a:ext cx="2382982" cy="591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33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159259" y="1965579"/>
            <a:ext cx="8815483" cy="3906012"/>
          </a:xfrm>
          <a:prstGeom prst="rect">
            <a:avLst/>
          </a:prstGeom>
        </p:spPr>
        <p:txBody>
          <a:bodyPr/>
          <a:lstStyle/>
          <a:p>
            <a:r>
              <a:rPr lang="en-US"/>
              <a:t>Click icon to add table</a:t>
            </a:r>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54276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4624196" y="1965579"/>
            <a:ext cx="4350639" cy="3906012"/>
          </a:xfrm>
          <a:prstGeom prst="rect">
            <a:avLst/>
          </a:prstGeom>
        </p:spPr>
        <p:txBody>
          <a:bodyPr/>
          <a:lstStyle/>
          <a:p>
            <a:r>
              <a:rPr lang="en-US"/>
              <a:t>Click icon to add chart</a:t>
            </a:r>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69155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159257" y="1965579"/>
            <a:ext cx="4350639" cy="3906012"/>
          </a:xfrm>
          <a:prstGeom prst="rect">
            <a:avLst/>
          </a:prstGeom>
        </p:spPr>
        <p:txBody>
          <a:bodyPr/>
          <a:lstStyle/>
          <a:p>
            <a:r>
              <a:rPr lang="en-US"/>
              <a:t>Click icon to add chart</a:t>
            </a:r>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31023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159259" y="1965579"/>
            <a:ext cx="8815483" cy="3906012"/>
          </a:xfrm>
          <a:prstGeom prst="rect">
            <a:avLst/>
          </a:prstGeom>
        </p:spPr>
        <p:txBody>
          <a:bodyPr/>
          <a:lstStyle/>
          <a:p>
            <a:r>
              <a:rPr lang="en-US"/>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72596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159259" y="1965579"/>
            <a:ext cx="8815483" cy="3906012"/>
          </a:xfrm>
          <a:prstGeom prst="rect">
            <a:avLst/>
          </a:prstGeom>
        </p:spPr>
        <p:txBody>
          <a:bodyPr/>
          <a:lstStyle/>
          <a:p>
            <a:r>
              <a:rPr lang="en-US"/>
              <a:t>Click icon to add chart</a:t>
            </a:r>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84523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4624196" y="1965579"/>
            <a:ext cx="4350639" cy="3906012"/>
          </a:xfrm>
          <a:prstGeom prst="rect">
            <a:avLst/>
          </a:prstGeom>
        </p:spPr>
        <p:txBody>
          <a:bodyPr/>
          <a:lstStyle/>
          <a:p>
            <a:r>
              <a:rPr lang="en-US"/>
              <a:t>Click icon to add online image</a:t>
            </a:r>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74356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7A04-264D-4655-9010-B1F6988209CB}" type="slidenum">
              <a:rPr lang="en-US" smtClean="0"/>
              <a:t>‹#›</a:t>
            </a:fld>
            <a:endParaRPr lang="en-US"/>
          </a:p>
        </p:txBody>
      </p:sp>
    </p:spTree>
    <p:extLst>
      <p:ext uri="{BB962C8B-B14F-4D97-AF65-F5344CB8AC3E}">
        <p14:creationId xmlns:p14="http://schemas.microsoft.com/office/powerpoint/2010/main" val="3846934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159257" y="1965579"/>
            <a:ext cx="4350639" cy="3906012"/>
          </a:xfrm>
          <a:prstGeom prst="rect">
            <a:avLst/>
          </a:prstGeom>
        </p:spPr>
        <p:txBody>
          <a:bodyPr/>
          <a:lstStyle/>
          <a:p>
            <a:r>
              <a:rPr lang="en-US"/>
              <a:t>Click icon to add online image</a:t>
            </a:r>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46650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a:defRPr/>
            </a:pPr>
            <a:endParaRPr lang="de-DE">
              <a:solidFill>
                <a:srgbClr val="000000"/>
              </a:solidFill>
            </a:endParaRP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a:defRPr/>
            </a:pPr>
            <a:endParaRPr lang="de-DE">
              <a:solidFill>
                <a:srgbClr val="000000"/>
              </a:solidFil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51114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a:defRPr/>
            </a:pPr>
            <a:endParaRPr lang="de-DE">
              <a:solidFill>
                <a:srgbClr val="000000"/>
              </a:solidFill>
            </a:endParaRP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a:defRPr/>
            </a:pPr>
            <a:endParaRPr lang="de-DE">
              <a:solidFill>
                <a:srgbClr val="000000"/>
              </a:solidFil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471953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850889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49286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159258" y="431801"/>
            <a:ext cx="8815483"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a:defRPr/>
            </a:pPr>
            <a:endParaRPr lang="de-DE">
              <a:solidFill>
                <a:srgbClr val="000000"/>
              </a:solidFill>
            </a:endParaRP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a:defRPr/>
            </a:pPr>
            <a:endParaRPr lang="de-DE">
              <a:solidFill>
                <a:srgbClr val="000000"/>
              </a:solidFil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304797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159259" y="1965579"/>
            <a:ext cx="8815483"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74014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4624196" y="1965579"/>
            <a:ext cx="4350639" cy="3906012"/>
          </a:xfrm>
          <a:prstGeom prst="rect">
            <a:avLst/>
          </a:prstGeom>
        </p:spPr>
        <p:txBody>
          <a:bodyPr/>
          <a:lstStyle/>
          <a:p>
            <a:r>
              <a:rPr lang="en-US"/>
              <a:t>Click icon to add media</a:t>
            </a:r>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0937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159257" y="1965579"/>
            <a:ext cx="4350639" cy="3906012"/>
          </a:xfrm>
          <a:prstGeom prst="rect">
            <a:avLst/>
          </a:prstGeom>
        </p:spPr>
        <p:txBody>
          <a:bodyPr/>
          <a:lstStyle/>
          <a:p>
            <a:r>
              <a:rPr lang="en-US"/>
              <a:t>Click icon to add media</a:t>
            </a:r>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19333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159258" y="1965579"/>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93338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4197864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159258" y="1965579"/>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a:defRPr/>
            </a:pPr>
            <a:endParaRPr lang="de-DE">
              <a:solidFill>
                <a:srgbClr val="000000"/>
              </a:solidFill>
            </a:endParaRP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a:defRPr/>
            </a:pPr>
            <a:endParaRPr lang="de-DE">
              <a:solidFill>
                <a:srgbClr val="000000"/>
              </a:solidFil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389937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4624196"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4624196"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a:defRPr/>
            </a:pPr>
            <a:endParaRPr lang="de-DE">
              <a:solidFill>
                <a:srgbClr val="000000"/>
              </a:solidFill>
            </a:endParaRP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a:defRPr/>
            </a:pPr>
            <a:endParaRPr lang="de-DE">
              <a:solidFill>
                <a:srgbClr val="000000"/>
              </a:solidFil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412838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15925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159257"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a:defRPr/>
            </a:pPr>
            <a:endParaRPr lang="de-DE">
              <a:solidFill>
                <a:srgbClr val="000000"/>
              </a:solidFill>
            </a:endParaRP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a:defRPr/>
            </a:pPr>
            <a:endParaRPr lang="de-DE">
              <a:solidFill>
                <a:srgbClr val="000000"/>
              </a:solidFil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625826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15925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4624196"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a:defRPr/>
            </a:pPr>
            <a:endParaRPr lang="de-DE">
              <a:solidFill>
                <a:srgbClr val="000000"/>
              </a:solidFill>
            </a:endParaRP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a:defRPr/>
            </a:pPr>
            <a:endParaRPr lang="de-DE">
              <a:solidFill>
                <a:srgbClr val="000000"/>
              </a:solidFil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985014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159258"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462419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159258"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4624197"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a:defRPr/>
            </a:pPr>
            <a:endParaRPr lang="de-DE">
              <a:solidFill>
                <a:srgbClr val="000000"/>
              </a:solidFill>
            </a:endParaRP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a:defRPr/>
            </a:pPr>
            <a:endParaRPr lang="de-DE">
              <a:solidFill>
                <a:srgbClr val="000000"/>
              </a:solidFil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140637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7A04-264D-4655-9010-B1F6988209CB}" type="slidenum">
              <a:rPr lang="en-US" smtClean="0"/>
              <a:t>‹#›</a:t>
            </a:fld>
            <a:endParaRPr lang="en-US"/>
          </a:p>
        </p:txBody>
      </p:sp>
    </p:spTree>
    <p:extLst>
      <p:ext uri="{BB962C8B-B14F-4D97-AF65-F5344CB8AC3E}">
        <p14:creationId xmlns:p14="http://schemas.microsoft.com/office/powerpoint/2010/main" val="3119243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1590" y="3"/>
            <a:ext cx="9140825"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805791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93968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a:p>
        </p:txBody>
      </p:sp>
    </p:spTree>
    <p:extLst>
      <p:ext uri="{BB962C8B-B14F-4D97-AF65-F5344CB8AC3E}">
        <p14:creationId xmlns:p14="http://schemas.microsoft.com/office/powerpoint/2010/main" val="42557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37968F-C5DF-8942-8786-D4E55E9E1C54}" type="slidenum">
              <a:rPr lang="en-US"/>
              <a:pPr>
                <a:defRPr/>
              </a:pPr>
              <a:t>‹#›</a:t>
            </a:fld>
            <a:endParaRPr lang="en-US"/>
          </a:p>
        </p:txBody>
      </p:sp>
    </p:spTree>
    <p:extLst>
      <p:ext uri="{BB962C8B-B14F-4D97-AF65-F5344CB8AC3E}">
        <p14:creationId xmlns:p14="http://schemas.microsoft.com/office/powerpoint/2010/main" val="50314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8" name="Shape 8"/>
          <p:cNvSpPr>
            <a:spLocks noGrp="1"/>
          </p:cNvSpPr>
          <p:nvPr>
            <p:ph type="body" idx="1"/>
          </p:nvPr>
        </p:nvSpPr>
        <p:spPr>
          <a:xfrm>
            <a:off x="457198" y="1251284"/>
            <a:ext cx="8229601" cy="5606716"/>
          </a:xfrm>
          <a:prstGeom prst="rect">
            <a:avLst/>
          </a:prstGeom>
        </p:spPr>
        <p:txBody>
          <a:bodyPr/>
          <a:lstStyle>
            <a:lvl1pPr>
              <a:buClr>
                <a:srgbClr val="C50022"/>
              </a:buClr>
              <a:buFont typeface="Wingdings"/>
              <a:buChar char="▪"/>
            </a:lvl1pPr>
            <a:lvl2pPr marL="685800" indent="-228600">
              <a:buClr>
                <a:srgbClr val="C50022"/>
              </a:buClr>
              <a:buFont typeface="Wingdings"/>
            </a:lvl2pPr>
            <a:lvl3pPr marL="1143000" indent="-228600">
              <a:buClr>
                <a:srgbClr val="C50022"/>
              </a:buClr>
              <a:buSzPct val="65000"/>
              <a:buFont typeface="Wingdings"/>
              <a:buChar char="□"/>
            </a:lvl3pPr>
            <a:lvl4pPr marL="1600200" indent="-228600">
              <a:buClr>
                <a:srgbClr val="C50022"/>
              </a:buClr>
              <a:buSzPct val="50000"/>
              <a:buFont typeface="Wingdings"/>
              <a:buChar char="❑"/>
            </a:lvl4pPr>
            <a:lvl5pPr marL="2057400" indent="-228600">
              <a:buClr>
                <a:srgbClr val="C50022"/>
              </a:buClr>
              <a:buFont typeface="Wingdings"/>
              <a:buChar char="✓"/>
            </a:lvl5pPr>
          </a:lstStyle>
          <a:p>
            <a:pPr lvl="0">
              <a:defRPr sz="1800"/>
            </a:pPr>
            <a:r>
              <a:rPr sz="2800" dirty="0"/>
              <a:t>Body Level One</a:t>
            </a:r>
          </a:p>
          <a:p>
            <a:pPr lvl="1">
              <a:defRPr sz="1800"/>
            </a:pPr>
            <a:r>
              <a:rPr sz="2800" dirty="0"/>
              <a:t>Body Level Two</a:t>
            </a:r>
          </a:p>
          <a:p>
            <a:pPr lvl="2">
              <a:defRPr sz="1800"/>
            </a:pPr>
            <a:r>
              <a:rPr sz="2800" dirty="0"/>
              <a:t>Body Level Three</a:t>
            </a:r>
          </a:p>
          <a:p>
            <a:pPr lvl="3">
              <a:defRPr sz="1800"/>
            </a:pPr>
            <a:r>
              <a:rPr sz="2800" dirty="0"/>
              <a:t>Body Level Four</a:t>
            </a:r>
          </a:p>
          <a:p>
            <a:pPr lvl="4">
              <a:defRPr sz="1800"/>
            </a:pPr>
            <a:r>
              <a:rPr sz="2800" dirty="0"/>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81048116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47A04-264D-4655-9010-B1F6988209CB}" type="slidenum">
              <a:rPr lang="en-US" smtClean="0"/>
              <a:t>‹#›</a:t>
            </a:fld>
            <a:endParaRPr lang="en-US"/>
          </a:p>
        </p:txBody>
      </p:sp>
    </p:spTree>
    <p:extLst>
      <p:ext uri="{BB962C8B-B14F-4D97-AF65-F5344CB8AC3E}">
        <p14:creationId xmlns:p14="http://schemas.microsoft.com/office/powerpoint/2010/main" val="146874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Tree>
    <p:extLst>
      <p:ext uri="{BB962C8B-B14F-4D97-AF65-F5344CB8AC3E}">
        <p14:creationId xmlns:p14="http://schemas.microsoft.com/office/powerpoint/2010/main" val="514731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Rectangle 6"/>
          <p:cNvSpPr/>
          <p:nvPr userDrawn="1"/>
        </p:nvSpPr>
        <p:spPr>
          <a:xfrm>
            <a:off x="0" y="4943062"/>
            <a:ext cx="4632798"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
        <p:nvSpPr>
          <p:cNvPr id="8" name="Title 1"/>
          <p:cNvSpPr>
            <a:spLocks noGrp="1"/>
          </p:cNvSpPr>
          <p:nvPr>
            <p:ph type="title"/>
          </p:nvPr>
        </p:nvSpPr>
        <p:spPr>
          <a:xfrm>
            <a:off x="628650" y="499024"/>
            <a:ext cx="7886700" cy="1191665"/>
          </a:xfrm>
        </p:spPr>
        <p:txBody>
          <a:bodyPr>
            <a:normAutofit/>
          </a:bodyPr>
          <a:lstStyle>
            <a:lvl1pPr>
              <a:defRPr sz="1500">
                <a:solidFill>
                  <a:srgbClr val="DE791C"/>
                </a:solidFill>
              </a:defRPr>
            </a:lvl1pPr>
          </a:lstStyle>
          <a:p>
            <a:r>
              <a:rPr lang="en-US"/>
              <a:t>Click to edit Master title style</a:t>
            </a:r>
          </a:p>
        </p:txBody>
      </p:sp>
    </p:spTree>
    <p:extLst>
      <p:ext uri="{BB962C8B-B14F-4D97-AF65-F5344CB8AC3E}">
        <p14:creationId xmlns:p14="http://schemas.microsoft.com/office/powerpoint/2010/main" val="1978234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1" y="1825625"/>
            <a:ext cx="4699955" cy="4351338"/>
          </a:xfrm>
        </p:spPr>
        <p:txBody>
          <a:bodyPr>
            <a:normAutofit/>
          </a:bodyPr>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23092" y="1825625"/>
            <a:ext cx="2792258" cy="4351338"/>
          </a:xfrm>
        </p:spPr>
        <p:txBody>
          <a:bodyPr>
            <a:normAutofit/>
          </a:bodyPr>
          <a:lstStyle>
            <a:lvl1pPr>
              <a:defRPr sz="1125"/>
            </a:lvl1pPr>
            <a:lvl2pPr>
              <a:defRPr sz="1125"/>
            </a:lvl2pPr>
            <a:lvl3pPr>
              <a:defRPr sz="1125"/>
            </a:lvl3pPr>
            <a:lvl4pPr>
              <a:defRPr sz="1125"/>
            </a:lvl4pPr>
            <a:lvl5pPr>
              <a:defRPr sz="11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Tree>
    <p:extLst>
      <p:ext uri="{BB962C8B-B14F-4D97-AF65-F5344CB8AC3E}">
        <p14:creationId xmlns:p14="http://schemas.microsoft.com/office/powerpoint/2010/main" val="3381380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8" name="Shape 8"/>
          <p:cNvSpPr>
            <a:spLocks noGrp="1"/>
          </p:cNvSpPr>
          <p:nvPr>
            <p:ph type="body" idx="1"/>
          </p:nvPr>
        </p:nvSpPr>
        <p:spPr>
          <a:xfrm>
            <a:off x="457198" y="1251284"/>
            <a:ext cx="8229601" cy="5606716"/>
          </a:xfrm>
          <a:prstGeom prst="rect">
            <a:avLst/>
          </a:prstGeom>
        </p:spPr>
        <p:txBody>
          <a:bodyPr/>
          <a:lstStyle>
            <a:lvl1pPr>
              <a:buClr>
                <a:srgbClr val="C50022"/>
              </a:buClr>
              <a:buFont typeface="Wingdings"/>
              <a:buChar char="▪"/>
            </a:lvl1pPr>
            <a:lvl2pPr marL="685800" indent="-228600">
              <a:buClr>
                <a:srgbClr val="C50022"/>
              </a:buClr>
              <a:buFont typeface="Wingdings"/>
            </a:lvl2pPr>
            <a:lvl3pPr marL="1143000" indent="-228600">
              <a:buClr>
                <a:srgbClr val="C50022"/>
              </a:buClr>
              <a:buSzPct val="65000"/>
              <a:buFont typeface="Wingdings"/>
              <a:buChar char="□"/>
            </a:lvl3pPr>
            <a:lvl4pPr marL="1600200" indent="-228600">
              <a:buClr>
                <a:srgbClr val="C50022"/>
              </a:buClr>
              <a:buSzPct val="50000"/>
              <a:buFont typeface="Wingdings"/>
              <a:buChar char="❑"/>
            </a:lvl4pPr>
            <a:lvl5pPr marL="2057400" indent="-228600">
              <a:buClr>
                <a:srgbClr val="C50022"/>
              </a:buClr>
              <a:buFont typeface="Wingdings"/>
              <a:buChar char="✓"/>
            </a:lvl5pPr>
          </a:lstStyle>
          <a:p>
            <a:pPr lvl="0">
              <a:defRPr sz="1800"/>
            </a:pPr>
            <a:r>
              <a:rPr sz="2800" dirty="0"/>
              <a:t>Body Level One</a:t>
            </a:r>
          </a:p>
          <a:p>
            <a:pPr lvl="1">
              <a:defRPr sz="1800"/>
            </a:pPr>
            <a:r>
              <a:rPr sz="2800" dirty="0"/>
              <a:t>Body Level Two</a:t>
            </a:r>
          </a:p>
          <a:p>
            <a:pPr lvl="2">
              <a:defRPr sz="1800"/>
            </a:pPr>
            <a:r>
              <a:rPr sz="2800" dirty="0"/>
              <a:t>Body Level Three</a:t>
            </a:r>
          </a:p>
          <a:p>
            <a:pPr lvl="3">
              <a:defRPr sz="1800"/>
            </a:pPr>
            <a:r>
              <a:rPr sz="2800" dirty="0"/>
              <a:t>Body Level Four</a:t>
            </a:r>
          </a:p>
          <a:p>
            <a:pPr lvl="4">
              <a:defRPr sz="1800"/>
            </a:pPr>
            <a:r>
              <a:rPr sz="2800" dirty="0"/>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42400202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37489434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sp>
        <p:nvSpPr>
          <p:cNvPr id="6" name="TextBox 5"/>
          <p:cNvSpPr txBox="1"/>
          <p:nvPr userDrawn="1"/>
        </p:nvSpPr>
        <p:spPr>
          <a:xfrm rot="19545488">
            <a:off x="1535372" y="3033255"/>
            <a:ext cx="6073253" cy="22159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3800" b="1" i="0" u="none" strike="noStrike" cap="none" spc="0" normalizeH="0" baseline="0">
                <a:ln>
                  <a:noFill/>
                </a:ln>
                <a:solidFill>
                  <a:schemeClr val="bg1">
                    <a:lumMod val="95000"/>
                  </a:schemeClr>
                </a:solidFill>
                <a:effectLst/>
                <a:uFillTx/>
                <a:latin typeface="+mn-lt"/>
                <a:ea typeface="+mn-ea"/>
                <a:cs typeface="+mn-cs"/>
                <a:sym typeface="Helvetica"/>
              </a:rPr>
              <a:t>DRAFT</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26" name="Shape 26"/>
          <p:cNvSpPr>
            <a:spLocks noGrp="1"/>
          </p:cNvSpPr>
          <p:nvPr>
            <p:ph type="body" idx="1"/>
          </p:nvPr>
        </p:nvSpPr>
        <p:spPr>
          <a:xfrm>
            <a:off x="457198" y="1259305"/>
            <a:ext cx="8229601" cy="5598695"/>
          </a:xfrm>
          <a:prstGeom prst="rect">
            <a:avLst/>
          </a:prstGeom>
        </p:spPr>
        <p:txBody>
          <a:bodyPr/>
          <a:lstStyle>
            <a:lvl1pPr>
              <a:buClr>
                <a:srgbClr val="C50022"/>
              </a:buClr>
              <a:buFont typeface="Wingdings"/>
              <a:buChar char="▪"/>
              <a:defRPr sz="3200"/>
            </a:lvl1pPr>
            <a:lvl2pPr marL="685800" indent="-228600">
              <a:buClr>
                <a:srgbClr val="C50022"/>
              </a:buClr>
              <a:buFont typeface="Wingdings"/>
              <a:defRPr sz="3200"/>
            </a:lvl2pPr>
            <a:lvl3pPr marL="1143000" indent="-228600">
              <a:buClr>
                <a:srgbClr val="C50022"/>
              </a:buClr>
              <a:buFont typeface="Wingdings"/>
              <a:defRPr sz="3200"/>
            </a:lvl3pPr>
            <a:lvl4pPr marL="1600200" indent="-228600">
              <a:buClr>
                <a:srgbClr val="C50022"/>
              </a:buClr>
              <a:buFont typeface="Wingdings"/>
              <a:defRPr sz="3200"/>
            </a:lvl4pPr>
            <a:lvl5pPr marL="2057400" indent="-228600">
              <a:buClr>
                <a:srgbClr val="C50022"/>
              </a:buClr>
              <a:buFont typeface="Wingdings"/>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extLst>
      <p:ext uri="{BB962C8B-B14F-4D97-AF65-F5344CB8AC3E}">
        <p14:creationId xmlns:p14="http://schemas.microsoft.com/office/powerpoint/2010/main" val="247849528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283076" y="-1"/>
            <a:ext cx="3800258" cy="6858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685800" y="1295400"/>
            <a:ext cx="2469357" cy="677333"/>
          </a:xfrm>
        </p:spPr>
        <p:txBody>
          <a:bodyPr>
            <a:normAutofit/>
          </a:bodyPr>
          <a:lstStyle>
            <a:lvl1pPr marL="0" indent="0">
              <a:buNone/>
              <a:defRPr sz="3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373302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C1DB1-8CBD-4173-A65C-817F017B5AF2}" type="datetimeFigureOut">
              <a:rPr lang="en-US" smtClean="0"/>
              <a:t>12/19/23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47A04-264D-4655-9010-B1F6988209CB}" type="slidenum">
              <a:rPr lang="en-US" smtClean="0"/>
              <a:t>‹#›</a:t>
            </a:fld>
            <a:endParaRPr lang="en-US"/>
          </a:p>
        </p:txBody>
      </p:sp>
    </p:spTree>
    <p:extLst>
      <p:ext uri="{BB962C8B-B14F-4D97-AF65-F5344CB8AC3E}">
        <p14:creationId xmlns:p14="http://schemas.microsoft.com/office/powerpoint/2010/main" val="211833698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1590" y="3"/>
            <a:ext cx="9140825"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37385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1" y="1825625"/>
            <a:ext cx="4699955" cy="4351338"/>
          </a:xfrm>
        </p:spPr>
        <p:txBody>
          <a:bodyPr>
            <a:normAutofit/>
          </a:bodyPr>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23092" y="1825625"/>
            <a:ext cx="2792258" cy="4351338"/>
          </a:xfrm>
        </p:spPr>
        <p:txBody>
          <a:bodyPr>
            <a:normAutofit/>
          </a:bodyPr>
          <a:lstStyle>
            <a:lvl1pPr>
              <a:defRPr sz="1125"/>
            </a:lvl1pPr>
            <a:lvl2pPr>
              <a:defRPr sz="1125"/>
            </a:lvl2pPr>
            <a:lvl3pPr>
              <a:defRPr sz="1125"/>
            </a:lvl3pPr>
            <a:lvl4pPr>
              <a:defRPr sz="1125"/>
            </a:lvl4pPr>
            <a:lvl5pPr>
              <a:defRPr sz="11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Tree>
    <p:extLst>
      <p:ext uri="{BB962C8B-B14F-4D97-AF65-F5344CB8AC3E}">
        <p14:creationId xmlns:p14="http://schemas.microsoft.com/office/powerpoint/2010/main" val="183063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Rectangle 6"/>
          <p:cNvSpPr/>
          <p:nvPr userDrawn="1"/>
        </p:nvSpPr>
        <p:spPr>
          <a:xfrm>
            <a:off x="0" y="4943062"/>
            <a:ext cx="4632798"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
        <p:nvSpPr>
          <p:cNvPr id="8" name="Title 1"/>
          <p:cNvSpPr>
            <a:spLocks noGrp="1"/>
          </p:cNvSpPr>
          <p:nvPr>
            <p:ph type="title"/>
          </p:nvPr>
        </p:nvSpPr>
        <p:spPr>
          <a:xfrm>
            <a:off x="628650" y="499024"/>
            <a:ext cx="7886700" cy="1191665"/>
          </a:xfrm>
        </p:spPr>
        <p:txBody>
          <a:bodyPr>
            <a:normAutofit/>
          </a:bodyPr>
          <a:lstStyle>
            <a:lvl1pPr>
              <a:defRPr sz="1500">
                <a:solidFill>
                  <a:srgbClr val="DE791C"/>
                </a:solidFill>
              </a:defRPr>
            </a:lvl1pPr>
          </a:lstStyle>
          <a:p>
            <a:r>
              <a:rPr lang="en-US"/>
              <a:t>Click to edit Master title style</a:t>
            </a:r>
          </a:p>
        </p:txBody>
      </p:sp>
    </p:spTree>
    <p:extLst>
      <p:ext uri="{BB962C8B-B14F-4D97-AF65-F5344CB8AC3E}">
        <p14:creationId xmlns:p14="http://schemas.microsoft.com/office/powerpoint/2010/main" val="373153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37968F-C5DF-8942-8786-D4E55E9E1C54}" type="slidenum">
              <a:rPr lang="en-US"/>
              <a:pPr>
                <a:defRPr/>
              </a:pPr>
              <a:t>‹#›</a:t>
            </a:fld>
            <a:endParaRPr lang="en-US"/>
          </a:p>
        </p:txBody>
      </p:sp>
    </p:spTree>
    <p:extLst>
      <p:ext uri="{BB962C8B-B14F-4D97-AF65-F5344CB8AC3E}">
        <p14:creationId xmlns:p14="http://schemas.microsoft.com/office/powerpoint/2010/main" val="193201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a:solidFill>
                <a:srgbClr val="000000"/>
              </a:solidFill>
            </a:endParaRPr>
          </a:p>
        </p:txBody>
      </p:sp>
      <p:sp>
        <p:nvSpPr>
          <p:cNvPr id="7" name="Rectangle 6"/>
          <p:cNvSpPr/>
          <p:nvPr userDrawn="1"/>
        </p:nvSpPr>
        <p:spPr>
          <a:xfrm>
            <a:off x="6761018" y="6099951"/>
            <a:ext cx="2382982" cy="591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0014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Tree>
    <p:extLst>
      <p:ext uri="{BB962C8B-B14F-4D97-AF65-F5344CB8AC3E}">
        <p14:creationId xmlns:p14="http://schemas.microsoft.com/office/powerpoint/2010/main" val="166211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ags" Target="../tags/tag5.xml"/><Relationship Id="rId30" Type="http://schemas.openxmlformats.org/officeDocument/2006/relationships/oleObject" Target="../embeddings/oleObject2.bin"/><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18"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oleObject" Target="../embeddings/oleObject3.bin"/><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11.xml"/><Relationship Id="rId10" Type="http://schemas.openxmlformats.org/officeDocument/2006/relationships/slideLayout" Target="../slideLayouts/slideLayout46.xml"/><Relationship Id="rId19" Type="http://schemas.openxmlformats.org/officeDocument/2006/relationships/image" Target="../media/image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10.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4.xml"/><Relationship Id="rId1" Type="http://schemas.openxmlformats.org/officeDocument/2006/relationships/slideLayout" Target="../slideLayouts/slideLayout49.xml"/><Relationship Id="rId5" Type="http://schemas.openxmlformats.org/officeDocument/2006/relationships/image" Target="../media/image6.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9068F2F-7735-4376-99CD-F8C0184A4EA1}"/>
              </a:ext>
            </a:extLst>
          </p:cNvPr>
          <p:cNvGraphicFramePr>
            <a:graphicFrameLocks noChangeAspect="1"/>
          </p:cNvGraphicFramePr>
          <p:nvPr userDrawn="1">
            <p:custDataLst>
              <p:tags r:id="rId13"/>
            </p:custDataLst>
            <p:extLst>
              <p:ext uri="{D42A27DB-BD31-4B8C-83A1-F6EECF244321}">
                <p14:modId xmlns:p14="http://schemas.microsoft.com/office/powerpoint/2010/main" val="428486649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5" imgW="306" imgH="305" progId="TCLayout.ActiveDocument.1">
                  <p:embed/>
                </p:oleObj>
              </mc:Choice>
              <mc:Fallback>
                <p:oleObj name="think-cell Slide" r:id="rId15" imgW="306" imgH="305" progId="TCLayout.ActiveDocument.1">
                  <p:embed/>
                  <p:pic>
                    <p:nvPicPr>
                      <p:cNvPr id="10" name="Object 9" hidden="1">
                        <a:extLst>
                          <a:ext uri="{FF2B5EF4-FFF2-40B4-BE49-F238E27FC236}">
                            <a16:creationId xmlns:a16="http://schemas.microsoft.com/office/drawing/2014/main" id="{C9068F2F-7735-4376-99CD-F8C0184A4EA1}"/>
                          </a:ext>
                        </a:extLst>
                      </p:cNvPr>
                      <p:cNvPicPr/>
                      <p:nvPr/>
                    </p:nvPicPr>
                    <p:blipFill>
                      <a:blip r:embed="rId16"/>
                      <a:stretch>
                        <a:fillRect/>
                      </a:stretch>
                    </p:blipFill>
                    <p:spPr>
                      <a:xfrm>
                        <a:off x="1191" y="1588"/>
                        <a:ext cx="1191"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6FDF5A-15B3-4245-8CD2-BFFAF7E995C6}"/>
              </a:ext>
            </a:extLst>
          </p:cNvPr>
          <p:cNvSpPr/>
          <p:nvPr userDrawn="1">
            <p:custDataLst>
              <p:tags r:id="rId14"/>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550" b="0" i="0" baseline="0">
              <a:latin typeface="Arial" panose="020B0604020202020204" pitchFamily="34" charset="0"/>
              <a:cs typeface="Arial" panose="020B0604020202020204" pitchFamily="34" charset="0"/>
              <a:sym typeface="Arial" panose="020B0604020202020204" pitchFamily="34" charset="0"/>
            </a:endParaRPr>
          </a:p>
        </p:txBody>
      </p:sp>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514320" y="6516409"/>
            <a:ext cx="351095" cy="175322"/>
          </a:xfrm>
          <a:prstGeom prst="rect">
            <a:avLst/>
          </a:prstGeom>
        </p:spPr>
        <p:txBody>
          <a:bodyPr wrap="none" lIns="0" tIns="0" rIns="0" bIns="0"/>
          <a:lstStyle>
            <a:lvl1pPr>
              <a:defRPr sz="675"/>
            </a:lvl1pPr>
          </a:lstStyle>
          <a:p>
            <a:endParaRPr lang="en-US"/>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026000" y="6516111"/>
            <a:ext cx="2523202" cy="167933"/>
          </a:xfrm>
          <a:prstGeom prst="rect">
            <a:avLst/>
          </a:prstGeom>
        </p:spPr>
        <p:txBody>
          <a:bodyPr lIns="0" tIns="0" rIns="0" bIns="0"/>
          <a:lstStyle>
            <a:lvl1pPr>
              <a:defRPr sz="675">
                <a:solidFill>
                  <a:srgbClr val="000000"/>
                </a:solidFill>
              </a:defRPr>
            </a:lvl1pPr>
          </a:lstStyle>
          <a:p>
            <a:endParaRPr lang="en-US"/>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170260" y="6514798"/>
            <a:ext cx="288163" cy="151200"/>
          </a:xfrm>
          <a:prstGeom prst="rect">
            <a:avLst/>
          </a:prstGeom>
        </p:spPr>
        <p:txBody>
          <a:bodyPr lIns="0" tIns="0" rIns="0" bIns="0"/>
          <a:lstStyle>
            <a:lvl1pPr>
              <a:defRPr sz="675" b="1"/>
            </a:lvl1pPr>
          </a:lstStyle>
          <a:p>
            <a:fld id="{13B84C50-AB20-4371-816E-E5BF3CA4A00D}" type="slidenum">
              <a:rPr lang="en-US" smtClean="0"/>
              <a:t>‹#›</a:t>
            </a:fld>
            <a:endParaRPr lang="en-US"/>
          </a:p>
        </p:txBody>
      </p:sp>
      <p:sp>
        <p:nvSpPr>
          <p:cNvPr id="7" name="Title Placeholder 6">
            <a:extLst>
              <a:ext uri="{FF2B5EF4-FFF2-40B4-BE49-F238E27FC236}">
                <a16:creationId xmlns:a16="http://schemas.microsoft.com/office/drawing/2014/main" id="{02A47291-A96F-4020-8EAF-640B8C9AFA89}"/>
              </a:ext>
            </a:extLst>
          </p:cNvPr>
          <p:cNvSpPr>
            <a:spLocks noGrp="1"/>
          </p:cNvSpPr>
          <p:nvPr>
            <p:ph type="title"/>
          </p:nvPr>
        </p:nvSpPr>
        <p:spPr>
          <a:xfrm>
            <a:off x="628650" y="365126"/>
            <a:ext cx="7886700" cy="1325563"/>
          </a:xfrm>
          <a:prstGeom prst="rect">
            <a:avLst/>
          </a:prstGeom>
        </p:spPr>
        <p:txBody>
          <a:bodyPr vert="horz" lIns="0" tIns="0" rIns="0" bIns="0" rtlCol="0" anchor="t">
            <a:normAutofit/>
          </a:bodyPr>
          <a:lstStyle/>
          <a:p>
            <a:r>
              <a:rPr lang="en-US" dirty="0"/>
              <a:t>Click to edit Master title style</a:t>
            </a:r>
          </a:p>
        </p:txBody>
      </p:sp>
      <p:sp>
        <p:nvSpPr>
          <p:cNvPr id="8" name="Text Placeholder 7">
            <a:extLst>
              <a:ext uri="{FF2B5EF4-FFF2-40B4-BE49-F238E27FC236}">
                <a16:creationId xmlns:a16="http://schemas.microsoft.com/office/drawing/2014/main" id="{D7F36EFC-886A-47D7-A406-1AC048B1A598}"/>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3559383"/>
      </p:ext>
    </p:extLst>
  </p:cSld>
  <p:clrMap bg1="lt1" tx1="dk1" bg2="lt2" tx2="dk2" accent1="accent1" accent2="accent2" accent3="accent3" accent4="accent4" accent5="accent5" accent6="accent6" hlink="hlink" folHlink="folHlink"/>
  <p:sldLayoutIdLst>
    <p:sldLayoutId id="2147483734" r:id="rId1"/>
    <p:sldLayoutId id="2147483770" r:id="rId2"/>
    <p:sldLayoutId id="2147483773" r:id="rId3"/>
    <p:sldLayoutId id="2147483774" r:id="rId4"/>
    <p:sldLayoutId id="2147483778" r:id="rId5"/>
    <p:sldLayoutId id="2147483781" r:id="rId6"/>
    <p:sldLayoutId id="2147483782" r:id="rId7"/>
    <p:sldLayoutId id="2147483783" r:id="rId8"/>
    <p:sldLayoutId id="2147483785" r:id="rId9"/>
    <p:sldLayoutId id="2147483786" r:id="rId10"/>
    <p:sldLayoutId id="2147483788" r:id="rId11"/>
  </p:sldLayoutIdLst>
  <p:hf hdr="0" ftr="0" dt="0"/>
  <p:txStyles>
    <p:title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lang="de-DE" sz="1500" b="0" i="0" kern="1200" baseline="0" dirty="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lang="de-DE" sz="1500" b="0" i="0" kern="1200" baseline="0" dirty="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1500" b="0" i="0" kern="1200" baseline="0" dirty="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5pPr>
      <a:lvl6pPr marL="15606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6pPr>
      <a:lvl7pPr marL="19035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7pPr>
      <a:lvl8pPr marL="22464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8pPr>
      <a:lvl9pPr marL="25893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02" userDrawn="1">
          <p15:clr>
            <a:srgbClr val="F26B43"/>
          </p15:clr>
        </p15:guide>
        <p15:guide id="4" pos="5658" userDrawn="1">
          <p15:clr>
            <a:srgbClr val="F26B43"/>
          </p15:clr>
        </p15:guide>
        <p15:guide id="5" orient="horz" pos="136" userDrawn="1">
          <p15:clr>
            <a:srgbClr val="F26B43"/>
          </p15:clr>
        </p15:guide>
        <p15:guide id="6" orient="horz" pos="41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9EAF2777-10EC-430C-BC16-CA18ACB4CD98}"/>
              </a:ext>
            </a:extLst>
          </p:cNvPr>
          <p:cNvGraphicFramePr>
            <a:graphicFrameLocks noChangeAspect="1"/>
          </p:cNvGraphicFramePr>
          <p:nvPr userDrawn="1">
            <p:custDataLst>
              <p:tags r:id="rId28"/>
            </p:custDataLst>
            <p:extLst>
              <p:ext uri="{D42A27DB-BD31-4B8C-83A1-F6EECF244321}">
                <p14:modId xmlns:p14="http://schemas.microsoft.com/office/powerpoint/2010/main" val="109726270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0" imgW="306" imgH="305" progId="TCLayout.ActiveDocument.1">
                  <p:embed/>
                </p:oleObj>
              </mc:Choice>
              <mc:Fallback>
                <p:oleObj name="think-cell Slide" r:id="rId30" imgW="306" imgH="305" progId="TCLayout.ActiveDocument.1">
                  <p:embed/>
                  <p:pic>
                    <p:nvPicPr>
                      <p:cNvPr id="17" name="Object 16" hidden="1">
                        <a:extLst>
                          <a:ext uri="{FF2B5EF4-FFF2-40B4-BE49-F238E27FC236}">
                            <a16:creationId xmlns:a16="http://schemas.microsoft.com/office/drawing/2014/main" id="{9EAF2777-10EC-430C-BC16-CA18ACB4CD98}"/>
                          </a:ext>
                        </a:extLst>
                      </p:cNvPr>
                      <p:cNvPicPr/>
                      <p:nvPr/>
                    </p:nvPicPr>
                    <p:blipFill>
                      <a:blip r:embed="rId31"/>
                      <a:stretch>
                        <a:fillRect/>
                      </a:stretch>
                    </p:blipFill>
                    <p:spPr>
                      <a:xfrm>
                        <a:off x="1191" y="1588"/>
                        <a:ext cx="1191"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311EB855-E127-4A9C-A816-E893E464AE45}"/>
              </a:ext>
            </a:extLst>
          </p:cNvPr>
          <p:cNvSpPr/>
          <p:nvPr userDrawn="1">
            <p:custDataLst>
              <p:tags r:id="rId29"/>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100" b="1" i="0" baseline="0">
              <a:latin typeface="Arial" panose="020B0604020202020204" pitchFamily="34" charset="0"/>
              <a:cs typeface="Arial" panose="020B0604020202020204" pitchFamily="34" charset="0"/>
              <a:sym typeface="Arial" panose="020B0604020202020204" pitchFamily="34" charset="0"/>
            </a:endParaRPr>
          </a:p>
        </p:txBody>
      </p:sp>
      <p:sp>
        <p:nvSpPr>
          <p:cNvPr id="5" name="Fußzeilenplatzhalter 4"/>
          <p:cNvSpPr>
            <a:spLocks noGrp="1"/>
          </p:cNvSpPr>
          <p:nvPr>
            <p:ph type="ftr" sz="quarter" idx="3"/>
          </p:nvPr>
        </p:nvSpPr>
        <p:spPr>
          <a:xfrm>
            <a:off x="1026000" y="6516000"/>
            <a:ext cx="5940000" cy="169200"/>
          </a:xfrm>
          <a:prstGeom prst="rect">
            <a:avLst/>
          </a:prstGeom>
        </p:spPr>
        <p:txBody>
          <a:bodyPr vert="horz"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endParaRPr lang="de-DE">
              <a:solidFill>
                <a:srgbClr val="000000"/>
              </a:solidFill>
            </a:endParaRPr>
          </a:p>
        </p:txBody>
      </p:sp>
      <p:sp>
        <p:nvSpPr>
          <p:cNvPr id="4" name="Datumsplatzhalter 3"/>
          <p:cNvSpPr>
            <a:spLocks noGrp="1"/>
          </p:cNvSpPr>
          <p:nvPr>
            <p:ph type="dt" sz="half" idx="2"/>
          </p:nvPr>
        </p:nvSpPr>
        <p:spPr>
          <a:xfrm>
            <a:off x="515700" y="6516000"/>
            <a:ext cx="351000" cy="151200"/>
          </a:xfrm>
          <a:prstGeom prst="rect">
            <a:avLst/>
          </a:prstGeom>
        </p:spPr>
        <p:txBody>
          <a:bodyPr vert="horz" wrap="none"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endParaRPr lang="de-DE">
              <a:solidFill>
                <a:srgbClr val="000000"/>
              </a:solidFill>
            </a:endParaRPr>
          </a:p>
        </p:txBody>
      </p:sp>
      <p:sp>
        <p:nvSpPr>
          <p:cNvPr id="6" name="Foliennummernplatzhalter 5"/>
          <p:cNvSpPr>
            <a:spLocks noGrp="1"/>
          </p:cNvSpPr>
          <p:nvPr>
            <p:ph type="sldNum" sz="quarter" idx="4"/>
          </p:nvPr>
        </p:nvSpPr>
        <p:spPr>
          <a:xfrm>
            <a:off x="170100" y="6516000"/>
            <a:ext cx="270000" cy="151200"/>
          </a:xfrm>
          <a:prstGeom prst="rect">
            <a:avLst/>
          </a:prstGeom>
        </p:spPr>
        <p:txBody>
          <a:bodyPr vert="horz" lIns="0" tIns="0" rIns="0" bIns="0" rtlCol="0" anchor="t">
            <a:noAutofit/>
          </a:bodyPr>
          <a:lstStyle>
            <a:lvl1pPr marL="0" algn="l" defTabSz="685800" rtl="0" eaLnBrk="1" latinLnBrk="0" hangingPunct="1">
              <a:lnSpc>
                <a:spcPct val="100000"/>
              </a:lnSpc>
              <a:spcBef>
                <a:spcPts val="83"/>
              </a:spcBef>
              <a:spcAft>
                <a:spcPts val="83"/>
              </a:spcAft>
              <a:buNone/>
              <a:defRPr sz="675" b="1" i="0">
                <a:solidFill>
                  <a:schemeClr val="tx1"/>
                </a:solidFill>
                <a:latin typeface="+mn-lt"/>
              </a:defRPr>
            </a:lvl1pPr>
          </a:lstStyle>
          <a:p>
            <a:pPr>
              <a:defRPr/>
            </a:pPr>
            <a:fld id="{D7C0CCF7-DF53-4ADB-AAD8-9742C01AD446}" type="slidenum">
              <a:rPr lang="de-DE" smtClean="0">
                <a:solidFill>
                  <a:srgbClr val="000000"/>
                </a:solidFill>
              </a:rPr>
              <a:pPr>
                <a:defRPr/>
              </a:pPr>
              <a:t>‹#›</a:t>
            </a:fld>
            <a:endParaRPr lang="de-DE">
              <a:solidFill>
                <a:srgbClr val="000000"/>
              </a:solidFill>
            </a:endParaRPr>
          </a:p>
        </p:txBody>
      </p:sp>
      <p:sp>
        <p:nvSpPr>
          <p:cNvPr id="8" name="Title Placeholder 7">
            <a:extLst>
              <a:ext uri="{FF2B5EF4-FFF2-40B4-BE49-F238E27FC236}">
                <a16:creationId xmlns:a16="http://schemas.microsoft.com/office/drawing/2014/main" id="{B16A5E9B-EFB9-4B52-A5B2-2AD62A660A51}"/>
              </a:ext>
            </a:extLst>
          </p:cNvPr>
          <p:cNvSpPr>
            <a:spLocks noGrp="1"/>
          </p:cNvSpPr>
          <p:nvPr>
            <p:ph type="title"/>
          </p:nvPr>
        </p:nvSpPr>
        <p:spPr>
          <a:xfrm>
            <a:off x="164700" y="432000"/>
            <a:ext cx="8802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218DF943-E989-4392-A2D1-120E2182345F}"/>
              </a:ext>
            </a:extLst>
          </p:cNvPr>
          <p:cNvSpPr>
            <a:spLocks noGrp="1"/>
          </p:cNvSpPr>
          <p:nvPr>
            <p:ph type="body" idx="1"/>
          </p:nvPr>
        </p:nvSpPr>
        <p:spPr>
          <a:xfrm>
            <a:off x="159300" y="1965600"/>
            <a:ext cx="88155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8F0144A4-E519-43A6-A6F5-84271746B8EE}"/>
              </a:ext>
            </a:extLst>
          </p:cNvPr>
          <p:cNvGrpSpPr/>
          <p:nvPr userDrawn="1"/>
        </p:nvGrpSpPr>
        <p:grpSpPr>
          <a:xfrm>
            <a:off x="7200900" y="6091200"/>
            <a:ext cx="1944000" cy="540000"/>
            <a:chOff x="96012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6012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9734400" y="6224400"/>
              <a:ext cx="808391" cy="292882"/>
            </a:xfrm>
            <a:prstGeom prst="rect">
              <a:avLst/>
            </a:prstGeom>
          </p:spPr>
        </p:pic>
        <p:pic>
          <p:nvPicPr>
            <p:cNvPr id="14" name="Picture 13">
              <a:extLst>
                <a:ext uri="{FF2B5EF4-FFF2-40B4-BE49-F238E27FC236}">
                  <a16:creationId xmlns:a16="http://schemas.microsoft.com/office/drawing/2014/main" id="{F4320BB3-C926-4D02-A26C-2E9F315B3229}"/>
                </a:ext>
              </a:extLst>
            </p:cNvPr>
            <p:cNvPicPr>
              <a:picLocks/>
            </p:cNvPicPr>
            <p:nvPr/>
          </p:nvPicPr>
          <p:blipFill>
            <a:blip r:embed="rId33" cstate="email">
              <a:extLst>
                <a:ext uri="{28A0092B-C50C-407E-A947-70E740481C1C}">
                  <a14:useLocalDpi xmlns:a14="http://schemas.microsoft.com/office/drawing/2010/main"/>
                </a:ext>
              </a:extLst>
            </a:blip>
            <a:stretch>
              <a:fillRect/>
            </a:stretch>
          </p:blipFill>
          <p:spPr>
            <a:xfrm>
              <a:off x="10812791" y="6214680"/>
              <a:ext cx="586800" cy="293400"/>
            </a:xfrm>
            <a:prstGeom prst="rect">
              <a:avLst/>
            </a:prstGeom>
          </p:spPr>
        </p:pic>
        <p:cxnSp>
          <p:nvCxnSpPr>
            <p:cNvPr id="12" name="Straight Connector 11">
              <a:extLst>
                <a:ext uri="{FF2B5EF4-FFF2-40B4-BE49-F238E27FC236}">
                  <a16:creationId xmlns:a16="http://schemas.microsoft.com/office/drawing/2014/main" id="{22470838-5317-4ECE-BE40-BBD900505915}"/>
                </a:ext>
              </a:extLst>
            </p:cNvPr>
            <p:cNvCxnSpPr/>
            <p:nvPr/>
          </p:nvCxnSpPr>
          <p:spPr>
            <a:xfrm>
              <a:off x="10677791" y="6158700"/>
              <a:ext cx="0" cy="40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 name="MSIPCMContentMarking" descr="{&quot;HashCode&quot;:2082987499,&quot;Placement&quot;:&quot;Footer&quot;,&quot;Top&quot;:520.3781,&quot;Left&quot;:332.558044,&quot;SlideWidth&quot;:720,&quot;SlideHeight&quot;:540}">
            <a:extLst>
              <a:ext uri="{FF2B5EF4-FFF2-40B4-BE49-F238E27FC236}">
                <a16:creationId xmlns:a16="http://schemas.microsoft.com/office/drawing/2014/main" id="{030FBCE7-DF71-4307-976F-249EF9D431C5}"/>
              </a:ext>
            </a:extLst>
          </p:cNvPr>
          <p:cNvSpPr txBox="1"/>
          <p:nvPr userDrawn="1"/>
        </p:nvSpPr>
        <p:spPr>
          <a:xfrm>
            <a:off x="4223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Arial" panose="020B0604020202020204" pitchFamily="34" charset="0"/>
              </a:rPr>
              <a:t>Internal</a:t>
            </a:r>
          </a:p>
        </p:txBody>
      </p:sp>
    </p:spTree>
    <p:custDataLst>
      <p:tags r:id="rId27"/>
    </p:custDataLst>
    <p:extLst>
      <p:ext uri="{BB962C8B-B14F-4D97-AF65-F5344CB8AC3E}">
        <p14:creationId xmlns:p14="http://schemas.microsoft.com/office/powerpoint/2010/main" val="381348490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87" r:id="rId24"/>
    <p:sldLayoutId id="2147483798" r:id="rId25"/>
  </p:sldLayoutIdLst>
  <p:hf hdr="0" ftr="0" dt="0"/>
  <p:txStyles>
    <p:titleStyle>
      <a:lvl1pPr algn="l" defTabSz="685800" rtl="0" eaLnBrk="1" latinLnBrk="0" hangingPunct="1">
        <a:lnSpc>
          <a:spcPct val="100000"/>
        </a:lnSpc>
        <a:spcBef>
          <a:spcPts val="83"/>
        </a:spcBef>
        <a:spcAft>
          <a:spcPts val="83"/>
        </a:spcAft>
        <a:buNone/>
        <a:defRPr sz="2100" b="1" i="0" kern="1200">
          <a:solidFill>
            <a:schemeClr val="accent1"/>
          </a:solidFill>
          <a:latin typeface="Arial" panose="020B0604020202020204" pitchFamily="34" charset="0"/>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sz="1500" b="0" i="0" kern="1200" baseline="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52" userDrawn="1">
          <p15:clr>
            <a:srgbClr val="F26B43"/>
          </p15:clr>
        </p15:guide>
        <p15:guide id="2" orient="horz" pos="4184" userDrawn="1">
          <p15:clr>
            <a:srgbClr val="F26B43"/>
          </p15:clr>
        </p15:guide>
        <p15:guide id="3" orient="horz" pos="4048" userDrawn="1">
          <p15:clr>
            <a:srgbClr val="F26B43"/>
          </p15:clr>
        </p15:guide>
        <p15:guide id="4" orient="horz" pos="1272" userDrawn="1">
          <p15:clr>
            <a:srgbClr val="F26B43"/>
          </p15:clr>
        </p15:guide>
        <p15:guide id="5" pos="108" userDrawn="1">
          <p15:clr>
            <a:srgbClr val="F26B43"/>
          </p15:clr>
        </p15:guide>
        <p15:guide id="6"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9EAF2777-10EC-430C-BC16-CA18ACB4CD98}"/>
              </a:ext>
            </a:extLst>
          </p:cNvPr>
          <p:cNvGraphicFramePr>
            <a:graphicFrameLocks noChangeAspect="1"/>
          </p:cNvGraphicFramePr>
          <p:nvPr userDrawn="1">
            <p:custDataLst>
              <p:tags r:id="rId14"/>
            </p:custDataLst>
            <p:extLst>
              <p:ext uri="{D42A27DB-BD31-4B8C-83A1-F6EECF244321}">
                <p14:modId xmlns:p14="http://schemas.microsoft.com/office/powerpoint/2010/main" val="249836397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6" imgW="306" imgH="305" progId="TCLayout.ActiveDocument.1">
                  <p:embed/>
                </p:oleObj>
              </mc:Choice>
              <mc:Fallback>
                <p:oleObj name="think-cell Slide" r:id="rId16" imgW="306" imgH="305" progId="TCLayout.ActiveDocument.1">
                  <p:embed/>
                  <p:pic>
                    <p:nvPicPr>
                      <p:cNvPr id="17" name="Object 16" hidden="1">
                        <a:extLst>
                          <a:ext uri="{FF2B5EF4-FFF2-40B4-BE49-F238E27FC236}">
                            <a16:creationId xmlns:a16="http://schemas.microsoft.com/office/drawing/2014/main" id="{9EAF2777-10EC-430C-BC16-CA18ACB4CD98}"/>
                          </a:ext>
                        </a:extLst>
                      </p:cNvPr>
                      <p:cNvPicPr/>
                      <p:nvPr/>
                    </p:nvPicPr>
                    <p:blipFill>
                      <a:blip r:embed="rId17"/>
                      <a:stretch>
                        <a:fillRect/>
                      </a:stretch>
                    </p:blipFill>
                    <p:spPr>
                      <a:xfrm>
                        <a:off x="1191" y="1588"/>
                        <a:ext cx="1191"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311EB855-E127-4A9C-A816-E893E464AE45}"/>
              </a:ext>
            </a:extLst>
          </p:cNvPr>
          <p:cNvSpPr/>
          <p:nvPr userDrawn="1">
            <p:custDataLst>
              <p:tags r:id="rId15"/>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100" b="1" i="0" baseline="0">
              <a:latin typeface="Arial" panose="020B0604020202020204" pitchFamily="34" charset="0"/>
              <a:cs typeface="Arial" panose="020B0604020202020204" pitchFamily="34" charset="0"/>
              <a:sym typeface="Arial" panose="020B0604020202020204" pitchFamily="34" charset="0"/>
            </a:endParaRPr>
          </a:p>
        </p:txBody>
      </p:sp>
      <p:sp>
        <p:nvSpPr>
          <p:cNvPr id="5" name="Fußzeilenplatzhalter 4"/>
          <p:cNvSpPr>
            <a:spLocks noGrp="1"/>
          </p:cNvSpPr>
          <p:nvPr>
            <p:ph type="ftr" sz="quarter" idx="3"/>
          </p:nvPr>
        </p:nvSpPr>
        <p:spPr>
          <a:xfrm>
            <a:off x="1026000" y="6516000"/>
            <a:ext cx="5940000" cy="169200"/>
          </a:xfrm>
          <a:prstGeom prst="rect">
            <a:avLst/>
          </a:prstGeom>
        </p:spPr>
        <p:txBody>
          <a:bodyPr vert="horz"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endParaRPr lang="de-DE">
              <a:solidFill>
                <a:srgbClr val="000000"/>
              </a:solidFill>
            </a:endParaRPr>
          </a:p>
        </p:txBody>
      </p:sp>
      <p:sp>
        <p:nvSpPr>
          <p:cNvPr id="4" name="Datumsplatzhalter 3"/>
          <p:cNvSpPr>
            <a:spLocks noGrp="1"/>
          </p:cNvSpPr>
          <p:nvPr>
            <p:ph type="dt" sz="half" idx="2"/>
          </p:nvPr>
        </p:nvSpPr>
        <p:spPr>
          <a:xfrm>
            <a:off x="515700" y="6516000"/>
            <a:ext cx="351000" cy="151200"/>
          </a:xfrm>
          <a:prstGeom prst="rect">
            <a:avLst/>
          </a:prstGeom>
        </p:spPr>
        <p:txBody>
          <a:bodyPr vert="horz" wrap="none"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endParaRPr lang="de-DE">
              <a:solidFill>
                <a:srgbClr val="000000"/>
              </a:solidFill>
            </a:endParaRPr>
          </a:p>
        </p:txBody>
      </p:sp>
      <p:sp>
        <p:nvSpPr>
          <p:cNvPr id="6" name="Foliennummernplatzhalter 5"/>
          <p:cNvSpPr>
            <a:spLocks noGrp="1"/>
          </p:cNvSpPr>
          <p:nvPr>
            <p:ph type="sldNum" sz="quarter" idx="4"/>
          </p:nvPr>
        </p:nvSpPr>
        <p:spPr>
          <a:xfrm>
            <a:off x="170100" y="6516000"/>
            <a:ext cx="270000" cy="151200"/>
          </a:xfrm>
          <a:prstGeom prst="rect">
            <a:avLst/>
          </a:prstGeom>
        </p:spPr>
        <p:txBody>
          <a:bodyPr vert="horz" lIns="0" tIns="0" rIns="0" bIns="0" rtlCol="0" anchor="t">
            <a:noAutofit/>
          </a:bodyPr>
          <a:lstStyle>
            <a:lvl1pPr marL="0" algn="l" defTabSz="685800" rtl="0" eaLnBrk="1" latinLnBrk="0" hangingPunct="1">
              <a:lnSpc>
                <a:spcPct val="100000"/>
              </a:lnSpc>
              <a:spcBef>
                <a:spcPts val="83"/>
              </a:spcBef>
              <a:spcAft>
                <a:spcPts val="83"/>
              </a:spcAft>
              <a:buNone/>
              <a:defRPr sz="675" b="1" i="0">
                <a:solidFill>
                  <a:schemeClr val="tx1"/>
                </a:solidFill>
                <a:latin typeface="+mn-lt"/>
              </a:defRPr>
            </a:lvl1pPr>
          </a:lstStyle>
          <a:p>
            <a:pPr>
              <a:defRPr/>
            </a:pPr>
            <a:fld id="{D7C0CCF7-DF53-4ADB-AAD8-9742C01AD446}" type="slidenum">
              <a:rPr lang="de-DE" smtClean="0">
                <a:solidFill>
                  <a:srgbClr val="000000"/>
                </a:solidFill>
              </a:rPr>
              <a:pPr>
                <a:defRPr/>
              </a:pPr>
              <a:t>‹#›</a:t>
            </a:fld>
            <a:endParaRPr lang="de-DE">
              <a:solidFill>
                <a:srgbClr val="000000"/>
              </a:solidFill>
            </a:endParaRPr>
          </a:p>
        </p:txBody>
      </p:sp>
      <p:sp>
        <p:nvSpPr>
          <p:cNvPr id="8" name="Title Placeholder 7">
            <a:extLst>
              <a:ext uri="{FF2B5EF4-FFF2-40B4-BE49-F238E27FC236}">
                <a16:creationId xmlns:a16="http://schemas.microsoft.com/office/drawing/2014/main" id="{B16A5E9B-EFB9-4B52-A5B2-2AD62A660A51}"/>
              </a:ext>
            </a:extLst>
          </p:cNvPr>
          <p:cNvSpPr>
            <a:spLocks noGrp="1"/>
          </p:cNvSpPr>
          <p:nvPr>
            <p:ph type="title"/>
          </p:nvPr>
        </p:nvSpPr>
        <p:spPr>
          <a:xfrm>
            <a:off x="164700" y="432000"/>
            <a:ext cx="8802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218DF943-E989-4392-A2D1-120E2182345F}"/>
              </a:ext>
            </a:extLst>
          </p:cNvPr>
          <p:cNvSpPr>
            <a:spLocks noGrp="1"/>
          </p:cNvSpPr>
          <p:nvPr>
            <p:ph type="body" idx="1"/>
          </p:nvPr>
        </p:nvSpPr>
        <p:spPr>
          <a:xfrm>
            <a:off x="159300" y="1965600"/>
            <a:ext cx="88155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hidden="1">
            <a:extLst>
              <a:ext uri="{FF2B5EF4-FFF2-40B4-BE49-F238E27FC236}">
                <a16:creationId xmlns:a16="http://schemas.microsoft.com/office/drawing/2014/main" id="{8F0144A4-E519-43A6-A6F5-84271746B8EE}"/>
              </a:ext>
            </a:extLst>
          </p:cNvPr>
          <p:cNvGrpSpPr/>
          <p:nvPr userDrawn="1"/>
        </p:nvGrpSpPr>
        <p:grpSpPr>
          <a:xfrm>
            <a:off x="7200900" y="6091200"/>
            <a:ext cx="1944000" cy="540000"/>
            <a:chOff x="9601200" y="6091200"/>
            <a:chExt cx="2592000" cy="540000"/>
          </a:xfrm>
        </p:grpSpPr>
        <p:sp>
          <p:nvSpPr>
            <p:cNvPr id="10" name="Rechteck 9" hidden="1">
              <a:extLst>
                <a:ext uri="{FF2B5EF4-FFF2-40B4-BE49-F238E27FC236}">
                  <a16:creationId xmlns:a16="http://schemas.microsoft.com/office/drawing/2014/main" id="{197E5F5D-9039-493D-9DC1-A5E70DAEDE09}"/>
                </a:ext>
              </a:extLst>
            </p:cNvPr>
            <p:cNvSpPr/>
            <p:nvPr userDrawn="1"/>
          </p:nvSpPr>
          <p:spPr>
            <a:xfrm>
              <a:off x="96012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hidden="1">
              <a:extLst>
                <a:ext uri="{FF2B5EF4-FFF2-40B4-BE49-F238E27FC236}">
                  <a16:creationId xmlns:a16="http://schemas.microsoft.com/office/drawing/2014/main" id="{30DF2564-4DFA-485C-B2BF-1D3760A38745}"/>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734400" y="6224400"/>
              <a:ext cx="808391" cy="292882"/>
            </a:xfrm>
            <a:prstGeom prst="rect">
              <a:avLst/>
            </a:prstGeom>
          </p:spPr>
        </p:pic>
        <p:pic>
          <p:nvPicPr>
            <p:cNvPr id="14" name="Picture 13" hidden="1">
              <a:extLst>
                <a:ext uri="{FF2B5EF4-FFF2-40B4-BE49-F238E27FC236}">
                  <a16:creationId xmlns:a16="http://schemas.microsoft.com/office/drawing/2014/main" id="{F4320BB3-C926-4D02-A26C-2E9F315B3229}"/>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10812791" y="6214680"/>
              <a:ext cx="586800" cy="293400"/>
            </a:xfrm>
            <a:prstGeom prst="rect">
              <a:avLst/>
            </a:prstGeom>
          </p:spPr>
        </p:pic>
        <p:cxnSp>
          <p:nvCxnSpPr>
            <p:cNvPr id="12" name="Straight Connector 11" hidden="1">
              <a:extLst>
                <a:ext uri="{FF2B5EF4-FFF2-40B4-BE49-F238E27FC236}">
                  <a16:creationId xmlns:a16="http://schemas.microsoft.com/office/drawing/2014/main" id="{22470838-5317-4ECE-BE40-BBD900505915}"/>
                </a:ext>
              </a:extLst>
            </p:cNvPr>
            <p:cNvCxnSpPr/>
            <p:nvPr/>
          </p:nvCxnSpPr>
          <p:spPr>
            <a:xfrm>
              <a:off x="10677791" y="6158700"/>
              <a:ext cx="0" cy="40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4789995"/>
      </p:ext>
    </p:extLst>
  </p:cSld>
  <p:clrMap bg1="lt1" tx1="dk1" bg2="lt2" tx2="dk2" accent1="accent1" accent2="accent2" accent3="accent3" accent4="accent4" accent5="accent5" accent6="accent6" hlink="hlink" folHlink="folHlink"/>
  <p:sldLayoutIdLst>
    <p:sldLayoutId id="2147483764"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9" r:id="rId11"/>
    <p:sldLayoutId id="2147483800" r:id="rId12"/>
  </p:sldLayoutIdLst>
  <p:hf hdr="0" ftr="0" dt="0"/>
  <p:txStyles>
    <p:titleStyle>
      <a:lvl1pPr algn="l" defTabSz="685800" rtl="0" eaLnBrk="1" latinLnBrk="0" hangingPunct="1">
        <a:lnSpc>
          <a:spcPct val="100000"/>
        </a:lnSpc>
        <a:spcBef>
          <a:spcPts val="83"/>
        </a:spcBef>
        <a:spcAft>
          <a:spcPts val="83"/>
        </a:spcAft>
        <a:buNone/>
        <a:defRPr sz="2100" b="1" i="0" kern="1200">
          <a:solidFill>
            <a:schemeClr val="accent1"/>
          </a:solidFill>
          <a:latin typeface="Arial" panose="020B0604020202020204" pitchFamily="34" charset="0"/>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sz="1500" b="0" i="0" kern="1200" baseline="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52" userDrawn="1">
          <p15:clr>
            <a:srgbClr val="F26B43"/>
          </p15:clr>
        </p15:guide>
        <p15:guide id="2" orient="horz" pos="4184" userDrawn="1">
          <p15:clr>
            <a:srgbClr val="F26B43"/>
          </p15:clr>
        </p15:guide>
        <p15:guide id="3" orient="horz" pos="4048" userDrawn="1">
          <p15:clr>
            <a:srgbClr val="F26B43"/>
          </p15:clr>
        </p15:guide>
        <p15:guide id="4" orient="horz" pos="1272" userDrawn="1">
          <p15:clr>
            <a:srgbClr val="F26B43"/>
          </p15:clr>
        </p15:guide>
        <p15:guide id="5" pos="108" userDrawn="1">
          <p15:clr>
            <a:srgbClr val="F26B43"/>
          </p15:clr>
        </p15:guide>
        <p15:guide id="6"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1400504785"/>
              </p:ex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kt 1" hidden="1"/>
                      <p:cNvPicPr/>
                      <p:nvPr/>
                    </p:nvPicPr>
                    <p:blipFill>
                      <a:blip r:embed="rId5"/>
                      <a:stretch>
                        <a:fillRect/>
                      </a:stretch>
                    </p:blipFill>
                    <p:spPr>
                      <a:xfrm>
                        <a:off x="1192" y="1590"/>
                        <a:ext cx="1190" cy="1587"/>
                      </a:xfrm>
                      <a:prstGeom prst="rect">
                        <a:avLst/>
                      </a:prstGeom>
                    </p:spPr>
                  </p:pic>
                </p:oleObj>
              </mc:Fallback>
            </mc:AlternateContent>
          </a:graphicData>
        </a:graphic>
      </p:graphicFrame>
      <p:sp>
        <p:nvSpPr>
          <p:cNvPr id="3" name="MSIPCMContentMarking" descr="{&quot;HashCode&quot;:2082987499,&quot;Placement&quot;:&quot;Footer&quot;,&quot;Top&quot;:520.3781,&quot;Left&quot;:332.558044,&quot;SlideWidth&quot;:720,&quot;SlideHeight&quot;:540}">
            <a:extLst>
              <a:ext uri="{FF2B5EF4-FFF2-40B4-BE49-F238E27FC236}">
                <a16:creationId xmlns:a16="http://schemas.microsoft.com/office/drawing/2014/main" id="{A2EE3C92-21F1-4A2C-9D82-F20B80C58E73}"/>
              </a:ext>
            </a:extLst>
          </p:cNvPr>
          <p:cNvSpPr txBox="1"/>
          <p:nvPr userDrawn="1"/>
        </p:nvSpPr>
        <p:spPr>
          <a:xfrm>
            <a:off x="4223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1949120226"/>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l" defTabSz="685800" rtl="0" eaLnBrk="1" latinLnBrk="0" hangingPunct="1">
        <a:lnSpc>
          <a:spcPct val="100000"/>
        </a:lnSpc>
        <a:spcBef>
          <a:spcPct val="110000"/>
        </a:spcBef>
        <a:spcAft>
          <a:spcPct val="110000"/>
        </a:spcAft>
        <a:buNone/>
        <a:defRPr sz="2250" b="1" i="0" kern="1200">
          <a:solidFill>
            <a:srgbClr val="000000"/>
          </a:solidFill>
          <a:latin typeface="Arial"/>
          <a:ea typeface="+mj-ea"/>
          <a:cs typeface="+mj-cs"/>
        </a:defRPr>
      </a:lvl1pPr>
    </p:titleStyle>
    <p:bodyStyle>
      <a:lvl1pPr marL="257175" indent="-257175" algn="l" defTabSz="685800" rtl="0" eaLnBrk="1" latinLnBrk="0" hangingPunct="1">
        <a:lnSpc>
          <a:spcPct val="110000"/>
        </a:lnSpc>
        <a:spcBef>
          <a:spcPts val="0"/>
        </a:spcBef>
        <a:spcAft>
          <a:spcPct val="50000"/>
        </a:spcAft>
        <a:buClr>
          <a:schemeClr val="accent1"/>
        </a:buClr>
        <a:buFont typeface="Wingdings"/>
        <a:buChar char="n"/>
        <a:defRPr sz="1500" b="0" i="0" kern="1200">
          <a:solidFill>
            <a:schemeClr val="tx1"/>
          </a:solidFill>
          <a:latin typeface="Arial"/>
          <a:ea typeface="+mn-ea"/>
          <a:cs typeface="+mn-cs"/>
        </a:defRPr>
      </a:lvl1pPr>
      <a:lvl2pPr marL="557213" indent="-214313" algn="l" defTabSz="685800" rtl="0" eaLnBrk="1" latinLnBrk="0" hangingPunct="1">
        <a:lnSpc>
          <a:spcPct val="110000"/>
        </a:lnSpc>
        <a:spcBef>
          <a:spcPts val="0"/>
        </a:spcBef>
        <a:spcAft>
          <a:spcPct val="50000"/>
        </a:spcAft>
        <a:buClr>
          <a:schemeClr val="accent1"/>
        </a:buClr>
        <a:buFont typeface="Wingdings"/>
        <a:buChar char="n"/>
        <a:defRPr sz="1500" b="0" i="0" kern="1200">
          <a:solidFill>
            <a:schemeClr val="tx1"/>
          </a:solidFill>
          <a:latin typeface="Arial"/>
          <a:ea typeface="+mn-ea"/>
          <a:cs typeface="+mn-cs"/>
        </a:defRPr>
      </a:lvl2pPr>
      <a:lvl3pPr marL="8572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3pPr>
      <a:lvl4pPr marL="12001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4pPr>
      <a:lvl5pPr marL="15430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tags" Target="../tags/tag16.xml"/><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xml"/><Relationship Id="rId11" Type="http://schemas.openxmlformats.org/officeDocument/2006/relationships/image" Target="../media/image1.emf"/><Relationship Id="rId5" Type="http://schemas.openxmlformats.org/officeDocument/2006/relationships/slideLayout" Target="../slideLayouts/slideLayout38.xml"/><Relationship Id="rId10" Type="http://schemas.openxmlformats.org/officeDocument/2006/relationships/oleObject" Target="../embeddings/oleObject5.bin"/><Relationship Id="rId4" Type="http://schemas.openxmlformats.org/officeDocument/2006/relationships/tags" Target="../tags/tag17.xml"/><Relationship Id="rId9" Type="http://schemas.openxmlformats.org/officeDocument/2006/relationships/hyperlink" Target="http://www.progressivefoam.com/"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7.jpe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microsoft.com/office/2007/relationships/hdphoto" Target="../media/hdphoto4.wdp"/><Relationship Id="rId4" Type="http://schemas.openxmlformats.org/officeDocument/2006/relationships/diagramData" Target="../diagrams/data5.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hyperlink" Target="https://www.progressivefoam.com/wp-content/uploads/LCA-Summary-Shee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hyperlink" Target="https://www.vinylsiding.org/wp-content/uploads/2022/07/InsulatedVinylSiding_VSI_EPD_Template_April2022.vs11.pdf" TargetMode="Externa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22.xml"/><Relationship Id="rId6" Type="http://schemas.openxmlformats.org/officeDocument/2006/relationships/hyperlink" Target="https://www.pinterest.com/pin/321937073370567245/"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8.xml"/><Relationship Id="rId7" Type="http://schemas.openxmlformats.org/officeDocument/2006/relationships/diagramColors" Target="../diagrams/colors7.xml"/><Relationship Id="rId2" Type="http://schemas.openxmlformats.org/officeDocument/2006/relationships/slideLayout" Target="../slideLayouts/slideLayout40.xml"/><Relationship Id="rId1" Type="http://schemas.openxmlformats.org/officeDocument/2006/relationships/tags" Target="../tags/tag23.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2.jpg"/><Relationship Id="rId4" Type="http://schemas.openxmlformats.org/officeDocument/2006/relationships/diagramData" Target="../diagrams/data7.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18.xml"/><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52.png"/><Relationship Id="rId3" Type="http://schemas.openxmlformats.org/officeDocument/2006/relationships/image" Target="../media/image49.jpeg"/><Relationship Id="rId7" Type="http://schemas.openxmlformats.org/officeDocument/2006/relationships/diagramColors" Target="../diagrams/colors9.xml"/><Relationship Id="rId12"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diagramQuickStyle" Target="../diagrams/quickStyle9.xml"/><Relationship Id="rId11" Type="http://schemas.openxmlformats.org/officeDocument/2006/relationships/image" Target="../media/image51.png"/><Relationship Id="rId5" Type="http://schemas.openxmlformats.org/officeDocument/2006/relationships/diagramLayout" Target="../diagrams/layout9.xml"/><Relationship Id="rId10" Type="http://schemas.microsoft.com/office/2007/relationships/hdphoto" Target="../media/hdphoto8.wdp"/><Relationship Id="rId4" Type="http://schemas.openxmlformats.org/officeDocument/2006/relationships/diagramData" Target="../diagrams/data9.xml"/><Relationship Id="rId9" Type="http://schemas.openxmlformats.org/officeDocument/2006/relationships/image" Target="../media/image50.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chart" Target="../charts/chart1.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tags" Target="../tags/tag19.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60.png"/><Relationship Id="rId7" Type="http://schemas.openxmlformats.org/officeDocument/2006/relationships/diagramQuickStyle" Target="../diagrams/quickStyle12.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hyperlink" Target="https://anitechconsulting.com.au/5-medical-complications-associated-to-noise/" TargetMode="External"/><Relationship Id="rId9" Type="http://schemas.microsoft.com/office/2007/relationships/diagramDrawing" Target="../diagrams/drawing1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39.xml"/><Relationship Id="rId7" Type="http://schemas.openxmlformats.org/officeDocument/2006/relationships/diagramQuickStyle" Target="../diagrams/quickStyle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62.png"/><Relationship Id="rId4" Type="http://schemas.openxmlformats.org/officeDocument/2006/relationships/notesSlide" Target="../notesSlides/notesSlide33.xml"/><Relationship Id="rId9" Type="http://schemas.microsoft.com/office/2007/relationships/diagramDrawing" Target="../diagrams/drawing1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63.jpg"/><Relationship Id="rId7" Type="http://schemas.openxmlformats.org/officeDocument/2006/relationships/diagramQuickStyle" Target="../diagrams/quickStyle14.xml"/><Relationship Id="rId12" Type="http://schemas.openxmlformats.org/officeDocument/2006/relationships/hyperlink" Target="https://www.radioloja977.com/17-muertos-en-el-caribe-por-el-huracan-irma-que-descendio-a-categoria-4/" TargetMode="External"/><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diagramLayout" Target="../diagrams/layout14.xml"/><Relationship Id="rId11" Type="http://schemas.openxmlformats.org/officeDocument/2006/relationships/image" Target="../media/image65.jpg"/><Relationship Id="rId5" Type="http://schemas.openxmlformats.org/officeDocument/2006/relationships/diagramData" Target="../diagrams/data14.xml"/><Relationship Id="rId10" Type="http://schemas.openxmlformats.org/officeDocument/2006/relationships/image" Target="../media/image64.jpeg"/><Relationship Id="rId4" Type="http://schemas.openxmlformats.org/officeDocument/2006/relationships/hyperlink" Target="https://www.flickr.com/photos/noaasatellites/37064048185" TargetMode="External"/><Relationship Id="rId9" Type="http://schemas.microsoft.com/office/2007/relationships/diagramDrawing" Target="../diagrams/drawing1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66.png"/><Relationship Id="rId7" Type="http://schemas.openxmlformats.org/officeDocument/2006/relationships/diagramQuickStyle" Target="../diagrams/quickStyle15.xml"/><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diagramLayout" Target="../diagrams/layout15.xml"/><Relationship Id="rId5" Type="http://schemas.openxmlformats.org/officeDocument/2006/relationships/diagramData" Target="../diagrams/data15.xml"/><Relationship Id="rId4" Type="http://schemas.microsoft.com/office/2007/relationships/hdphoto" Target="../media/hdphoto11.wdp"/><Relationship Id="rId9" Type="http://schemas.microsoft.com/office/2007/relationships/diagramDrawing" Target="../diagrams/drawing1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67.png"/><Relationship Id="rId7" Type="http://schemas.openxmlformats.org/officeDocument/2006/relationships/diagramQuickStyle" Target="../diagrams/quickStyle16.xml"/><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diagramLayout" Target="../diagrams/layout16.xml"/><Relationship Id="rId5" Type="http://schemas.openxmlformats.org/officeDocument/2006/relationships/diagramData" Target="../diagrams/data16.xml"/><Relationship Id="rId4" Type="http://schemas.microsoft.com/office/2007/relationships/hdphoto" Target="../media/hdphoto12.wdp"/><Relationship Id="rId9" Type="http://schemas.microsoft.com/office/2007/relationships/diagramDrawing" Target="../diagrams/drawing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68.png"/><Relationship Id="rId7" Type="http://schemas.openxmlformats.org/officeDocument/2006/relationships/diagramQuickStyle" Target="../diagrams/quickStyle18.xml"/><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69.jpeg"/><Relationship Id="rId9" Type="http://schemas.microsoft.com/office/2007/relationships/diagramDrawing" Target="../diagrams/drawing18.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43.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42.xml"/><Relationship Id="rId5" Type="http://schemas.openxmlformats.org/officeDocument/2006/relationships/image" Target="../media/image74.jpe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42.xml"/><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4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8.jpeg"/><Relationship Id="rId7" Type="http://schemas.openxmlformats.org/officeDocument/2006/relationships/diagramColors" Target="../diagrams/colors21.xml"/><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79.jpeg"/><Relationship Id="rId7" Type="http://schemas.openxmlformats.org/officeDocument/2006/relationships/diagramQuickStyle" Target="../diagrams/quickStyle22.xml"/><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81.png"/><Relationship Id="rId4" Type="http://schemas.openxmlformats.org/officeDocument/2006/relationships/image" Target="../media/image80.jpeg"/><Relationship Id="rId9" Type="http://schemas.microsoft.com/office/2007/relationships/diagramDrawing" Target="../diagrams/drawing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45.xml"/><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9.xml"/><Relationship Id="rId1" Type="http://schemas.openxmlformats.org/officeDocument/2006/relationships/slideLayout" Target="../slideLayouts/slideLayout45.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6.xml"/><Relationship Id="rId1" Type="http://schemas.openxmlformats.org/officeDocument/2006/relationships/tags" Target="../tags/tag24.xml"/><Relationship Id="rId4" Type="http://schemas.openxmlformats.org/officeDocument/2006/relationships/hyperlink" Target="http://www.neopor-insulation.com/"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hyperlink" Target="https://www.onyxtruth.com/2014/05/12/the-lyrics-behind-the-ice-cream-truck-song/"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24.jpe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8953BF-D93F-4FB1-8370-1A6222538289}"/>
              </a:ext>
            </a:extLst>
          </p:cNvPr>
          <p:cNvPicPr>
            <a:picLocks noChangeAspect="1"/>
          </p:cNvPicPr>
          <p:nvPr/>
        </p:nvPicPr>
        <p:blipFill>
          <a:blip r:embed="rId7">
            <a:alphaModFix amt="60000"/>
            <a:extLst>
              <a:ext uri="{BEBA8EAE-BF5A-486C-A8C5-ECC9F3942E4B}">
                <a14:imgProps xmlns:a14="http://schemas.microsoft.com/office/drawing/2010/main">
                  <a14:imgLayer r:embed="rId8">
                    <a14:imgEffect>
                      <a14:brightnessContrast bright="-1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15006" y="623630"/>
            <a:ext cx="9128995" cy="6234370"/>
          </a:xfrm>
          <a:prstGeom prst="rect">
            <a:avLst/>
          </a:prstGeom>
        </p:spPr>
      </p:pic>
      <p:graphicFrame>
        <p:nvGraphicFramePr>
          <p:cNvPr id="4" name="Object 3" hidden="1">
            <a:extLst>
              <a:ext uri="{FF2B5EF4-FFF2-40B4-BE49-F238E27FC236}">
                <a16:creationId xmlns:a16="http://schemas.microsoft.com/office/drawing/2014/main" id="{61D0D264-3C20-4DB9-B449-0D984235D588}"/>
              </a:ext>
            </a:extLst>
          </p:cNvPr>
          <p:cNvGraphicFramePr>
            <a:graphicFrameLocks noChangeAspect="1"/>
          </p:cNvGraphicFramePr>
          <p:nvPr>
            <p:custDataLst>
              <p:tags r:id="rId2"/>
            </p:custDataLst>
            <p:extLst>
              <p:ext uri="{D42A27DB-BD31-4B8C-83A1-F6EECF244321}">
                <p14:modId xmlns:p14="http://schemas.microsoft.com/office/powerpoint/2010/main" val="3564938392"/>
              </p:ext>
            </p:ext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10" imgW="306" imgH="305" progId="TCLayout.ActiveDocument.1">
                  <p:embed/>
                </p:oleObj>
              </mc:Choice>
              <mc:Fallback>
                <p:oleObj name="think-cell Slide" r:id="rId10" imgW="306" imgH="305" progId="TCLayout.ActiveDocument.1">
                  <p:embed/>
                  <p:pic>
                    <p:nvPicPr>
                      <p:cNvPr id="4" name="Object 3" hidden="1">
                        <a:extLst>
                          <a:ext uri="{FF2B5EF4-FFF2-40B4-BE49-F238E27FC236}">
                            <a16:creationId xmlns:a16="http://schemas.microsoft.com/office/drawing/2014/main" id="{61D0D264-3C20-4DB9-B449-0D984235D588}"/>
                          </a:ext>
                        </a:extLst>
                      </p:cNvPr>
                      <p:cNvPicPr/>
                      <p:nvPr/>
                    </p:nvPicPr>
                    <p:blipFill>
                      <a:blip r:embed="rId11"/>
                      <a:stretch>
                        <a:fillRect/>
                      </a:stretch>
                    </p:blipFill>
                    <p:spPr>
                      <a:xfrm>
                        <a:off x="1191" y="858441"/>
                        <a:ext cx="1191" cy="1191"/>
                      </a:xfrm>
                      <a:prstGeom prst="rect">
                        <a:avLst/>
                      </a:prstGeom>
                    </p:spPr>
                  </p:pic>
                </p:oleObj>
              </mc:Fallback>
            </mc:AlternateContent>
          </a:graphicData>
        </a:graphic>
      </p:graphicFrame>
      <p:sp>
        <p:nvSpPr>
          <p:cNvPr id="14" name="Rechteck 13">
            <a:extLst>
              <a:ext uri="{FF2B5EF4-FFF2-40B4-BE49-F238E27FC236}">
                <a16:creationId xmlns:a16="http://schemas.microsoft.com/office/drawing/2014/main" id="{C3C120DF-DBB7-4D90-8E99-F3AAC51BB40F}"/>
              </a:ext>
            </a:extLst>
          </p:cNvPr>
          <p:cNvSpPr/>
          <p:nvPr>
            <p:custDataLst>
              <p:tags r:id="rId3"/>
            </p:custDataLst>
          </p:nvPr>
        </p:nvSpPr>
        <p:spPr>
          <a:xfrm>
            <a:off x="-15006" y="1750341"/>
            <a:ext cx="9144000" cy="2215857"/>
          </a:xfrm>
          <a:prstGeom prst="rect">
            <a:avLst/>
          </a:prstGeom>
          <a:solidFill>
            <a:schemeClr val="bg1">
              <a:alpha val="8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5" name="Titel 1">
            <a:extLst>
              <a:ext uri="{FF2B5EF4-FFF2-40B4-BE49-F238E27FC236}">
                <a16:creationId xmlns:a16="http://schemas.microsoft.com/office/drawing/2014/main" id="{69E1A69B-B101-47FD-98DC-4293792145A8}"/>
              </a:ext>
            </a:extLst>
          </p:cNvPr>
          <p:cNvSpPr txBox="1">
            <a:spLocks/>
          </p:cNvSpPr>
          <p:nvPr>
            <p:custDataLst>
              <p:tags r:id="rId4"/>
            </p:custDataLst>
          </p:nvPr>
        </p:nvSpPr>
        <p:spPr>
          <a:xfrm>
            <a:off x="988695" y="1919530"/>
            <a:ext cx="7181615" cy="124610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gn="ctr">
              <a:lnSpc>
                <a:spcPct val="100000"/>
              </a:lnSpc>
              <a:spcBef>
                <a:spcPts val="450"/>
              </a:spcBef>
            </a:pPr>
            <a:r>
              <a:rPr lang="en-US" sz="3600" i="1" kern="1200" dirty="0">
                <a:latin typeface="+mj-lt"/>
                <a:ea typeface="+mn-ea"/>
                <a:cs typeface="Dreaming Outloud Script Pro" panose="020F0502020204030204" pitchFamily="34" charset="0"/>
              </a:rPr>
              <a:t>NOT YOUR GRANDMOTHER’S </a:t>
            </a:r>
          </a:p>
          <a:p>
            <a:pPr algn="ctr">
              <a:lnSpc>
                <a:spcPct val="100000"/>
              </a:lnSpc>
              <a:spcBef>
                <a:spcPts val="450"/>
              </a:spcBef>
            </a:pPr>
            <a:r>
              <a:rPr lang="en-US" sz="3600" i="1" kern="1200" dirty="0">
                <a:latin typeface="+mj-lt"/>
                <a:ea typeface="+mn-ea"/>
                <a:cs typeface="Dreaming Outloud Script Pro" panose="020F0502020204030204" pitchFamily="34" charset="0"/>
              </a:rPr>
              <a:t>VINYL SIDING </a:t>
            </a:r>
          </a:p>
        </p:txBody>
      </p:sp>
      <p:grpSp>
        <p:nvGrpSpPr>
          <p:cNvPr id="8" name="Group 7">
            <a:extLst>
              <a:ext uri="{FF2B5EF4-FFF2-40B4-BE49-F238E27FC236}">
                <a16:creationId xmlns:a16="http://schemas.microsoft.com/office/drawing/2014/main" id="{2CEF021D-F574-4F82-981C-53DB73C4E78E}"/>
              </a:ext>
            </a:extLst>
          </p:cNvPr>
          <p:cNvGrpSpPr/>
          <p:nvPr/>
        </p:nvGrpSpPr>
        <p:grpSpPr>
          <a:xfrm>
            <a:off x="0" y="-57717"/>
            <a:ext cx="9144000" cy="810000"/>
            <a:chOff x="6095999" y="863086"/>
            <a:chExt cx="15631199" cy="1080000"/>
          </a:xfrm>
        </p:grpSpPr>
        <p:sp>
          <p:nvSpPr>
            <p:cNvPr id="10" name="Rechteck 9">
              <a:extLst>
                <a:ext uri="{FF2B5EF4-FFF2-40B4-BE49-F238E27FC236}">
                  <a16:creationId xmlns:a16="http://schemas.microsoft.com/office/drawing/2014/main" id="{E477BB4F-3F74-431D-9A40-E148F0265FA8}"/>
                </a:ext>
              </a:extLst>
            </p:cNvPr>
            <p:cNvSpPr>
              <a:spLocks noChangeAspect="1"/>
            </p:cNvSpPr>
            <p:nvPr userDrawn="1"/>
          </p:nvSpPr>
          <p:spPr>
            <a:xfrm>
              <a:off x="6095999" y="863086"/>
              <a:ext cx="15631199"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pic>
          <p:nvPicPr>
            <p:cNvPr id="12" name="Grafik 11">
              <a:extLst>
                <a:ext uri="{FF2B5EF4-FFF2-40B4-BE49-F238E27FC236}">
                  <a16:creationId xmlns:a16="http://schemas.microsoft.com/office/drawing/2014/main" id="{AD10E663-BDE1-499C-9C27-A1367760C45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837197"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3" name="Grafik 12">
              <a:extLst>
                <a:ext uri="{FF2B5EF4-FFF2-40B4-BE49-F238E27FC236}">
                  <a16:creationId xmlns:a16="http://schemas.microsoft.com/office/drawing/2014/main" id="{F1480813-46D1-4255-805A-35F7C4B943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66033"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5" name="Picture 4">
              <a:extLst>
                <a:ext uri="{FF2B5EF4-FFF2-40B4-BE49-F238E27FC236}">
                  <a16:creationId xmlns:a16="http://schemas.microsoft.com/office/drawing/2014/main" id="{1F828900-800E-499B-A956-05FCA8C6340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26034" y="1109686"/>
              <a:ext cx="1173600" cy="586800"/>
            </a:xfrm>
            <a:prstGeom prst="rect">
              <a:avLst/>
            </a:prstGeom>
            <a:noFill/>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8FCC26BA-B83C-456A-A2DA-9D3B02C9E17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123596" y="1109686"/>
              <a:ext cx="1173600" cy="586800"/>
            </a:xfrm>
            <a:prstGeom prst="rect">
              <a:avLst/>
            </a:prstGeom>
            <a:noFill/>
            <a:extLst>
              <a:ext uri="{909E8E84-426E-40DD-AFC4-6F175D3DCCD1}">
                <a14:hiddenFill xmlns:a14="http://schemas.microsoft.com/office/drawing/2010/main">
                  <a:solidFill>
                    <a:schemeClr val="accent1"/>
                  </a:solidFill>
                </a14:hiddenFill>
              </a:ext>
            </a:extLst>
          </p:spPr>
        </p:pic>
        <p:cxnSp>
          <p:nvCxnSpPr>
            <p:cNvPr id="2" name="Straight Connector 1">
              <a:extLst>
                <a:ext uri="{FF2B5EF4-FFF2-40B4-BE49-F238E27FC236}">
                  <a16:creationId xmlns:a16="http://schemas.microsoft.com/office/drawing/2014/main" id="{50A6D6D4-B1BC-405D-9EB3-EDFEA8750D9E}"/>
                </a:ext>
              </a:extLst>
            </p:cNvPr>
            <p:cNvCxnSpPr/>
            <p:nvPr/>
          </p:nvCxnSpPr>
          <p:spPr>
            <a:xfrm>
              <a:off x="8256034" y="998086"/>
              <a:ext cx="0" cy="810000"/>
            </a:xfrm>
            <a:prstGeom prst="line">
              <a:avLst/>
            </a:prstGeom>
            <a:ln w="1524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19F25A7-3341-4ADC-ACCA-A5C692641DCD}"/>
                </a:ext>
              </a:extLst>
            </p:cNvPr>
            <p:cNvCxnSpPr/>
            <p:nvPr/>
          </p:nvCxnSpPr>
          <p:spPr>
            <a:xfrm>
              <a:off x="19567195" y="998086"/>
              <a:ext cx="0" cy="810000"/>
            </a:xfrm>
            <a:prstGeom prst="line">
              <a:avLst/>
            </a:prstGeom>
            <a:ln w="1524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7C52ED2-EB03-EC2A-D073-A6F2D7A4B7ED}"/>
              </a:ext>
            </a:extLst>
          </p:cNvPr>
          <p:cNvSpPr txBox="1"/>
          <p:nvPr/>
        </p:nvSpPr>
        <p:spPr>
          <a:xfrm>
            <a:off x="829339" y="4271770"/>
            <a:ext cx="7485321" cy="861774"/>
          </a:xfrm>
          <a:prstGeom prst="rect">
            <a:avLst/>
          </a:prstGeom>
          <a:noFill/>
        </p:spPr>
        <p:txBody>
          <a:bodyPr wrap="square" lIns="0" tIns="0" rIns="0" bIns="0" rtlCol="0">
            <a:spAutoFit/>
          </a:bodyPr>
          <a:lstStyle/>
          <a:p>
            <a:pPr algn="ctr"/>
            <a:r>
              <a:rPr lang="en-US" sz="2800" b="1" dirty="0">
                <a:latin typeface="+mj-lt"/>
              </a:rPr>
              <a:t>THE ADVANTAGES OF GRAPHITE POLYSTYRENE  INSULATED VINYL SIDING </a:t>
            </a:r>
            <a:endParaRPr lang="de-DE" sz="2800" b="1" dirty="0">
              <a:latin typeface="+mj-lt"/>
            </a:endParaRPr>
          </a:p>
        </p:txBody>
      </p:sp>
      <p:sp>
        <p:nvSpPr>
          <p:cNvPr id="11" name="Slide Number Placeholder 10">
            <a:extLst>
              <a:ext uri="{FF2B5EF4-FFF2-40B4-BE49-F238E27FC236}">
                <a16:creationId xmlns:a16="http://schemas.microsoft.com/office/drawing/2014/main" id="{6AC50FF3-5D77-6F7C-C8C7-A42C3DBF9B14}"/>
              </a:ext>
            </a:extLst>
          </p:cNvPr>
          <p:cNvSpPr>
            <a:spLocks noGrp="1"/>
          </p:cNvSpPr>
          <p:nvPr>
            <p:ph type="sldNum" sz="quarter" idx="12"/>
          </p:nvPr>
        </p:nvSpPr>
        <p:spPr/>
        <p:txBody>
          <a:bodyPr/>
          <a:lstStyle/>
          <a:p>
            <a:fld id="{82EA1D04-CA53-4DE3-84A8-2B63E41036C9}" type="slidenum">
              <a:rPr lang="de-DE" smtClean="0"/>
              <a:pPr/>
              <a:t>1</a:t>
            </a:fld>
            <a:endParaRPr lang="de-DE" dirty="0"/>
          </a:p>
        </p:txBody>
      </p:sp>
      <p:sp>
        <p:nvSpPr>
          <p:cNvPr id="9" name="TextBox 8">
            <a:extLst>
              <a:ext uri="{FF2B5EF4-FFF2-40B4-BE49-F238E27FC236}">
                <a16:creationId xmlns:a16="http://schemas.microsoft.com/office/drawing/2014/main" id="{168DD153-7DF3-355A-36E4-2760B44E034F}"/>
              </a:ext>
            </a:extLst>
          </p:cNvPr>
          <p:cNvSpPr txBox="1"/>
          <p:nvPr/>
        </p:nvSpPr>
        <p:spPr>
          <a:xfrm>
            <a:off x="973690" y="6000108"/>
            <a:ext cx="2396234" cy="830997"/>
          </a:xfrm>
          <a:prstGeom prst="rect">
            <a:avLst/>
          </a:prstGeom>
          <a:noFill/>
        </p:spPr>
        <p:txBody>
          <a:bodyPr wrap="square" lIns="0" tIns="0" rIns="0" bIns="0" rtlCol="0">
            <a:spAutoFit/>
          </a:bodyPr>
          <a:lstStyle/>
          <a:p>
            <a:r>
              <a:rPr lang="en-US" dirty="0"/>
              <a:t>Course #23</a:t>
            </a:r>
          </a:p>
          <a:p>
            <a:r>
              <a:rPr lang="en-US" dirty="0"/>
              <a:t>Provider #50111211</a:t>
            </a:r>
          </a:p>
          <a:p>
            <a:r>
              <a:rPr lang="en-US" dirty="0"/>
              <a:t>1 LU|HSW</a:t>
            </a:r>
          </a:p>
        </p:txBody>
      </p:sp>
    </p:spTree>
    <p:custDataLst>
      <p:tags r:id="rId1"/>
    </p:custDataLst>
    <p:extLst>
      <p:ext uri="{BB962C8B-B14F-4D97-AF65-F5344CB8AC3E}">
        <p14:creationId xmlns:p14="http://schemas.microsoft.com/office/powerpoint/2010/main" val="252114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7.jpeg" descr="basf-949620-neopor-hr"/>
          <p:cNvPicPr/>
          <p:nvPr/>
        </p:nvPicPr>
        <p:blipFill>
          <a:blip r:embed="rId3" cstate="email">
            <a:extLst>
              <a:ext uri="{28A0092B-C50C-407E-A947-70E740481C1C}">
                <a14:useLocalDpi xmlns:a14="http://schemas.microsoft.com/office/drawing/2010/main"/>
              </a:ext>
            </a:extLst>
          </a:blip>
          <a:stretch>
            <a:fillRect/>
          </a:stretch>
        </p:blipFill>
        <p:spPr>
          <a:xfrm>
            <a:off x="483900" y="1169978"/>
            <a:ext cx="8202902" cy="5494982"/>
          </a:xfrm>
          <a:prstGeom prst="rect">
            <a:avLst/>
          </a:prstGeom>
          <a:ln w="12700">
            <a:miter lim="400000"/>
          </a:ln>
        </p:spPr>
      </p:pic>
      <p:graphicFrame>
        <p:nvGraphicFramePr>
          <p:cNvPr id="2" name="Diagram 1">
            <a:extLst>
              <a:ext uri="{FF2B5EF4-FFF2-40B4-BE49-F238E27FC236}">
                <a16:creationId xmlns:a16="http://schemas.microsoft.com/office/drawing/2014/main" id="{CF839D4D-1DFD-4FC5-A8EC-F15456B0720A}"/>
              </a:ext>
            </a:extLst>
          </p:cNvPr>
          <p:cNvGraphicFramePr/>
          <p:nvPr>
            <p:extLst>
              <p:ext uri="{D42A27DB-BD31-4B8C-83A1-F6EECF244321}">
                <p14:modId xmlns:p14="http://schemas.microsoft.com/office/powerpoint/2010/main" val="2937626982"/>
              </p:ext>
            </p:extLst>
          </p:nvPr>
        </p:nvGraphicFramePr>
        <p:xfrm>
          <a:off x="767824" y="1477926"/>
          <a:ext cx="7566474" cy="5088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3" name="Shape 83"/>
          <p:cNvSpPr>
            <a:spLocks noGrp="1"/>
          </p:cNvSpPr>
          <p:nvPr>
            <p:ph type="sldNum" sz="quarter" idx="2"/>
          </p:nvPr>
        </p:nvSpPr>
        <p:spPr>
          <a:xfrm>
            <a:off x="6629399" y="6324686"/>
            <a:ext cx="2057403" cy="127001"/>
          </a:xfrm>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normAutofit/>
          </a:bodyPr>
          <a:lstStyle>
            <a:lvl1pPr>
              <a:lnSpc>
                <a:spcPct val="90000"/>
              </a:lnSpc>
              <a:defRPr sz="900"/>
            </a:lvl1pPr>
          </a:lstStyle>
          <a:p>
            <a:pPr lvl="0">
              <a:defRPr sz="1800">
                <a:solidFill>
                  <a:srgbClr val="000000"/>
                </a:solidFill>
              </a:defRPr>
            </a:pPr>
            <a:fld id="{86CB4B4D-7CA3-9044-876B-883B54F8677D}" type="slidenum">
              <a:rPr sz="900">
                <a:solidFill>
                  <a:srgbClr val="888888"/>
                </a:solidFill>
              </a:rPr>
              <a:pPr lvl="0">
                <a:defRPr sz="1800">
                  <a:solidFill>
                    <a:srgbClr val="000000"/>
                  </a:solidFill>
                </a:defRPr>
              </a:pPr>
              <a:t>10</a:t>
            </a:fld>
            <a:endParaRPr sz="900" dirty="0">
              <a:solidFill>
                <a:srgbClr val="888888"/>
              </a:solidFill>
            </a:endParaRPr>
          </a:p>
        </p:txBody>
      </p:sp>
      <p:sp>
        <p:nvSpPr>
          <p:cNvPr id="6" name="Shape 62"/>
          <p:cNvSpPr txBox="1">
            <a:spLocks/>
          </p:cNvSpPr>
          <p:nvPr/>
        </p:nvSpPr>
        <p:spPr>
          <a:xfrm>
            <a:off x="483900" y="163746"/>
            <a:ext cx="8330552" cy="852258"/>
          </a:xfrm>
          <a:prstGeom prst="rect">
            <a:avLst/>
          </a:prstGeom>
        </p:spPr>
        <p:txBody>
          <a:bodyPr anchor="b"/>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defRPr sz="1800"/>
            </a:pPr>
            <a:r>
              <a:rPr lang="en-US" sz="2800" b="1" dirty="0">
                <a:solidFill>
                  <a:schemeClr val="accent1"/>
                </a:solidFill>
                <a:latin typeface="+mj-lt"/>
              </a:rPr>
              <a:t>GPS INSULATION EXPLAINED </a:t>
            </a:r>
          </a:p>
        </p:txBody>
      </p:sp>
      <p:sp>
        <p:nvSpPr>
          <p:cNvPr id="5" name="Oval 4">
            <a:extLst>
              <a:ext uri="{FF2B5EF4-FFF2-40B4-BE49-F238E27FC236}">
                <a16:creationId xmlns:a16="http://schemas.microsoft.com/office/drawing/2014/main" id="{0F211F7D-330A-44C0-9CB1-4B6F03CE9AC5}"/>
              </a:ext>
            </a:extLst>
          </p:cNvPr>
          <p:cNvSpPr/>
          <p:nvPr/>
        </p:nvSpPr>
        <p:spPr>
          <a:xfrm>
            <a:off x="3666740" y="3091057"/>
            <a:ext cx="1768642" cy="1812782"/>
          </a:xfrm>
          <a:prstGeom prst="ellipse">
            <a:avLst/>
          </a:prstGeom>
          <a:blipFill>
            <a:blip r:embed="rId9">
              <a:alphaModFix amt="53000"/>
              <a:extLst>
                <a:ext uri="{BEBA8EAE-BF5A-486C-A8C5-ECC9F3942E4B}">
                  <a14:imgProps xmlns:a14="http://schemas.microsoft.com/office/drawing/2010/main">
                    <a14:imgLayer r:embed="rId10">
                      <a14:imgEffect>
                        <a14:sharpenSoften amount="-52000"/>
                      </a14:imgEffect>
                      <a14:imgEffect>
                        <a14:colorTemperature colorTemp="11200"/>
                      </a14:imgEffect>
                      <a14:imgEffect>
                        <a14:saturation sat="66000"/>
                      </a14:imgEffect>
                      <a14:imgEffect>
                        <a14:brightnessContrast bright="-56000"/>
                      </a14:imgEffect>
                    </a14:imgLayer>
                  </a14:imgProps>
                </a:ext>
              </a:extLst>
            </a:blip>
            <a:stretch>
              <a:fillRect/>
            </a:stretch>
          </a:blipFill>
          <a:ln>
            <a:noFill/>
          </a:ln>
          <a:effectLst>
            <a:outerShdw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75ADB65-CC45-2BBC-C058-68AFB7347A22}"/>
              </a:ext>
            </a:extLst>
          </p:cNvPr>
          <p:cNvSpPr/>
          <p:nvPr/>
        </p:nvSpPr>
        <p:spPr>
          <a:xfrm>
            <a:off x="3333421" y="3643505"/>
            <a:ext cx="2435283" cy="707886"/>
          </a:xfrm>
          <a:prstGeom prst="rect">
            <a:avLst/>
          </a:prstGeom>
          <a:noFill/>
        </p:spPr>
        <p:txBody>
          <a:bodyPr wrap="none" lIns="91440" tIns="45720" rIns="91440" bIns="45720">
            <a:spAutoFit/>
            <a:scene3d>
              <a:camera prst="orthographicFront"/>
              <a:lightRig rig="threePt" dir="t"/>
            </a:scene3d>
            <a:sp3d contourW="12700">
              <a:contourClr>
                <a:schemeClr val="tx2"/>
              </a:contourClr>
            </a:sp3d>
          </a:bodyPr>
          <a:lstStyle/>
          <a:p>
            <a:pPr algn="ctr"/>
            <a:r>
              <a:rPr lang="en-US" sz="2000" b="1" cap="none" spc="0" dirty="0">
                <a:ln w="12700">
                  <a:noFill/>
                  <a:prstDash val="solid"/>
                </a:ln>
                <a:solidFill>
                  <a:schemeClr val="bg1"/>
                </a:solidFill>
                <a:effectLst>
                  <a:outerShdw blurRad="41275" dist="20320" dir="1800000" algn="tl" rotWithShape="0">
                    <a:srgbClr val="000000">
                      <a:alpha val="40000"/>
                    </a:srgbClr>
                  </a:outerShdw>
                </a:effectLst>
              </a:rPr>
              <a:t>GPS Safe &amp; Stable</a:t>
            </a:r>
          </a:p>
          <a:p>
            <a:pPr algn="ctr"/>
            <a:r>
              <a:rPr lang="en-US" sz="2000" b="1" dirty="0">
                <a:ln w="12700">
                  <a:noFill/>
                  <a:prstDash val="solid"/>
                </a:ln>
                <a:solidFill>
                  <a:schemeClr val="bg1"/>
                </a:solidFill>
                <a:effectLst>
                  <a:outerShdw blurRad="41275" dist="20320" dir="1800000" algn="tl" rotWithShape="0">
                    <a:srgbClr val="000000">
                      <a:alpha val="40000"/>
                    </a:srgbClr>
                  </a:outerShdw>
                </a:effectLst>
              </a:rPr>
              <a:t>+25 R-Value</a:t>
            </a:r>
            <a:endParaRPr lang="en-US" sz="2000" b="1" cap="none" spc="0" dirty="0">
              <a:ln w="12700">
                <a:no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73" y="992868"/>
            <a:ext cx="8156712" cy="1325563"/>
          </a:xfrm>
        </p:spPr>
        <p:txBody>
          <a:bodyPr>
            <a:normAutofit/>
          </a:bodyPr>
          <a:lstStyle/>
          <a:p>
            <a:r>
              <a:rPr lang="en-US" sz="1800" b="1" dirty="0"/>
              <a:t>REFLECTIVE PROPERTIES OF GRAPHITE DELIVER MORE R-VALUE</a:t>
            </a:r>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11</a:t>
            </a:fld>
            <a:endParaRPr lang="en-US" dirty="0"/>
          </a:p>
        </p:txBody>
      </p:sp>
      <p:pic>
        <p:nvPicPr>
          <p:cNvPr id="8" name="Picture 7" descr="Picture1.png"/>
          <p:cNvPicPr>
            <a:picLocks noChangeAspect="1"/>
          </p:cNvPicPr>
          <p:nvPr/>
        </p:nvPicPr>
        <p:blipFill>
          <a:blip r:embed="rId3" cstate="print"/>
          <a:stretch>
            <a:fillRect/>
          </a:stretch>
        </p:blipFill>
        <p:spPr>
          <a:xfrm>
            <a:off x="827142" y="1489146"/>
            <a:ext cx="7714643" cy="3667201"/>
          </a:xfrm>
          <a:prstGeom prst="rect">
            <a:avLst/>
          </a:prstGeom>
          <a:ln>
            <a:noFill/>
          </a:ln>
        </p:spPr>
      </p:pic>
      <p:pic>
        <p:nvPicPr>
          <p:cNvPr id="11266" name="Picture 2" descr="Neopor Graphite Polystyrene: What It Is and How It Works">
            <a:extLst>
              <a:ext uri="{FF2B5EF4-FFF2-40B4-BE49-F238E27FC236}">
                <a16:creationId xmlns:a16="http://schemas.microsoft.com/office/drawing/2014/main" id="{8B4CCCDC-FF44-2C27-90F4-485E3DC37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247" y="5145670"/>
            <a:ext cx="4456128" cy="17016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FAAFBE-3417-393A-BDE2-1FFF3C1B8D62}"/>
              </a:ext>
            </a:extLst>
          </p:cNvPr>
          <p:cNvSpPr/>
          <p:nvPr/>
        </p:nvSpPr>
        <p:spPr>
          <a:xfrm>
            <a:off x="5009190" y="1701653"/>
            <a:ext cx="1245306" cy="272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18B1E07-C239-E0CE-FBA4-E8607DAFF7BC}"/>
              </a:ext>
            </a:extLst>
          </p:cNvPr>
          <p:cNvSpPr txBox="1"/>
          <p:nvPr/>
        </p:nvSpPr>
        <p:spPr>
          <a:xfrm>
            <a:off x="4810572" y="2182692"/>
            <a:ext cx="1733550" cy="184666"/>
          </a:xfrm>
          <a:prstGeom prst="rect">
            <a:avLst/>
          </a:prstGeom>
          <a:solidFill>
            <a:schemeClr val="bg2"/>
          </a:solidFill>
        </p:spPr>
        <p:txBody>
          <a:bodyPr wrap="square" lIns="0" tIns="0" rIns="0" bIns="0" rtlCol="0">
            <a:spAutoFit/>
          </a:bodyPr>
          <a:lstStyle/>
          <a:p>
            <a:pPr algn="ctr"/>
            <a:r>
              <a:rPr lang="en-US" sz="1200" b="1" dirty="0">
                <a:solidFill>
                  <a:schemeClr val="accent1"/>
                </a:solidFill>
              </a:rPr>
              <a:t>GPS Insulation</a:t>
            </a:r>
            <a:endParaRPr lang="en-US" sz="1400" b="1" dirty="0">
              <a:solidFill>
                <a:schemeClr val="accent1"/>
              </a:solidFill>
            </a:endParaRPr>
          </a:p>
        </p:txBody>
      </p:sp>
      <p:sp>
        <p:nvSpPr>
          <p:cNvPr id="7" name="Rectangle 6">
            <a:extLst>
              <a:ext uri="{FF2B5EF4-FFF2-40B4-BE49-F238E27FC236}">
                <a16:creationId xmlns:a16="http://schemas.microsoft.com/office/drawing/2014/main" id="{48C4AE2D-E882-556A-495F-26274EFF176B}"/>
              </a:ext>
            </a:extLst>
          </p:cNvPr>
          <p:cNvSpPr/>
          <p:nvPr/>
        </p:nvSpPr>
        <p:spPr>
          <a:xfrm>
            <a:off x="930493" y="1786452"/>
            <a:ext cx="1511808" cy="188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8357B5-4B55-8914-A28E-C15CA56E3877}"/>
              </a:ext>
            </a:extLst>
          </p:cNvPr>
          <p:cNvSpPr txBox="1"/>
          <p:nvPr/>
        </p:nvSpPr>
        <p:spPr>
          <a:xfrm>
            <a:off x="930493" y="1949099"/>
            <a:ext cx="1733550" cy="369332"/>
          </a:xfrm>
          <a:prstGeom prst="rect">
            <a:avLst/>
          </a:prstGeom>
          <a:solidFill>
            <a:schemeClr val="bg2"/>
          </a:solidFill>
        </p:spPr>
        <p:txBody>
          <a:bodyPr wrap="square" lIns="0" tIns="0" rIns="0" bIns="0" rtlCol="0">
            <a:spAutoFit/>
          </a:bodyPr>
          <a:lstStyle/>
          <a:p>
            <a:pPr algn="ctr"/>
            <a:r>
              <a:rPr lang="en-US" sz="1200" b="1" dirty="0">
                <a:solidFill>
                  <a:schemeClr val="accent1"/>
                </a:solidFill>
              </a:rPr>
              <a:t>Traditional EPS Insulation</a:t>
            </a:r>
            <a:endParaRPr lang="en-US" sz="1400" b="1" dirty="0">
              <a:solidFill>
                <a:schemeClr val="accent1"/>
              </a:solidFill>
            </a:endParaRPr>
          </a:p>
        </p:txBody>
      </p:sp>
      <p:sp>
        <p:nvSpPr>
          <p:cNvPr id="9" name="Shape 62">
            <a:extLst>
              <a:ext uri="{FF2B5EF4-FFF2-40B4-BE49-F238E27FC236}">
                <a16:creationId xmlns:a16="http://schemas.microsoft.com/office/drawing/2014/main" id="{57CD480B-C8DB-2494-678A-AFC8E8AB462A}"/>
              </a:ext>
            </a:extLst>
          </p:cNvPr>
          <p:cNvSpPr txBox="1">
            <a:spLocks/>
          </p:cNvSpPr>
          <p:nvPr/>
        </p:nvSpPr>
        <p:spPr>
          <a:xfrm>
            <a:off x="238035" y="104506"/>
            <a:ext cx="8330552" cy="852258"/>
          </a:xfrm>
          <a:prstGeom prst="rect">
            <a:avLst/>
          </a:prstGeom>
        </p:spPr>
        <p:txBody>
          <a:bodyPr anchor="b"/>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defRPr sz="1800"/>
            </a:pPr>
            <a:r>
              <a:rPr lang="en-US" sz="2800" b="1" dirty="0">
                <a:solidFill>
                  <a:schemeClr val="accent1"/>
                </a:solidFill>
                <a:latin typeface="+mj-lt"/>
              </a:rPr>
              <a:t>GPS INSULATION EXPLAINED </a:t>
            </a:r>
          </a:p>
        </p:txBody>
      </p:sp>
    </p:spTree>
    <p:extLst>
      <p:ext uri="{BB962C8B-B14F-4D97-AF65-F5344CB8AC3E}">
        <p14:creationId xmlns:p14="http://schemas.microsoft.com/office/powerpoint/2010/main" val="169961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60F38B9-15C2-A939-9013-DA06D40667F9}"/>
              </a:ext>
            </a:extLst>
          </p:cNvPr>
          <p:cNvSpPr>
            <a:spLocks noGrp="1"/>
          </p:cNvSpPr>
          <p:nvPr>
            <p:ph type="ctrTitle"/>
          </p:nvPr>
        </p:nvSpPr>
        <p:spPr/>
        <p:txBody>
          <a:bodyPr anchor="t">
            <a:normAutofit fontScale="90000"/>
          </a:bodyPr>
          <a:lstStyle/>
          <a:p>
            <a:r>
              <a:rPr lang="en-US" b="1" dirty="0"/>
              <a:t>CHAPTER 2: </a:t>
            </a:r>
            <a:br>
              <a:rPr lang="en-US" b="1" dirty="0"/>
            </a:br>
            <a:r>
              <a:rPr lang="en-US" sz="4400" b="1" i="0" baseline="0" dirty="0"/>
              <a:t>Advantages of GPS Vinyl Siding</a:t>
            </a:r>
            <a:br>
              <a:rPr lang="en-US" sz="4400" dirty="0"/>
            </a:br>
            <a:endParaRPr lang="en-US" dirty="0"/>
          </a:p>
        </p:txBody>
      </p:sp>
      <p:graphicFrame>
        <p:nvGraphicFramePr>
          <p:cNvPr id="10" name="Diagram 9">
            <a:extLst>
              <a:ext uri="{FF2B5EF4-FFF2-40B4-BE49-F238E27FC236}">
                <a16:creationId xmlns:a16="http://schemas.microsoft.com/office/drawing/2014/main" id="{3D14D037-93AA-2CDE-5EC5-857FD61D1863}"/>
              </a:ext>
            </a:extLst>
          </p:cNvPr>
          <p:cNvGraphicFramePr/>
          <p:nvPr>
            <p:extLst>
              <p:ext uri="{D42A27DB-BD31-4B8C-83A1-F6EECF244321}">
                <p14:modId xmlns:p14="http://schemas.microsoft.com/office/powerpoint/2010/main" val="589584035"/>
              </p:ext>
            </p:extLst>
          </p:nvPr>
        </p:nvGraphicFramePr>
        <p:xfrm>
          <a:off x="0" y="2702560"/>
          <a:ext cx="9144000" cy="3812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hidden="1">
            <a:extLst>
              <a:ext uri="{FF2B5EF4-FFF2-40B4-BE49-F238E27FC236}">
                <a16:creationId xmlns:a16="http://schemas.microsoft.com/office/drawing/2014/main" id="{A2CC6984-18F3-A627-E125-7ACBFF5D64A2}"/>
              </a:ext>
            </a:extLst>
          </p:cNvPr>
          <p:cNvSpPr>
            <a:spLocks noGrp="1"/>
          </p:cNvSpPr>
          <p:nvPr>
            <p:ph type="sldNum" sz="quarter" idx="12"/>
          </p:nvPr>
        </p:nvSpPr>
        <p:spPr/>
        <p:txBody>
          <a:bodyPr/>
          <a:lstStyle/>
          <a:p>
            <a:pPr lvl="0">
              <a:spcAft>
                <a:spcPts val="600"/>
              </a:spcAft>
            </a:pPr>
            <a:fld id="{86CB4B4D-7CA3-9044-876B-883B54F8677D}" type="slidenum">
              <a:rPr lang="en-US" smtClean="0"/>
              <a:pPr lvl="0">
                <a:spcAft>
                  <a:spcPts val="600"/>
                </a:spcAft>
              </a:pPr>
              <a:t>12</a:t>
            </a:fld>
            <a:endParaRPr lang="en-US"/>
          </a:p>
        </p:txBody>
      </p:sp>
      <p:sp>
        <p:nvSpPr>
          <p:cNvPr id="21" name="Slide Number Placeholder 3">
            <a:extLst>
              <a:ext uri="{FF2B5EF4-FFF2-40B4-BE49-F238E27FC236}">
                <a16:creationId xmlns:a16="http://schemas.microsoft.com/office/drawing/2014/main" id="{0391AF2E-6B56-0F7E-FDF6-743E63CD38E7}"/>
              </a:ext>
            </a:extLst>
          </p:cNvPr>
          <p:cNvSpPr>
            <a:spLocks noGrp="1"/>
          </p:cNvSpPr>
          <p:nvPr>
            <p:ph type="sldNum" sz="quarter" idx="4294967295"/>
          </p:nvPr>
        </p:nvSpPr>
        <p:spPr>
          <a:xfrm>
            <a:off x="0" y="6515100"/>
            <a:ext cx="288925" cy="150813"/>
          </a:xfrm>
        </p:spPr>
        <p:txBody>
          <a:bodyPr/>
          <a:lstStyle/>
          <a:p>
            <a:pPr>
              <a:spcAft>
                <a:spcPts val="600"/>
              </a:spcAft>
              <a:defRPr/>
            </a:pPr>
            <a:fld id="{5037968F-C5DF-8942-8786-D4E55E9E1C54}" type="slidenum">
              <a:rPr lang="en-US"/>
              <a:pPr>
                <a:spcAft>
                  <a:spcPts val="600"/>
                </a:spcAft>
                <a:defRPr/>
              </a:pPr>
              <a:t>12</a:t>
            </a:fld>
            <a:endParaRPr lang="en-US"/>
          </a:p>
        </p:txBody>
      </p:sp>
    </p:spTree>
    <p:extLst>
      <p:ext uri="{BB962C8B-B14F-4D97-AF65-F5344CB8AC3E}">
        <p14:creationId xmlns:p14="http://schemas.microsoft.com/office/powerpoint/2010/main" val="372398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showing the impact of various cladding products&#10;&#10;Description automatically generated">
            <a:extLst>
              <a:ext uri="{FF2B5EF4-FFF2-40B4-BE49-F238E27FC236}">
                <a16:creationId xmlns:a16="http://schemas.microsoft.com/office/drawing/2014/main" id="{84D2195D-5649-3F1B-D222-DF1178516E04}"/>
              </a:ext>
            </a:extLst>
          </p:cNvPr>
          <p:cNvPicPr>
            <a:picLocks noChangeAspect="1"/>
          </p:cNvPicPr>
          <p:nvPr/>
        </p:nvPicPr>
        <p:blipFill rotWithShape="1">
          <a:blip r:embed="rId3">
            <a:extLst>
              <a:ext uri="{28A0092B-C50C-407E-A947-70E740481C1C}">
                <a14:useLocalDpi xmlns:a14="http://schemas.microsoft.com/office/drawing/2010/main" val="0"/>
              </a:ext>
            </a:extLst>
          </a:blip>
          <a:srcRect t="18493"/>
          <a:stretch/>
        </p:blipFill>
        <p:spPr>
          <a:xfrm>
            <a:off x="435331" y="2074989"/>
            <a:ext cx="8271789" cy="4477119"/>
          </a:xfrm>
          <a:prstGeom prst="rect">
            <a:avLst/>
          </a:prstGeom>
        </p:spPr>
      </p:pic>
      <p:sp>
        <p:nvSpPr>
          <p:cNvPr id="2" name="Title 1"/>
          <p:cNvSpPr>
            <a:spLocks noGrp="1"/>
          </p:cNvSpPr>
          <p:nvPr>
            <p:ph type="title"/>
          </p:nvPr>
        </p:nvSpPr>
        <p:spPr>
          <a:xfrm>
            <a:off x="435331" y="431755"/>
            <a:ext cx="8186155" cy="986730"/>
          </a:xfrm>
        </p:spPr>
        <p:txBody>
          <a:bodyPr>
            <a:normAutofit/>
          </a:bodyPr>
          <a:lstStyle/>
          <a:p>
            <a:pPr>
              <a:defRPr/>
            </a:pPr>
            <a:r>
              <a:rPr lang="en-US" sz="1600" b="1" dirty="0"/>
              <a:t>INSULATED VINYL SIDING:  LESS IMPACT THAN MOST OTHER OPTIONS. </a:t>
            </a:r>
          </a:p>
        </p:txBody>
      </p:sp>
      <p:sp>
        <p:nvSpPr>
          <p:cNvPr id="6" name="Slide Number Placeholder 5"/>
          <p:cNvSpPr>
            <a:spLocks noGrp="1"/>
          </p:cNvSpPr>
          <p:nvPr>
            <p:ph type="sldNum" sz="quarter" idx="12"/>
          </p:nvPr>
        </p:nvSpPr>
        <p:spPr>
          <a:xfrm>
            <a:off x="165331" y="6627644"/>
            <a:ext cx="270000" cy="151200"/>
          </a:xfrm>
        </p:spPr>
        <p:txBody>
          <a:bodyPr/>
          <a:lstStyle/>
          <a:p>
            <a:pPr>
              <a:defRPr/>
            </a:pPr>
            <a:fld id="{5037968F-C5DF-8942-8786-D4E55E9E1C54}" type="slidenum">
              <a:rPr lang="en-US" smtClean="0"/>
              <a:pPr>
                <a:defRPr/>
              </a:pPr>
              <a:t>13</a:t>
            </a:fld>
            <a:endParaRPr lang="en-US"/>
          </a:p>
        </p:txBody>
      </p:sp>
      <p:sp>
        <p:nvSpPr>
          <p:cNvPr id="82948" name="TextBox 3"/>
          <p:cNvSpPr txBox="1">
            <a:spLocks noChangeArrowheads="1"/>
          </p:cNvSpPr>
          <p:nvPr/>
        </p:nvSpPr>
        <p:spPr bwMode="auto">
          <a:xfrm>
            <a:off x="2384979" y="6634082"/>
            <a:ext cx="717943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a:t>Based on the Building for Economic and Environmental Sustainability (Bees) software</a:t>
            </a:r>
          </a:p>
        </p:txBody>
      </p:sp>
      <p:sp>
        <p:nvSpPr>
          <p:cNvPr id="12" name="TextBox 11">
            <a:extLst>
              <a:ext uri="{FF2B5EF4-FFF2-40B4-BE49-F238E27FC236}">
                <a16:creationId xmlns:a16="http://schemas.microsoft.com/office/drawing/2014/main" id="{48F05FCE-FEAB-49AF-9DCB-E32F432D96D2}"/>
              </a:ext>
            </a:extLst>
          </p:cNvPr>
          <p:cNvSpPr txBox="1"/>
          <p:nvPr/>
        </p:nvSpPr>
        <p:spPr>
          <a:xfrm>
            <a:off x="1707276" y="6552108"/>
            <a:ext cx="5642263" cy="123111"/>
          </a:xfrm>
          <a:prstGeom prst="rect">
            <a:avLst/>
          </a:prstGeom>
          <a:noFill/>
        </p:spPr>
        <p:txBody>
          <a:bodyPr wrap="square" lIns="0" tIns="0" rIns="0" bIns="0" rtlCol="0">
            <a:spAutoFit/>
          </a:bodyPr>
          <a:lstStyle/>
          <a:p>
            <a:pPr algn="ctr"/>
            <a:r>
              <a:rPr lang="en-US" sz="800" dirty="0">
                <a:hlinkClick r:id="rId4">
                  <a:extLst>
                    <a:ext uri="{A12FA001-AC4F-418D-AE19-62706E023703}">
                      <ahyp:hlinkClr xmlns:ahyp="http://schemas.microsoft.com/office/drawing/2018/hyperlinkcolor" val="tx"/>
                    </a:ext>
                  </a:extLst>
                </a:hlinkClick>
              </a:rPr>
              <a:t>Courtesy Progressive Foam</a:t>
            </a:r>
            <a:endParaRPr lang="en-US" sz="800" dirty="0"/>
          </a:p>
        </p:txBody>
      </p:sp>
      <p:sp>
        <p:nvSpPr>
          <p:cNvPr id="3" name="Oval 2"/>
          <p:cNvSpPr/>
          <p:nvPr/>
        </p:nvSpPr>
        <p:spPr>
          <a:xfrm>
            <a:off x="4155440" y="4663440"/>
            <a:ext cx="1065894" cy="1762805"/>
          </a:xfrm>
          <a:prstGeom prst="ellipse">
            <a:avLst/>
          </a:prstGeom>
          <a:noFill/>
          <a:ln w="38100" cmpd="sng">
            <a:solidFill>
              <a:srgbClr val="007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Content Placeholder 2">
            <a:extLst>
              <a:ext uri="{FF2B5EF4-FFF2-40B4-BE49-F238E27FC236}">
                <a16:creationId xmlns:a16="http://schemas.microsoft.com/office/drawing/2014/main" id="{4201F911-C721-0ED9-BD46-8FD61B8309E6}"/>
              </a:ext>
            </a:extLst>
          </p:cNvPr>
          <p:cNvSpPr>
            <a:spLocks noGrp="1"/>
          </p:cNvSpPr>
          <p:nvPr>
            <p:ph idx="1"/>
          </p:nvPr>
        </p:nvSpPr>
        <p:spPr>
          <a:xfrm>
            <a:off x="522515" y="1101321"/>
            <a:ext cx="8098972" cy="933479"/>
          </a:xfrm>
        </p:spPr>
        <p:txBody>
          <a:bodyPr/>
          <a:lstStyle/>
          <a:p>
            <a:pPr>
              <a:buFont typeface="Wingdings" pitchFamily="2" charset="2"/>
              <a:buChar char="§"/>
            </a:pPr>
            <a:r>
              <a:rPr lang="en-US" sz="2000" dirty="0">
                <a:latin typeface="Calibri" charset="0"/>
              </a:rPr>
              <a:t>Only Option that Reduces Pollution Over Time</a:t>
            </a:r>
          </a:p>
          <a:p>
            <a:pPr>
              <a:buFont typeface="Wingdings" pitchFamily="2" charset="2"/>
              <a:buChar char="§"/>
            </a:pPr>
            <a:r>
              <a:rPr lang="en-US" sz="2000" dirty="0">
                <a:latin typeface="Calibri" charset="0"/>
              </a:rPr>
              <a:t>Specifically Qualifies for Green Building Programs/Incentives</a:t>
            </a:r>
          </a:p>
        </p:txBody>
      </p:sp>
      <p:sp>
        <p:nvSpPr>
          <p:cNvPr id="8" name="TextBox 7">
            <a:extLst>
              <a:ext uri="{FF2B5EF4-FFF2-40B4-BE49-F238E27FC236}">
                <a16:creationId xmlns:a16="http://schemas.microsoft.com/office/drawing/2014/main" id="{5C6671DD-7C1B-B443-EB45-F857FA7647AE}"/>
              </a:ext>
            </a:extLst>
          </p:cNvPr>
          <p:cNvSpPr txBox="1"/>
          <p:nvPr/>
        </p:nvSpPr>
        <p:spPr>
          <a:xfrm>
            <a:off x="8778614" y="4511040"/>
            <a:ext cx="400110" cy="2346960"/>
          </a:xfrm>
          <a:prstGeom prst="rect">
            <a:avLst/>
          </a:prstGeom>
          <a:solidFill>
            <a:srgbClr val="92D050"/>
          </a:solidFill>
        </p:spPr>
        <p:txBody>
          <a:bodyPr vert="vert" wrap="square">
            <a:spAutoFit/>
          </a:bodyPr>
          <a:lstStyle/>
          <a:p>
            <a:pPr lvl="0" algn="ctr"/>
            <a:r>
              <a:rPr lang="en-US" sz="1100" b="0" i="0" baseline="0" dirty="0">
                <a:solidFill>
                  <a:schemeClr val="bg2"/>
                </a:solidFill>
              </a:rPr>
              <a:t>Reduced Environmental Impac</a:t>
            </a:r>
            <a:r>
              <a:rPr lang="en-US" sz="1400" b="0" i="0" baseline="0" dirty="0">
                <a:solidFill>
                  <a:schemeClr val="bg2"/>
                </a:solidFill>
              </a:rPr>
              <a:t>ts</a:t>
            </a:r>
            <a:endParaRPr lang="en-US" sz="1400" dirty="0">
              <a:solidFill>
                <a:schemeClr val="bg2"/>
              </a:solidFill>
            </a:endParaRPr>
          </a:p>
        </p:txBody>
      </p:sp>
    </p:spTree>
    <p:extLst>
      <p:ext uri="{BB962C8B-B14F-4D97-AF65-F5344CB8AC3E}">
        <p14:creationId xmlns:p14="http://schemas.microsoft.com/office/powerpoint/2010/main" val="228151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graph showing the amount of gas in the heat&#10;&#10;Description automatically generated with medium confidence">
            <a:extLst>
              <a:ext uri="{FF2B5EF4-FFF2-40B4-BE49-F238E27FC236}">
                <a16:creationId xmlns:a16="http://schemas.microsoft.com/office/drawing/2014/main" id="{4310BEFB-B966-85FD-CE2D-CA60B39E30AD}"/>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387900" y="1011883"/>
            <a:ext cx="8451000" cy="5021195"/>
          </a:xfrm>
        </p:spPr>
      </p:pic>
      <p:sp>
        <p:nvSpPr>
          <p:cNvPr id="18" name="Title 17">
            <a:extLst>
              <a:ext uri="{FF2B5EF4-FFF2-40B4-BE49-F238E27FC236}">
                <a16:creationId xmlns:a16="http://schemas.microsoft.com/office/drawing/2014/main" id="{F61ECA52-27F0-EA0C-BFCC-87307F5349B0}"/>
              </a:ext>
            </a:extLst>
          </p:cNvPr>
          <p:cNvSpPr>
            <a:spLocks noGrp="1"/>
          </p:cNvSpPr>
          <p:nvPr>
            <p:ph type="title"/>
          </p:nvPr>
        </p:nvSpPr>
        <p:spPr>
          <a:xfrm>
            <a:off x="2626868" y="4970972"/>
            <a:ext cx="4242060" cy="853200"/>
          </a:xfrm>
        </p:spPr>
        <p:txBody>
          <a:bodyPr/>
          <a:lstStyle/>
          <a:p>
            <a:pPr algn="ctr"/>
            <a:r>
              <a:rPr lang="en-US" sz="800" dirty="0">
                <a:solidFill>
                  <a:schemeClr val="tx1"/>
                </a:solidFill>
              </a:rPr>
              <a:t>Carbon Payback Analysis Natural Gas Heating Scenario (0-16 Years)</a:t>
            </a:r>
          </a:p>
        </p:txBody>
      </p:sp>
      <p:sp>
        <p:nvSpPr>
          <p:cNvPr id="4" name="Date Placeholder 3">
            <a:extLst>
              <a:ext uri="{FF2B5EF4-FFF2-40B4-BE49-F238E27FC236}">
                <a16:creationId xmlns:a16="http://schemas.microsoft.com/office/drawing/2014/main" id="{B343284C-D16A-6E37-3024-15B8AAAFAAD2}"/>
              </a:ext>
            </a:extLst>
          </p:cNvPr>
          <p:cNvSpPr>
            <a:spLocks noGrp="1"/>
          </p:cNvSpPr>
          <p:nvPr>
            <p:ph type="dt" sz="half" idx="11"/>
          </p:nvPr>
        </p:nvSpPr>
        <p:spPr/>
        <p:txBody>
          <a:bodyPr/>
          <a:lstStyle/>
          <a:p>
            <a:pPr>
              <a:defRPr/>
            </a:pPr>
            <a:fld id="{1550AD6C-84CC-4A5E-86D3-FC3E11464A67}" type="datetime1">
              <a:rPr lang="de-DE" smtClean="0">
                <a:solidFill>
                  <a:srgbClr val="000000"/>
                </a:solidFill>
              </a:rPr>
              <a:pPr>
                <a:defRPr/>
              </a:pPr>
              <a:t>19.12.23</a:t>
            </a:fld>
            <a:endParaRPr lang="de-DE">
              <a:solidFill>
                <a:srgbClr val="000000"/>
              </a:solidFill>
            </a:endParaRPr>
          </a:p>
        </p:txBody>
      </p:sp>
      <p:sp>
        <p:nvSpPr>
          <p:cNvPr id="5" name="Slide Number Placeholder 4">
            <a:extLst>
              <a:ext uri="{FF2B5EF4-FFF2-40B4-BE49-F238E27FC236}">
                <a16:creationId xmlns:a16="http://schemas.microsoft.com/office/drawing/2014/main" id="{71DF1456-D361-6C52-B96F-E22BEA85417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14</a:t>
            </a:fld>
            <a:endParaRPr lang="de-DE">
              <a:solidFill>
                <a:srgbClr val="000000"/>
              </a:solidFill>
            </a:endParaRPr>
          </a:p>
        </p:txBody>
      </p:sp>
      <p:pic>
        <p:nvPicPr>
          <p:cNvPr id="23" name="Picture 22" descr="A diagram of a graph&#10;&#10;Description automatically generated">
            <a:extLst>
              <a:ext uri="{FF2B5EF4-FFF2-40B4-BE49-F238E27FC236}">
                <a16:creationId xmlns:a16="http://schemas.microsoft.com/office/drawing/2014/main" id="{D3E355F1-519F-8D00-CEC3-43C3730C5B6D}"/>
              </a:ext>
            </a:extLst>
          </p:cNvPr>
          <p:cNvPicPr>
            <a:picLocks noChangeAspect="1"/>
          </p:cNvPicPr>
          <p:nvPr/>
        </p:nvPicPr>
        <p:blipFill rotWithShape="1">
          <a:blip r:embed="rId4">
            <a:extLst>
              <a:ext uri="{28A0092B-C50C-407E-A947-70E740481C1C}">
                <a14:useLocalDpi xmlns:a14="http://schemas.microsoft.com/office/drawing/2010/main"/>
              </a:ext>
            </a:extLst>
          </a:blip>
          <a:srcRect l="12010" t="14536" r="3463"/>
          <a:stretch/>
        </p:blipFill>
        <p:spPr>
          <a:xfrm>
            <a:off x="6586691" y="3545840"/>
            <a:ext cx="1896909" cy="2159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C23F74AD-DC66-DD11-E2A7-1D27A6131B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900" y="5714331"/>
            <a:ext cx="8451000" cy="986781"/>
          </a:xfrm>
          <a:prstGeom prst="rect">
            <a:avLst/>
          </a:prstGeom>
        </p:spPr>
      </p:pic>
      <p:sp>
        <p:nvSpPr>
          <p:cNvPr id="29" name="TextBox 28">
            <a:extLst>
              <a:ext uri="{FF2B5EF4-FFF2-40B4-BE49-F238E27FC236}">
                <a16:creationId xmlns:a16="http://schemas.microsoft.com/office/drawing/2014/main" id="{3EA0A241-837E-D622-72BB-D7DC083B6616}"/>
              </a:ext>
            </a:extLst>
          </p:cNvPr>
          <p:cNvSpPr txBox="1"/>
          <p:nvPr/>
        </p:nvSpPr>
        <p:spPr>
          <a:xfrm>
            <a:off x="522901" y="6617857"/>
            <a:ext cx="8450999" cy="230832"/>
          </a:xfrm>
          <a:prstGeom prst="rect">
            <a:avLst/>
          </a:prstGeom>
          <a:noFill/>
        </p:spPr>
        <p:txBody>
          <a:bodyPr wrap="square">
            <a:spAutoFit/>
          </a:bodyPr>
          <a:lstStyle/>
          <a:p>
            <a:pPr algn="ctr"/>
            <a:r>
              <a:rPr lang="en-US" sz="900" i="1" dirty="0">
                <a:solidFill>
                  <a:schemeClr val="tx2"/>
                </a:solidFill>
                <a:effectLst/>
                <a:latin typeface="Helvetica" pitchFamily="2" charset="0"/>
              </a:rPr>
              <a:t>Source: Embodied Carbon Values in</a:t>
            </a:r>
            <a:r>
              <a:rPr lang="en-US" sz="900" dirty="0">
                <a:solidFill>
                  <a:schemeClr val="tx2"/>
                </a:solidFill>
                <a:latin typeface="Helvetica" pitchFamily="2" charset="0"/>
              </a:rPr>
              <a:t> </a:t>
            </a:r>
            <a:r>
              <a:rPr lang="en-US" sz="900" i="1" dirty="0">
                <a:solidFill>
                  <a:schemeClr val="tx2"/>
                </a:solidFill>
                <a:effectLst/>
                <a:latin typeface="Helvetica" pitchFamily="2" charset="0"/>
              </a:rPr>
              <a:t>Common Insulation Materials; KPMB Architects </a:t>
            </a:r>
            <a:endParaRPr lang="en-US" sz="900" dirty="0">
              <a:solidFill>
                <a:schemeClr val="tx2"/>
              </a:solidFill>
              <a:effectLst/>
              <a:latin typeface="Helvetica" pitchFamily="2" charset="0"/>
            </a:endParaRPr>
          </a:p>
        </p:txBody>
      </p:sp>
      <p:sp>
        <p:nvSpPr>
          <p:cNvPr id="30" name="Right Arrow 29">
            <a:extLst>
              <a:ext uri="{FF2B5EF4-FFF2-40B4-BE49-F238E27FC236}">
                <a16:creationId xmlns:a16="http://schemas.microsoft.com/office/drawing/2014/main" id="{E0874E11-C2B8-56E6-56FF-2F55F4C09981}"/>
              </a:ext>
            </a:extLst>
          </p:cNvPr>
          <p:cNvSpPr/>
          <p:nvPr/>
        </p:nvSpPr>
        <p:spPr>
          <a:xfrm>
            <a:off x="3047307" y="4450167"/>
            <a:ext cx="3539386" cy="484632"/>
          </a:xfrm>
          <a:prstGeom prst="rightArrow">
            <a:avLst/>
          </a:prstGeom>
          <a:solidFill>
            <a:srgbClr val="894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08C3FF4-F293-8EB0-E8D6-5348CE510AED}"/>
              </a:ext>
            </a:extLst>
          </p:cNvPr>
          <p:cNvSpPr txBox="1"/>
          <p:nvPr/>
        </p:nvSpPr>
        <p:spPr>
          <a:xfrm>
            <a:off x="3180080" y="4569373"/>
            <a:ext cx="3539387" cy="246221"/>
          </a:xfrm>
          <a:prstGeom prst="rect">
            <a:avLst/>
          </a:prstGeom>
          <a:noFill/>
        </p:spPr>
        <p:txBody>
          <a:bodyPr wrap="square" lIns="0" tIns="0" rIns="0" bIns="0" rtlCol="0">
            <a:spAutoFit/>
          </a:bodyPr>
          <a:lstStyle/>
          <a:p>
            <a:r>
              <a:rPr lang="en-US" sz="1600" dirty="0">
                <a:solidFill>
                  <a:schemeClr val="bg1"/>
                </a:solidFill>
              </a:rPr>
              <a:t>GPS 6 MONTH CO2 PAYBACK</a:t>
            </a:r>
          </a:p>
        </p:txBody>
      </p:sp>
      <p:sp>
        <p:nvSpPr>
          <p:cNvPr id="2" name="TextBox 1">
            <a:extLst>
              <a:ext uri="{FF2B5EF4-FFF2-40B4-BE49-F238E27FC236}">
                <a16:creationId xmlns:a16="http://schemas.microsoft.com/office/drawing/2014/main" id="{647720F6-DF98-4131-72E5-009C2E045F93}"/>
              </a:ext>
            </a:extLst>
          </p:cNvPr>
          <p:cNvSpPr txBox="1"/>
          <p:nvPr/>
        </p:nvSpPr>
        <p:spPr>
          <a:xfrm>
            <a:off x="372600" y="421220"/>
            <a:ext cx="8398800" cy="276999"/>
          </a:xfrm>
          <a:prstGeom prst="rect">
            <a:avLst/>
          </a:prstGeom>
          <a:noFill/>
        </p:spPr>
        <p:txBody>
          <a:bodyPr wrap="square" lIns="0" tIns="0" rIns="0" bIns="0" rtlCol="0">
            <a:spAutoFit/>
          </a:bodyPr>
          <a:lstStyle/>
          <a:p>
            <a:r>
              <a:rPr lang="en-US" b="1" dirty="0">
                <a:solidFill>
                  <a:schemeClr val="accent1"/>
                </a:solidFill>
              </a:rPr>
              <a:t>GPS INSULATION: LESS CARBON/ SHORTER CO2 PAYBACK PERIOD  </a:t>
            </a:r>
          </a:p>
        </p:txBody>
      </p:sp>
      <p:sp>
        <p:nvSpPr>
          <p:cNvPr id="3" name="TextBox 2">
            <a:extLst>
              <a:ext uri="{FF2B5EF4-FFF2-40B4-BE49-F238E27FC236}">
                <a16:creationId xmlns:a16="http://schemas.microsoft.com/office/drawing/2014/main" id="{40AA1EEF-A370-A58F-9515-573FB5008519}"/>
              </a:ext>
            </a:extLst>
          </p:cNvPr>
          <p:cNvSpPr txBox="1"/>
          <p:nvPr/>
        </p:nvSpPr>
        <p:spPr>
          <a:xfrm>
            <a:off x="8785715" y="4501729"/>
            <a:ext cx="400110" cy="2346960"/>
          </a:xfrm>
          <a:prstGeom prst="rect">
            <a:avLst/>
          </a:prstGeom>
          <a:solidFill>
            <a:srgbClr val="92D050"/>
          </a:solidFill>
        </p:spPr>
        <p:txBody>
          <a:bodyPr vert="vert" wrap="square">
            <a:spAutoFit/>
          </a:bodyPr>
          <a:lstStyle/>
          <a:p>
            <a:pPr lvl="0" algn="ctr"/>
            <a:r>
              <a:rPr lang="en-US" sz="1100" b="0" i="0" baseline="0" dirty="0">
                <a:solidFill>
                  <a:schemeClr val="bg2"/>
                </a:solidFill>
              </a:rPr>
              <a:t>Reduced Environmental Impac</a:t>
            </a:r>
            <a:r>
              <a:rPr lang="en-US" sz="1400" b="0" i="0" baseline="0" dirty="0">
                <a:solidFill>
                  <a:schemeClr val="bg2"/>
                </a:solidFill>
              </a:rPr>
              <a:t>ts</a:t>
            </a:r>
            <a:endParaRPr lang="en-US" sz="1400" dirty="0">
              <a:solidFill>
                <a:schemeClr val="bg2"/>
              </a:solidFill>
            </a:endParaRPr>
          </a:p>
        </p:txBody>
      </p:sp>
    </p:spTree>
    <p:extLst>
      <p:ext uri="{BB962C8B-B14F-4D97-AF65-F5344CB8AC3E}">
        <p14:creationId xmlns:p14="http://schemas.microsoft.com/office/powerpoint/2010/main" val="1848096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8671-D1CC-E1EB-1F85-DD90E1D9B6B8}"/>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brightnessContrast contrast="-53000"/>
                    </a14:imgEffect>
                  </a14:imgLayer>
                </a14:imgProps>
              </a:ext>
            </a:extLst>
          </a:blip>
          <a:srcRect t="3809" b="4619"/>
          <a:stretch/>
        </p:blipFill>
        <p:spPr>
          <a:xfrm>
            <a:off x="5003340" y="1299677"/>
            <a:ext cx="3338020" cy="5312038"/>
          </a:xfrm>
          <a:prstGeom prst="rect">
            <a:avLst/>
          </a:prstGeom>
        </p:spPr>
      </p:pic>
      <p:pic>
        <p:nvPicPr>
          <p:cNvPr id="7" name="Picture 6">
            <a:extLst>
              <a:ext uri="{FF2B5EF4-FFF2-40B4-BE49-F238E27FC236}">
                <a16:creationId xmlns:a16="http://schemas.microsoft.com/office/drawing/2014/main" id="{E941F78F-847D-D7AF-3BDF-C66C44692996}"/>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100000"/>
                    </a14:imgEffect>
                    <a14:imgEffect>
                      <a14:brightnessContrast contrast="-54000"/>
                    </a14:imgEffect>
                  </a14:imgLayer>
                </a14:imgProps>
              </a:ext>
            </a:extLst>
          </a:blip>
          <a:srcRect b="2308"/>
          <a:stretch/>
        </p:blipFill>
        <p:spPr>
          <a:xfrm>
            <a:off x="721360" y="1107153"/>
            <a:ext cx="3178915" cy="5473722"/>
          </a:xfrm>
          <a:prstGeom prst="rect">
            <a:avLst/>
          </a:prstGeom>
        </p:spPr>
      </p:pic>
      <p:sp>
        <p:nvSpPr>
          <p:cNvPr id="8" name="TextBox 7">
            <a:extLst>
              <a:ext uri="{FF2B5EF4-FFF2-40B4-BE49-F238E27FC236}">
                <a16:creationId xmlns:a16="http://schemas.microsoft.com/office/drawing/2014/main" id="{8D943520-79F9-1284-3D55-514E4B2E5FAC}"/>
              </a:ext>
            </a:extLst>
          </p:cNvPr>
          <p:cNvSpPr txBox="1"/>
          <p:nvPr/>
        </p:nvSpPr>
        <p:spPr>
          <a:xfrm>
            <a:off x="2354219" y="6642556"/>
            <a:ext cx="4904510" cy="138499"/>
          </a:xfrm>
          <a:prstGeom prst="rect">
            <a:avLst/>
          </a:prstGeom>
          <a:noFill/>
        </p:spPr>
        <p:txBody>
          <a:bodyPr wrap="square" lIns="0" tIns="0" rIns="0" bIns="0" rtlCol="0">
            <a:spAutoFit/>
          </a:bodyPr>
          <a:lstStyle/>
          <a:p>
            <a:pPr algn="ctr"/>
            <a:r>
              <a:rPr lang="en-US" sz="900" dirty="0">
                <a:solidFill>
                  <a:schemeClr val="accent3"/>
                </a:solidFill>
              </a:rPr>
              <a:t>Courtesy Vinyl Siding Institute </a:t>
            </a:r>
          </a:p>
        </p:txBody>
      </p:sp>
      <p:sp>
        <p:nvSpPr>
          <p:cNvPr id="9" name="Title 8">
            <a:extLst>
              <a:ext uri="{FF2B5EF4-FFF2-40B4-BE49-F238E27FC236}">
                <a16:creationId xmlns:a16="http://schemas.microsoft.com/office/drawing/2014/main" id="{EB7B49D4-7AE5-1F00-BA23-221B032001AD}"/>
              </a:ext>
            </a:extLst>
          </p:cNvPr>
          <p:cNvSpPr>
            <a:spLocks noGrp="1"/>
          </p:cNvSpPr>
          <p:nvPr>
            <p:ph type="title"/>
          </p:nvPr>
        </p:nvSpPr>
        <p:spPr>
          <a:xfrm>
            <a:off x="467361" y="415637"/>
            <a:ext cx="7682764" cy="853200"/>
          </a:xfrm>
        </p:spPr>
        <p:txBody>
          <a:bodyPr/>
          <a:lstStyle/>
          <a:p>
            <a:r>
              <a:rPr lang="en-US" sz="2000" dirty="0"/>
              <a:t>VINYL SIDING: LESS GLOBAL WARMING POTENTIAL</a:t>
            </a:r>
            <a:br>
              <a:rPr lang="en-US" dirty="0"/>
            </a:br>
            <a:endParaRPr lang="en-US" dirty="0"/>
          </a:p>
        </p:txBody>
      </p:sp>
      <p:sp>
        <p:nvSpPr>
          <p:cNvPr id="2" name="TextBox 1">
            <a:extLst>
              <a:ext uri="{FF2B5EF4-FFF2-40B4-BE49-F238E27FC236}">
                <a16:creationId xmlns:a16="http://schemas.microsoft.com/office/drawing/2014/main" id="{02003F1B-510F-FA40-908E-FBCBC64A1BB9}"/>
              </a:ext>
            </a:extLst>
          </p:cNvPr>
          <p:cNvSpPr txBox="1"/>
          <p:nvPr/>
        </p:nvSpPr>
        <p:spPr>
          <a:xfrm>
            <a:off x="8743890" y="4511040"/>
            <a:ext cx="400110" cy="2346960"/>
          </a:xfrm>
          <a:prstGeom prst="rect">
            <a:avLst/>
          </a:prstGeom>
          <a:solidFill>
            <a:srgbClr val="92D050"/>
          </a:solidFill>
        </p:spPr>
        <p:txBody>
          <a:bodyPr vert="vert" wrap="square">
            <a:spAutoFit/>
          </a:bodyPr>
          <a:lstStyle/>
          <a:p>
            <a:pPr lvl="0" algn="ctr"/>
            <a:r>
              <a:rPr lang="en-US" sz="1100" b="0" i="0" baseline="0" dirty="0">
                <a:solidFill>
                  <a:schemeClr val="bg2"/>
                </a:solidFill>
              </a:rPr>
              <a:t>Reduced Environmental Impac</a:t>
            </a:r>
            <a:r>
              <a:rPr lang="en-US" sz="1400" b="0" i="0" baseline="0" dirty="0">
                <a:solidFill>
                  <a:schemeClr val="bg2"/>
                </a:solidFill>
              </a:rPr>
              <a:t>ts</a:t>
            </a:r>
            <a:endParaRPr lang="en-US" sz="1400" dirty="0">
              <a:solidFill>
                <a:schemeClr val="bg2"/>
              </a:solidFill>
            </a:endParaRPr>
          </a:p>
        </p:txBody>
      </p:sp>
    </p:spTree>
    <p:extLst>
      <p:ext uri="{BB962C8B-B14F-4D97-AF65-F5344CB8AC3E}">
        <p14:creationId xmlns:p14="http://schemas.microsoft.com/office/powerpoint/2010/main" val="266029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8CB89D-B4B4-E4AD-893D-0B33D2E157ED}"/>
              </a:ext>
            </a:extLst>
          </p:cNvPr>
          <p:cNvSpPr>
            <a:spLocks noGrp="1"/>
          </p:cNvSpPr>
          <p:nvPr>
            <p:ph type="dt" sz="half" idx="10"/>
          </p:nvPr>
        </p:nvSpPr>
        <p:spPr/>
        <p:txBody>
          <a:bodyPr wrap="none" anchor="t">
            <a:normAutofit/>
          </a:bodyPr>
          <a:lstStyle/>
          <a:p>
            <a:pPr>
              <a:defRPr/>
            </a:pPr>
            <a:fld id="{368FC967-E25B-4DC7-87C0-1C454DF70C3D}" type="datetime1">
              <a:rPr lang="de-DE" smtClean="0">
                <a:solidFill>
                  <a:srgbClr val="000000"/>
                </a:solidFill>
              </a:rPr>
              <a:pPr>
                <a:defRPr/>
              </a:pPr>
              <a:t>19.12.23</a:t>
            </a:fld>
            <a:endParaRPr lang="de-DE">
              <a:solidFill>
                <a:srgbClr val="000000"/>
              </a:solidFill>
            </a:endParaRPr>
          </a:p>
        </p:txBody>
      </p:sp>
      <p:sp>
        <p:nvSpPr>
          <p:cNvPr id="5" name="Slide Number Placeholder 4">
            <a:extLst>
              <a:ext uri="{FF2B5EF4-FFF2-40B4-BE49-F238E27FC236}">
                <a16:creationId xmlns:a16="http://schemas.microsoft.com/office/drawing/2014/main" id="{A42C0BBF-54AE-7BAC-E404-57F2E588C797}"/>
              </a:ext>
            </a:extLst>
          </p:cNvPr>
          <p:cNvSpPr>
            <a:spLocks noGrp="1"/>
          </p:cNvSpPr>
          <p:nvPr>
            <p:ph type="sldNum" sz="quarter" idx="12"/>
          </p:nvPr>
        </p:nvSpPr>
        <p:spPr/>
        <p:txBody>
          <a:bodyPr anchor="t">
            <a:normAutofit/>
          </a:bodyPr>
          <a:lstStyle/>
          <a:p>
            <a:pPr>
              <a:defRPr/>
            </a:pPr>
            <a:fld id="{D7C0CCF7-DF53-4ADB-AAD8-9742C01AD446}" type="slidenum">
              <a:rPr lang="de-DE" smtClean="0">
                <a:solidFill>
                  <a:srgbClr val="000000"/>
                </a:solidFill>
              </a:rPr>
              <a:pPr>
                <a:defRPr/>
              </a:pPr>
              <a:t>16</a:t>
            </a:fld>
            <a:endParaRPr lang="de-DE">
              <a:solidFill>
                <a:srgbClr val="000000"/>
              </a:solidFill>
            </a:endParaRPr>
          </a:p>
        </p:txBody>
      </p:sp>
      <p:sp>
        <p:nvSpPr>
          <p:cNvPr id="13" name="Title 1">
            <a:extLst>
              <a:ext uri="{FF2B5EF4-FFF2-40B4-BE49-F238E27FC236}">
                <a16:creationId xmlns:a16="http://schemas.microsoft.com/office/drawing/2014/main" id="{8E269481-7CE8-AA8F-FE90-555B40927F16}"/>
              </a:ext>
            </a:extLst>
          </p:cNvPr>
          <p:cNvSpPr>
            <a:spLocks noGrp="1"/>
          </p:cNvSpPr>
          <p:nvPr>
            <p:ph type="title" idx="4294967295"/>
          </p:nvPr>
        </p:nvSpPr>
        <p:spPr>
          <a:xfrm>
            <a:off x="305101" y="586328"/>
            <a:ext cx="8277300" cy="854075"/>
          </a:xfrm>
        </p:spPr>
        <p:txBody>
          <a:bodyPr>
            <a:normAutofit/>
          </a:bodyPr>
          <a:lstStyle/>
          <a:p>
            <a:pPr algn="ctr"/>
            <a:r>
              <a:rPr lang="en-US" sz="1600" dirty="0"/>
              <a:t>GPS INSULATED VINYL SIDING: RESOURCE-EFFICIENT &amp; 100% RECYCLABLE</a:t>
            </a:r>
          </a:p>
        </p:txBody>
      </p:sp>
      <p:pic>
        <p:nvPicPr>
          <p:cNvPr id="20" name="Picture 19" descr="A diagram of a recycling process&#10;&#10;Description automatically generated">
            <a:extLst>
              <a:ext uri="{FF2B5EF4-FFF2-40B4-BE49-F238E27FC236}">
                <a16:creationId xmlns:a16="http://schemas.microsoft.com/office/drawing/2014/main" id="{2F9322BB-DFD1-4851-9E0B-BDBA0E57D30E}"/>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45000"/>
                    </a14:imgEffect>
                    <a14:imgEffect>
                      <a14:colorTemperature colorTemp="7200"/>
                    </a14:imgEffect>
                    <a14:imgEffect>
                      <a14:saturation sat="0"/>
                    </a14:imgEffect>
                  </a14:imgLayer>
                </a14:imgProps>
              </a:ext>
              <a:ext uri="{28A0092B-C50C-407E-A947-70E740481C1C}">
                <a14:useLocalDpi xmlns:a14="http://schemas.microsoft.com/office/drawing/2010/main" val="0"/>
              </a:ext>
            </a:extLst>
          </a:blip>
          <a:srcRect t="4308" b="27145"/>
          <a:stretch/>
        </p:blipFill>
        <p:spPr>
          <a:xfrm>
            <a:off x="305100" y="1023328"/>
            <a:ext cx="8277300" cy="5083912"/>
          </a:xfrm>
          <a:prstGeom prst="rect">
            <a:avLst/>
          </a:prstGeom>
        </p:spPr>
      </p:pic>
      <p:sp>
        <p:nvSpPr>
          <p:cNvPr id="22" name="TextBox 21">
            <a:extLst>
              <a:ext uri="{FF2B5EF4-FFF2-40B4-BE49-F238E27FC236}">
                <a16:creationId xmlns:a16="http://schemas.microsoft.com/office/drawing/2014/main" id="{464AE6FA-B14A-1B7B-C685-EE903F4C9BF6}"/>
              </a:ext>
            </a:extLst>
          </p:cNvPr>
          <p:cNvSpPr txBox="1"/>
          <p:nvPr/>
        </p:nvSpPr>
        <p:spPr>
          <a:xfrm>
            <a:off x="2000249" y="6544240"/>
            <a:ext cx="5143500" cy="184666"/>
          </a:xfrm>
          <a:prstGeom prst="rect">
            <a:avLst/>
          </a:prstGeom>
          <a:noFill/>
        </p:spPr>
        <p:txBody>
          <a:bodyPr wrap="square" lIns="0" tIns="0" rIns="0" bIns="0" rtlCol="0">
            <a:spAutoFit/>
          </a:bodyPr>
          <a:lstStyle/>
          <a:p>
            <a:pPr algn="ctr"/>
            <a:r>
              <a:rPr lang="en-US" sz="1200" dirty="0">
                <a:hlinkClick r:id="rId5">
                  <a:extLst>
                    <a:ext uri="{A12FA001-AC4F-418D-AE19-62706E023703}">
                      <ahyp:hlinkClr xmlns:ahyp="http://schemas.microsoft.com/office/drawing/2018/hyperlinkcolor" val="tx"/>
                    </a:ext>
                  </a:extLst>
                </a:hlinkClick>
              </a:rPr>
              <a:t>Courtesy Vinyl Siding Institute </a:t>
            </a:r>
            <a:endParaRPr lang="en-US" sz="1200" dirty="0"/>
          </a:p>
        </p:txBody>
      </p:sp>
      <p:sp>
        <p:nvSpPr>
          <p:cNvPr id="2" name="TextBox 1">
            <a:extLst>
              <a:ext uri="{FF2B5EF4-FFF2-40B4-BE49-F238E27FC236}">
                <a16:creationId xmlns:a16="http://schemas.microsoft.com/office/drawing/2014/main" id="{82B8567F-9D7E-ABDC-2834-6F69CCF0C2C9}"/>
              </a:ext>
            </a:extLst>
          </p:cNvPr>
          <p:cNvSpPr txBox="1"/>
          <p:nvPr/>
        </p:nvSpPr>
        <p:spPr>
          <a:xfrm>
            <a:off x="8743890" y="4511040"/>
            <a:ext cx="400110" cy="2346960"/>
          </a:xfrm>
          <a:prstGeom prst="rect">
            <a:avLst/>
          </a:prstGeom>
          <a:solidFill>
            <a:srgbClr val="92D050"/>
          </a:solidFill>
        </p:spPr>
        <p:txBody>
          <a:bodyPr vert="vert" wrap="square">
            <a:spAutoFit/>
          </a:bodyPr>
          <a:lstStyle/>
          <a:p>
            <a:pPr lvl="0" algn="ctr"/>
            <a:r>
              <a:rPr lang="en-US" sz="1100" b="0" i="0" baseline="0" dirty="0">
                <a:solidFill>
                  <a:schemeClr val="bg2"/>
                </a:solidFill>
              </a:rPr>
              <a:t>Reduced Environmental Impac</a:t>
            </a:r>
            <a:r>
              <a:rPr lang="en-US" sz="1400" b="0" i="0" baseline="0" dirty="0">
                <a:solidFill>
                  <a:schemeClr val="bg2"/>
                </a:solidFill>
              </a:rPr>
              <a:t>ts</a:t>
            </a:r>
            <a:endParaRPr lang="en-US" sz="1400" dirty="0">
              <a:solidFill>
                <a:schemeClr val="bg2"/>
              </a:solidFill>
            </a:endParaRPr>
          </a:p>
        </p:txBody>
      </p:sp>
    </p:spTree>
    <p:extLst>
      <p:ext uri="{BB962C8B-B14F-4D97-AF65-F5344CB8AC3E}">
        <p14:creationId xmlns:p14="http://schemas.microsoft.com/office/powerpoint/2010/main" val="3291253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035EE0-7544-4A61-9CE6-4119F3D93A7C}"/>
              </a:ext>
            </a:extLst>
          </p:cNvPr>
          <p:cNvSpPr/>
          <p:nvPr/>
        </p:nvSpPr>
        <p:spPr>
          <a:xfrm>
            <a:off x="435851" y="235248"/>
            <a:ext cx="4732481" cy="1323439"/>
          </a:xfrm>
          <a:prstGeom prst="rect">
            <a:avLst/>
          </a:prstGeom>
        </p:spPr>
        <p:txBody>
          <a:bodyPr wrap="square">
            <a:spAutoFit/>
          </a:bodyPr>
          <a:lstStyle/>
          <a:p>
            <a:endParaRPr lang="en-US" sz="2000" b="1" dirty="0">
              <a:solidFill>
                <a:srgbClr val="FF0000"/>
              </a:solidFill>
              <a:latin typeface="+mj-lt"/>
            </a:endParaRPr>
          </a:p>
          <a:p>
            <a:r>
              <a:rPr lang="en-US" sz="2000" b="1" dirty="0">
                <a:solidFill>
                  <a:schemeClr val="accent1"/>
                </a:solidFill>
                <a:latin typeface="+mj-lt"/>
              </a:rPr>
              <a:t>DOE &amp; EPA: INSULATED SIDING PROVIDES CONTINUOUS INSULATION</a:t>
            </a:r>
          </a:p>
        </p:txBody>
      </p:sp>
      <p:sp>
        <p:nvSpPr>
          <p:cNvPr id="22" name="TextBox 21"/>
          <p:cNvSpPr txBox="1"/>
          <p:nvPr/>
        </p:nvSpPr>
        <p:spPr>
          <a:xfrm>
            <a:off x="435851" y="1588502"/>
            <a:ext cx="3959312" cy="1166088"/>
          </a:xfrm>
          <a:prstGeom prst="rect">
            <a:avLst/>
          </a:prstGeom>
          <a:noFill/>
        </p:spPr>
        <p:txBody>
          <a:bodyPr wrap="square" rtlCol="0">
            <a:spAutoFit/>
          </a:bodyPr>
          <a:lstStyle/>
          <a:p>
            <a:pPr lvl="0">
              <a:lnSpc>
                <a:spcPct val="150000"/>
              </a:lnSpc>
            </a:pPr>
            <a:r>
              <a:rPr lang="en-US" sz="1200" i="0" u="none" strike="noStrike" dirty="0">
                <a:solidFill>
                  <a:srgbClr val="5F6368"/>
                </a:solidFill>
                <a:effectLst/>
                <a:latin typeface="arial" panose="020B0604020202020204" pitchFamily="34" charset="0"/>
              </a:rPr>
              <a:t>According to the US Dept. of Energy, insulated siding</a:t>
            </a:r>
            <a:r>
              <a:rPr lang="en-US" sz="1200" i="0" u="none" strike="noStrike" dirty="0">
                <a:solidFill>
                  <a:srgbClr val="4D5156"/>
                </a:solidFill>
                <a:effectLst/>
                <a:latin typeface="arial" panose="020B0604020202020204" pitchFamily="34" charset="0"/>
              </a:rPr>
              <a:t> is </a:t>
            </a:r>
            <a:r>
              <a:rPr lang="en-US" sz="1200" i="0" u="none" strike="noStrike" dirty="0">
                <a:solidFill>
                  <a:srgbClr val="5F6368"/>
                </a:solidFill>
                <a:effectLst/>
                <a:latin typeface="arial" panose="020B0604020202020204" pitchFamily="34" charset="0"/>
              </a:rPr>
              <a:t>designed</a:t>
            </a:r>
            <a:r>
              <a:rPr lang="en-US" sz="1200" i="0" u="none" strike="noStrike" dirty="0">
                <a:solidFill>
                  <a:srgbClr val="4D5156"/>
                </a:solidFill>
                <a:effectLst/>
                <a:latin typeface="arial" panose="020B0604020202020204" pitchFamily="34" charset="0"/>
              </a:rPr>
              <a:t> to </a:t>
            </a:r>
            <a:r>
              <a:rPr lang="en-US" sz="1200" i="0" u="none" strike="noStrike" dirty="0">
                <a:solidFill>
                  <a:srgbClr val="5F6368"/>
                </a:solidFill>
                <a:effectLst/>
                <a:latin typeface="arial" panose="020B0604020202020204" pitchFamily="34" charset="0"/>
              </a:rPr>
              <a:t>achieve higher levels</a:t>
            </a:r>
            <a:r>
              <a:rPr lang="en-US" sz="1200" i="0" u="none" strike="noStrike" dirty="0">
                <a:solidFill>
                  <a:srgbClr val="4D5156"/>
                </a:solidFill>
                <a:effectLst/>
                <a:latin typeface="arial" panose="020B0604020202020204" pitchFamily="34" charset="0"/>
              </a:rPr>
              <a:t> of </a:t>
            </a:r>
            <a:r>
              <a:rPr lang="en-US" sz="1200" i="0" u="none" strike="noStrike" dirty="0">
                <a:solidFill>
                  <a:srgbClr val="5F6368"/>
                </a:solidFill>
                <a:effectLst/>
                <a:latin typeface="arial" panose="020B0604020202020204" pitchFamily="34" charset="0"/>
              </a:rPr>
              <a:t>thermal performance</a:t>
            </a:r>
            <a:r>
              <a:rPr lang="en-US" sz="1200" i="0" u="none" strike="noStrike" dirty="0">
                <a:solidFill>
                  <a:srgbClr val="4D5156"/>
                </a:solidFill>
                <a:effectLst/>
                <a:latin typeface="arial" panose="020B0604020202020204" pitchFamily="34" charset="0"/>
              </a:rPr>
              <a:t> and </a:t>
            </a:r>
            <a:r>
              <a:rPr lang="en-US" sz="1200" i="0" u="none" strike="noStrike" dirty="0">
                <a:solidFill>
                  <a:srgbClr val="5F6368"/>
                </a:solidFill>
                <a:effectLst/>
                <a:latin typeface="arial" panose="020B0604020202020204" pitchFamily="34" charset="0"/>
              </a:rPr>
              <a:t>provide continuous insulation</a:t>
            </a:r>
            <a:r>
              <a:rPr lang="en-US" sz="1200" i="0" u="none" strike="noStrike" dirty="0">
                <a:solidFill>
                  <a:srgbClr val="4D5156"/>
                </a:solidFill>
                <a:effectLst/>
                <a:latin typeface="arial" panose="020B0604020202020204" pitchFamily="34" charset="0"/>
              </a:rPr>
              <a:t>,  </a:t>
            </a:r>
            <a:r>
              <a:rPr lang="en-US" sz="1200" i="0" u="none" strike="noStrike" dirty="0">
                <a:solidFill>
                  <a:srgbClr val="5F6368"/>
                </a:solidFill>
                <a:effectLst/>
                <a:latin typeface="arial" panose="020B0604020202020204" pitchFamily="34" charset="0"/>
              </a:rPr>
              <a:t>verified through specific R</a:t>
            </a:r>
            <a:r>
              <a:rPr lang="en-US" sz="1200" i="0" u="none" strike="noStrike" dirty="0">
                <a:solidFill>
                  <a:srgbClr val="4D5156"/>
                </a:solidFill>
                <a:effectLst/>
                <a:latin typeface="arial" panose="020B0604020202020204" pitchFamily="34" charset="0"/>
              </a:rPr>
              <a:t>-</a:t>
            </a:r>
            <a:r>
              <a:rPr lang="en-US" sz="1200" i="0" u="none" strike="noStrike" dirty="0">
                <a:solidFill>
                  <a:srgbClr val="5F6368"/>
                </a:solidFill>
                <a:effectLst/>
                <a:latin typeface="arial" panose="020B0604020202020204" pitchFamily="34" charset="0"/>
              </a:rPr>
              <a:t>value and therefore…</a:t>
            </a:r>
            <a:endParaRPr lang="en-US" sz="1200" dirty="0">
              <a:solidFill>
                <a:srgbClr val="FF0000"/>
              </a:solidFill>
              <a:highlight>
                <a:srgbClr val="FFFF00"/>
              </a:highlight>
            </a:endParaRPr>
          </a:p>
        </p:txBody>
      </p:sp>
      <p:pic>
        <p:nvPicPr>
          <p:cNvPr id="1026" name="Picture 2">
            <a:extLst>
              <a:ext uri="{FF2B5EF4-FFF2-40B4-BE49-F238E27FC236}">
                <a16:creationId xmlns:a16="http://schemas.microsoft.com/office/drawing/2014/main" id="{251A31A9-072E-24A8-3050-BD4E63B07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851" y="5181702"/>
            <a:ext cx="2748982" cy="10593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1ED655-E64A-72D8-0229-F18CAACCE480}"/>
              </a:ext>
            </a:extLst>
          </p:cNvPr>
          <p:cNvSpPr txBox="1"/>
          <p:nvPr/>
        </p:nvSpPr>
        <p:spPr>
          <a:xfrm>
            <a:off x="6172154" y="5987935"/>
            <a:ext cx="1776248" cy="215444"/>
          </a:xfrm>
          <a:prstGeom prst="rect">
            <a:avLst/>
          </a:prstGeom>
          <a:noFill/>
        </p:spPr>
        <p:txBody>
          <a:bodyPr wrap="square" lIns="0" tIns="0" rIns="0" bIns="0" rtlCol="0">
            <a:spAutoFit/>
          </a:bodyPr>
          <a:lstStyle/>
          <a:p>
            <a:r>
              <a:rPr lang="en-US" sz="1400" dirty="0"/>
              <a:t>Source: </a:t>
            </a:r>
            <a:r>
              <a:rPr lang="en-US" sz="1400" dirty="0" err="1"/>
              <a:t>Energy.gov</a:t>
            </a:r>
            <a:endParaRPr lang="en-US" sz="1400" dirty="0"/>
          </a:p>
        </p:txBody>
      </p:sp>
      <p:sp>
        <p:nvSpPr>
          <p:cNvPr id="5" name="TextBox 4">
            <a:extLst>
              <a:ext uri="{FF2B5EF4-FFF2-40B4-BE49-F238E27FC236}">
                <a16:creationId xmlns:a16="http://schemas.microsoft.com/office/drawing/2014/main" id="{541E50F5-669C-EF51-D964-4A5D72DC654E}"/>
              </a:ext>
            </a:extLst>
          </p:cNvPr>
          <p:cNvSpPr txBox="1"/>
          <p:nvPr/>
        </p:nvSpPr>
        <p:spPr>
          <a:xfrm>
            <a:off x="692300" y="2664375"/>
            <a:ext cx="3526084" cy="3046988"/>
          </a:xfrm>
          <a:prstGeom prst="rect">
            <a:avLst/>
          </a:prstGeom>
          <a:noFill/>
        </p:spPr>
        <p:txBody>
          <a:bodyPr wrap="square">
            <a:spAutoFit/>
          </a:bodyPr>
          <a:lstStyle/>
          <a:p>
            <a:r>
              <a:rPr lang="en-US" sz="9600" dirty="0">
                <a:solidFill>
                  <a:schemeClr val="accent3">
                    <a:lumMod val="60000"/>
                    <a:lumOff val="40000"/>
                  </a:schemeClr>
                </a:solidFill>
              </a:rPr>
              <a:t>“</a:t>
            </a:r>
            <a:r>
              <a:rPr lang="en-US" sz="2400" dirty="0">
                <a:solidFill>
                  <a:schemeClr val="accent3">
                    <a:lumMod val="60000"/>
                    <a:lumOff val="40000"/>
                  </a:schemeClr>
                </a:solidFill>
              </a:rPr>
              <a:t>            </a:t>
            </a:r>
          </a:p>
          <a:p>
            <a:r>
              <a:rPr lang="en-US" sz="2400" dirty="0">
                <a:solidFill>
                  <a:schemeClr val="accent3">
                    <a:lumMod val="60000"/>
                    <a:lumOff val="40000"/>
                  </a:schemeClr>
                </a:solidFill>
              </a:rPr>
              <a:t>			</a:t>
            </a:r>
            <a:r>
              <a:rPr lang="en-US" sz="9600" dirty="0">
                <a:solidFill>
                  <a:schemeClr val="accent3">
                    <a:lumMod val="60000"/>
                    <a:lumOff val="40000"/>
                  </a:schemeClr>
                </a:solidFill>
              </a:rPr>
              <a:t>”</a:t>
            </a:r>
          </a:p>
        </p:txBody>
      </p:sp>
      <p:sp>
        <p:nvSpPr>
          <p:cNvPr id="7" name="TextBox 6">
            <a:extLst>
              <a:ext uri="{FF2B5EF4-FFF2-40B4-BE49-F238E27FC236}">
                <a16:creationId xmlns:a16="http://schemas.microsoft.com/office/drawing/2014/main" id="{278BD69D-B88C-D180-3BA8-184227EAE299}"/>
              </a:ext>
            </a:extLst>
          </p:cNvPr>
          <p:cNvSpPr txBox="1"/>
          <p:nvPr/>
        </p:nvSpPr>
        <p:spPr>
          <a:xfrm>
            <a:off x="435851" y="3842939"/>
            <a:ext cx="65" cy="276999"/>
          </a:xfrm>
          <a:prstGeom prst="rect">
            <a:avLst/>
          </a:prstGeom>
          <a:noFill/>
        </p:spPr>
        <p:txBody>
          <a:bodyPr wrap="none" lIns="0" tIns="0" rIns="0" bIns="0" rtlCol="0">
            <a:spAutoFit/>
          </a:bodyPr>
          <a:lstStyle/>
          <a:p>
            <a:endParaRPr lang="en-US" dirty="0"/>
          </a:p>
        </p:txBody>
      </p:sp>
      <p:sp>
        <p:nvSpPr>
          <p:cNvPr id="9" name="TextBox 8">
            <a:extLst>
              <a:ext uri="{FF2B5EF4-FFF2-40B4-BE49-F238E27FC236}">
                <a16:creationId xmlns:a16="http://schemas.microsoft.com/office/drawing/2014/main" id="{ED61AC23-0A98-3776-31F8-1E3B1EA6F9CC}"/>
              </a:ext>
            </a:extLst>
          </p:cNvPr>
          <p:cNvSpPr txBox="1"/>
          <p:nvPr/>
        </p:nvSpPr>
        <p:spPr>
          <a:xfrm>
            <a:off x="1469403" y="3172013"/>
            <a:ext cx="2748981" cy="1538883"/>
          </a:xfrm>
          <a:prstGeom prst="rect">
            <a:avLst/>
          </a:prstGeom>
          <a:noFill/>
        </p:spPr>
        <p:txBody>
          <a:bodyPr wrap="square" lIns="0" tIns="0" rIns="0" bIns="0" rtlCol="0">
            <a:spAutoFit/>
          </a:bodyPr>
          <a:lstStyle/>
          <a:p>
            <a:r>
              <a:rPr lang="en-US" sz="2000" dirty="0">
                <a:latin typeface="+mn-ea"/>
                <a:cs typeface="Miriam Fixed" panose="020B0509050101010101" pitchFamily="49" charset="-79"/>
              </a:rPr>
              <a:t>Most new homes can save significant resources by specifying insulated siding over fiber cement. </a:t>
            </a:r>
            <a:endParaRPr lang="en-US" sz="2000" dirty="0">
              <a:latin typeface="+mn-ea"/>
            </a:endParaRPr>
          </a:p>
        </p:txBody>
      </p:sp>
      <p:sp>
        <p:nvSpPr>
          <p:cNvPr id="3" name="TextBox 2">
            <a:extLst>
              <a:ext uri="{FF2B5EF4-FFF2-40B4-BE49-F238E27FC236}">
                <a16:creationId xmlns:a16="http://schemas.microsoft.com/office/drawing/2014/main" id="{61956F8D-A701-975F-154F-21192D092492}"/>
              </a:ext>
            </a:extLst>
          </p:cNvPr>
          <p:cNvSpPr txBox="1"/>
          <p:nvPr/>
        </p:nvSpPr>
        <p:spPr>
          <a:xfrm>
            <a:off x="2590800" y="6509657"/>
            <a:ext cx="65" cy="276999"/>
          </a:xfrm>
          <a:prstGeom prst="rect">
            <a:avLst/>
          </a:prstGeom>
          <a:noFill/>
        </p:spPr>
        <p:txBody>
          <a:bodyPr wrap="none" lIns="0" tIns="0" rIns="0" bIns="0" rtlCol="0">
            <a:spAutoFit/>
          </a:bodyPr>
          <a:lstStyle/>
          <a:p>
            <a:endParaRPr lang="en-US" dirty="0" err="1"/>
          </a:p>
        </p:txBody>
      </p:sp>
      <p:pic>
        <p:nvPicPr>
          <p:cNvPr id="17" name="Picture Placeholder 16" descr="A close-up of a siding&#10;&#10;Description automatically generated">
            <a:extLst>
              <a:ext uri="{FF2B5EF4-FFF2-40B4-BE49-F238E27FC236}">
                <a16:creationId xmlns:a16="http://schemas.microsoft.com/office/drawing/2014/main" id="{DF1E7DBA-42A4-4BA7-B12B-8F590A5B9CB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649" r="2649"/>
          <a:stretch>
            <a:fillRect/>
          </a:stretch>
        </p:blipFill>
        <p:spPr>
          <a:xfrm>
            <a:off x="5378466" y="0"/>
            <a:ext cx="3800258" cy="6858000"/>
          </a:xfrm>
        </p:spPr>
      </p:pic>
      <p:sp>
        <p:nvSpPr>
          <p:cNvPr id="6" name="TextBox 5">
            <a:extLst>
              <a:ext uri="{FF2B5EF4-FFF2-40B4-BE49-F238E27FC236}">
                <a16:creationId xmlns:a16="http://schemas.microsoft.com/office/drawing/2014/main" id="{9C2D242E-E75A-F56C-10BE-522508C7436F}"/>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C141B10-A668-55F3-ADDA-B5BC3A819A0D}"/>
              </a:ext>
            </a:extLst>
          </p:cNvPr>
          <p:cNvGraphicFramePr/>
          <p:nvPr>
            <p:extLst>
              <p:ext uri="{D42A27DB-BD31-4B8C-83A1-F6EECF244321}">
                <p14:modId xmlns:p14="http://schemas.microsoft.com/office/powerpoint/2010/main" val="1052191584"/>
              </p:ext>
            </p:extLst>
          </p:nvPr>
        </p:nvGraphicFramePr>
        <p:xfrm>
          <a:off x="1134093" y="1808504"/>
          <a:ext cx="6875813" cy="447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pPr>
              <a:defRPr/>
            </a:pPr>
            <a:fld id="{0F7BE715-A788-264F-8D37-79763305F963}" type="slidenum">
              <a:rPr lang="en-US" smtClean="0"/>
              <a:pPr>
                <a:defRPr/>
              </a:pPr>
              <a:t>18</a:t>
            </a:fld>
            <a:endParaRPr lang="en-US" dirty="0"/>
          </a:p>
        </p:txBody>
      </p:sp>
      <p:sp>
        <p:nvSpPr>
          <p:cNvPr id="12" name="Oval 11">
            <a:extLst>
              <a:ext uri="{FF2B5EF4-FFF2-40B4-BE49-F238E27FC236}">
                <a16:creationId xmlns:a16="http://schemas.microsoft.com/office/drawing/2014/main" id="{5266A69E-5D6C-F3F7-6A08-94C020356D7C}"/>
              </a:ext>
            </a:extLst>
          </p:cNvPr>
          <p:cNvSpPr/>
          <p:nvPr/>
        </p:nvSpPr>
        <p:spPr>
          <a:xfrm>
            <a:off x="1725561" y="1899822"/>
            <a:ext cx="2335279" cy="2286000"/>
          </a:xfrm>
          <a:prstGeom prst="ellipse">
            <a:avLst/>
          </a:prstGeom>
          <a:blipFill>
            <a:blip r:embed="rId9">
              <a:extLst>
                <a:ext uri="{28A0092B-C50C-407E-A947-70E740481C1C}">
                  <a14:useLocalDpi xmlns:a14="http://schemas.microsoft.com/office/drawing/2010/main" val="0"/>
                </a:ext>
              </a:extLst>
            </a:blip>
            <a:srcRect/>
            <a:stretch>
              <a:fillRect l="-24396" t="-12000" r="-24396" b="-20000"/>
            </a:stretch>
          </a:blipFill>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lstStyle/>
          <a:p>
            <a:endParaRPr lang="en-US" dirty="0"/>
          </a:p>
        </p:txBody>
      </p:sp>
      <p:sp>
        <p:nvSpPr>
          <p:cNvPr id="13" name="Oval 12">
            <a:extLst>
              <a:ext uri="{FF2B5EF4-FFF2-40B4-BE49-F238E27FC236}">
                <a16:creationId xmlns:a16="http://schemas.microsoft.com/office/drawing/2014/main" id="{E68F22AC-5975-F718-3262-A9514C2B866D}"/>
              </a:ext>
            </a:extLst>
          </p:cNvPr>
          <p:cNvSpPr/>
          <p:nvPr/>
        </p:nvSpPr>
        <p:spPr>
          <a:xfrm>
            <a:off x="5132439" y="1889189"/>
            <a:ext cx="2286000" cy="2278434"/>
          </a:xfrm>
          <a:prstGeom prst="ellipse">
            <a:avLst/>
          </a:prstGeom>
          <a:blipFill rotWithShape="1">
            <a:blip r:embed="rId10">
              <a:extLst>
                <a:ext uri="{28A0092B-C50C-407E-A947-70E740481C1C}">
                  <a14:useLocalDpi xmlns:a14="http://schemas.microsoft.com/office/drawing/2010/main" val="0"/>
                </a:ext>
              </a:extLst>
            </a:blip>
            <a:srcRect/>
            <a:stretch>
              <a:fillRect l="-8000" t="-10199" r="-16000" b="-18226"/>
            </a:stretch>
          </a:blipFill>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75CDB041-53AA-F195-440A-58C9B24220C1}"/>
              </a:ext>
            </a:extLst>
          </p:cNvPr>
          <p:cNvSpPr txBox="1"/>
          <p:nvPr/>
        </p:nvSpPr>
        <p:spPr>
          <a:xfrm>
            <a:off x="1134093" y="570216"/>
            <a:ext cx="6875813" cy="954107"/>
          </a:xfrm>
          <a:prstGeom prst="rect">
            <a:avLst/>
          </a:prstGeom>
          <a:solidFill>
            <a:schemeClr val="bg1"/>
          </a:solidFill>
        </p:spPr>
        <p:txBody>
          <a:bodyPr wrap="square">
            <a:spAutoFit/>
          </a:bodyPr>
          <a:lstStyle/>
          <a:p>
            <a:pPr algn="ctr"/>
            <a:r>
              <a:rPr lang="en-US" sz="2800" b="1" dirty="0">
                <a:solidFill>
                  <a:srgbClr val="C00000"/>
                </a:solidFill>
                <a:latin typeface="+mj-lt"/>
              </a:rPr>
              <a:t>CONTINUOUS INSULATION SOLVES THERMAL BRIDGING </a:t>
            </a:r>
          </a:p>
        </p:txBody>
      </p:sp>
      <p:sp>
        <p:nvSpPr>
          <p:cNvPr id="7" name="TextBox 6">
            <a:extLst>
              <a:ext uri="{FF2B5EF4-FFF2-40B4-BE49-F238E27FC236}">
                <a16:creationId xmlns:a16="http://schemas.microsoft.com/office/drawing/2014/main" id="{F4CC33A9-1875-8273-7E47-ED5E2B441C12}"/>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custDataLst>
      <p:tags r:id="rId1"/>
    </p:custDataLst>
    <p:extLst>
      <p:ext uri="{BB962C8B-B14F-4D97-AF65-F5344CB8AC3E}">
        <p14:creationId xmlns:p14="http://schemas.microsoft.com/office/powerpoint/2010/main" val="4105232750"/>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34" y="365127"/>
            <a:ext cx="7956984" cy="539000"/>
          </a:xfrm>
        </p:spPr>
        <p:txBody>
          <a:bodyPr>
            <a:noAutofit/>
          </a:bodyPr>
          <a:lstStyle/>
          <a:p>
            <a:pPr algn="ctr"/>
            <a:r>
              <a:rPr lang="en-US" sz="2400" b="1" dirty="0"/>
              <a:t>CONTINOUS INSULATION (CI) </a:t>
            </a:r>
          </a:p>
        </p:txBody>
      </p:sp>
      <p:sp>
        <p:nvSpPr>
          <p:cNvPr id="3" name="Content Placeholder 2"/>
          <p:cNvSpPr>
            <a:spLocks noGrp="1"/>
          </p:cNvSpPr>
          <p:nvPr>
            <p:ph idx="1"/>
          </p:nvPr>
        </p:nvSpPr>
        <p:spPr>
          <a:xfrm>
            <a:off x="1480704" y="1369537"/>
            <a:ext cx="6182591" cy="1328057"/>
          </a:xfr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91440" rIns="91440" bIns="91440" anchor="t">
            <a:normAutofit fontScale="92500" lnSpcReduction="10000"/>
          </a:bodyPr>
          <a:lstStyle/>
          <a:p>
            <a:pPr marL="267300" lvl="1" indent="0">
              <a:buNone/>
            </a:pPr>
            <a:r>
              <a:rPr lang="en-US" sz="2400" dirty="0"/>
              <a:t>“Continuous insulation runs continuously over structural members and is free of significant thermal bridging.” </a:t>
            </a:r>
          </a:p>
          <a:p>
            <a:pPr marL="267300" lvl="1" indent="0">
              <a:buNone/>
            </a:pPr>
            <a:r>
              <a:rPr lang="en-US" sz="1400" dirty="0"/>
              <a:t>(Source: Energy.gov)</a:t>
            </a:r>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19</a:t>
            </a:fld>
            <a:endParaRPr lang="en-US" dirty="0"/>
          </a:p>
        </p:txBody>
      </p:sp>
      <p:pic>
        <p:nvPicPr>
          <p:cNvPr id="6" name="Picture 2">
            <a:extLst>
              <a:ext uri="{FF2B5EF4-FFF2-40B4-BE49-F238E27FC236}">
                <a16:creationId xmlns:a16="http://schemas.microsoft.com/office/drawing/2014/main" id="{D59DEA4A-DB49-CFB2-A853-1F46CAE4C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33" y="3272295"/>
            <a:ext cx="2436673" cy="2941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0904EEC-590E-F7C9-B0FE-BA61BFAD6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364" y="3217649"/>
            <a:ext cx="2630595" cy="3003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DC66D0E-DD26-3F2B-7BEF-E0742A10E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584" y="3200400"/>
            <a:ext cx="3035101" cy="3013577"/>
          </a:xfrm>
          <a:prstGeom prst="rect">
            <a:avLst/>
          </a:prstGeom>
          <a:noFill/>
          <a:extLst>
            <a:ext uri="{909E8E84-426E-40DD-AFC4-6F175D3DCCD1}">
              <a14:hiddenFill xmlns:a14="http://schemas.microsoft.com/office/drawing/2010/main">
                <a:solidFill>
                  <a:srgbClr val="FFFFFF"/>
                </a:solidFill>
              </a14:hiddenFill>
            </a:ext>
          </a:extLst>
        </p:spPr>
      </p:pic>
      <p:sp>
        <p:nvSpPr>
          <p:cNvPr id="9" name="Striped Right Arrow 8">
            <a:extLst>
              <a:ext uri="{FF2B5EF4-FFF2-40B4-BE49-F238E27FC236}">
                <a16:creationId xmlns:a16="http://schemas.microsoft.com/office/drawing/2014/main" id="{DFD5B6CE-18E8-2727-C293-1C1AEE7E3EF5}"/>
              </a:ext>
            </a:extLst>
          </p:cNvPr>
          <p:cNvSpPr/>
          <p:nvPr/>
        </p:nvSpPr>
        <p:spPr>
          <a:xfrm rot="2223691">
            <a:off x="142733" y="3072385"/>
            <a:ext cx="594733" cy="256032"/>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riped Right Arrow 9">
            <a:extLst>
              <a:ext uri="{FF2B5EF4-FFF2-40B4-BE49-F238E27FC236}">
                <a16:creationId xmlns:a16="http://schemas.microsoft.com/office/drawing/2014/main" id="{13575B4B-7EED-0EDA-E4D2-2CA8892B58DA}"/>
              </a:ext>
            </a:extLst>
          </p:cNvPr>
          <p:cNvSpPr/>
          <p:nvPr/>
        </p:nvSpPr>
        <p:spPr>
          <a:xfrm rot="8128624">
            <a:off x="5288259" y="3331770"/>
            <a:ext cx="594733" cy="204663"/>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a:extLst>
              <a:ext uri="{FF2B5EF4-FFF2-40B4-BE49-F238E27FC236}">
                <a16:creationId xmlns:a16="http://schemas.microsoft.com/office/drawing/2014/main" id="{BC2E4E32-60B0-3C02-C603-B0FF5718DFD2}"/>
              </a:ext>
            </a:extLst>
          </p:cNvPr>
          <p:cNvSpPr/>
          <p:nvPr/>
        </p:nvSpPr>
        <p:spPr>
          <a:xfrm rot="7770810">
            <a:off x="7799665" y="3478455"/>
            <a:ext cx="594733" cy="204663"/>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54187C-38E5-574F-91CE-0020E4B8BFE6}"/>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extLst>
      <p:ext uri="{BB962C8B-B14F-4D97-AF65-F5344CB8AC3E}">
        <p14:creationId xmlns:p14="http://schemas.microsoft.com/office/powerpoint/2010/main" val="221033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000" y="442633"/>
            <a:ext cx="8802000" cy="853200"/>
          </a:xfrm>
        </p:spPr>
        <p:txBody>
          <a:bodyPr/>
          <a:lstStyle/>
          <a:p>
            <a:r>
              <a:rPr lang="en-US" sz="2000" b="1" dirty="0">
                <a:cs typeface="Arial" panose="020B0604020202020204" pitchFamily="34" charset="0"/>
              </a:rPr>
              <a:t>COPYRIGHT MATERIALS</a:t>
            </a:r>
            <a:br>
              <a:rPr lang="de-DE" sz="2000" dirty="0">
                <a:cs typeface="Arial" panose="020B0604020202020204" pitchFamily="34" charset="0"/>
              </a:rPr>
            </a:br>
            <a:endParaRPr lang="en-US" sz="2000" dirty="0"/>
          </a:p>
        </p:txBody>
      </p:sp>
      <p:sp>
        <p:nvSpPr>
          <p:cNvPr id="5" name="Text Placeholder 4"/>
          <p:cNvSpPr>
            <a:spLocks noGrp="1"/>
          </p:cNvSpPr>
          <p:nvPr>
            <p:ph type="body" idx="1"/>
          </p:nvPr>
        </p:nvSpPr>
        <p:spPr/>
        <p:txBody>
          <a:bodyPr/>
          <a:lstStyle/>
          <a:p>
            <a:pPr marL="0" indent="0" algn="ctr">
              <a:buNone/>
            </a:pPr>
            <a:r>
              <a:rPr lang="en-US" sz="2000" dirty="0">
                <a:cs typeface="Arial" panose="020B0604020202020204" pitchFamily="34" charset="0"/>
              </a:rPr>
              <a:t>This presentation is protected by U.S. and International </a:t>
            </a:r>
            <a:br>
              <a:rPr lang="en-US" sz="2000" dirty="0">
                <a:cs typeface="Arial" panose="020B0604020202020204" pitchFamily="34" charset="0"/>
              </a:rPr>
            </a:br>
            <a:r>
              <a:rPr lang="en-US" sz="2000" dirty="0">
                <a:cs typeface="Arial" panose="020B0604020202020204" pitchFamily="34" charset="0"/>
              </a:rPr>
              <a:t>copyright laws. Reproduction, distribution, display, and </a:t>
            </a:r>
            <a:br>
              <a:rPr lang="en-US" sz="2000" dirty="0">
                <a:cs typeface="Arial" panose="020B0604020202020204" pitchFamily="34" charset="0"/>
              </a:rPr>
            </a:br>
            <a:r>
              <a:rPr lang="en-US" sz="2000" dirty="0">
                <a:cs typeface="Arial" panose="020B0604020202020204" pitchFamily="34" charset="0"/>
              </a:rPr>
              <a:t>use of the presentation without written permission </a:t>
            </a:r>
            <a:br>
              <a:rPr lang="en-US" sz="2000" dirty="0">
                <a:cs typeface="Arial" panose="020B0604020202020204" pitchFamily="34" charset="0"/>
              </a:rPr>
            </a:br>
            <a:r>
              <a:rPr lang="en-US" sz="2000" dirty="0">
                <a:cs typeface="Arial" panose="020B0604020202020204" pitchFamily="34" charset="0"/>
              </a:rPr>
              <a:t>of BASF is prohibited.</a:t>
            </a:r>
          </a:p>
          <a:p>
            <a:pPr marL="0" indent="0" algn="ctr">
              <a:buNone/>
            </a:pPr>
            <a:endParaRPr lang="en-US" sz="2000" dirty="0">
              <a:cs typeface="Arial" panose="020B0604020202020204" pitchFamily="34" charset="0"/>
            </a:endParaRPr>
          </a:p>
          <a:p>
            <a:pPr marL="0" indent="0" algn="ctr">
              <a:buNone/>
            </a:pPr>
            <a:r>
              <a:rPr lang="en-US" sz="2000" dirty="0">
                <a:cs typeface="Arial" panose="020B0604020202020204" pitchFamily="34" charset="0"/>
              </a:rPr>
              <a:t>©BASF, 2023</a:t>
            </a:r>
          </a:p>
          <a:p>
            <a:endParaRPr lang="en-US" sz="2000" dirty="0"/>
          </a:p>
        </p:txBody>
      </p:sp>
      <p:pic>
        <p:nvPicPr>
          <p:cNvPr id="6" name="Picture 5">
            <a:extLst>
              <a:ext uri="{FF2B5EF4-FFF2-40B4-BE49-F238E27FC236}">
                <a16:creationId xmlns:a16="http://schemas.microsoft.com/office/drawing/2014/main" id="{BEA60824-FC66-45D1-BADC-BD7C84C32E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229" y="4340197"/>
            <a:ext cx="2702052" cy="1351026"/>
          </a:xfrm>
          <a:prstGeom prst="rect">
            <a:avLst/>
          </a:prstGeom>
        </p:spPr>
      </p:pic>
      <p:sp>
        <p:nvSpPr>
          <p:cNvPr id="8" name="Slide Number Placeholder 7">
            <a:extLst>
              <a:ext uri="{FF2B5EF4-FFF2-40B4-BE49-F238E27FC236}">
                <a16:creationId xmlns:a16="http://schemas.microsoft.com/office/drawing/2014/main" id="{D39DC117-3BA8-20AD-56FA-32A7E570538D}"/>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a:t>
            </a:fld>
            <a:endParaRPr lang="de-DE" dirty="0">
              <a:solidFill>
                <a:srgbClr val="000000"/>
              </a:solidFill>
            </a:endParaRPr>
          </a:p>
        </p:txBody>
      </p:sp>
    </p:spTree>
    <p:custDataLst>
      <p:tags r:id="rId1"/>
    </p:custDataLst>
    <p:extLst>
      <p:ext uri="{BB962C8B-B14F-4D97-AF65-F5344CB8AC3E}">
        <p14:creationId xmlns:p14="http://schemas.microsoft.com/office/powerpoint/2010/main" val="2167719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00" y="635557"/>
            <a:ext cx="8119613" cy="1325563"/>
          </a:xfrm>
        </p:spPr>
        <p:txBody>
          <a:bodyPr>
            <a:noAutofit/>
          </a:bodyPr>
          <a:lstStyle/>
          <a:p>
            <a:pPr algn="l"/>
            <a:r>
              <a:rPr lang="en-US" sz="2400" b="1" i="0" strike="noStrike" dirty="0">
                <a:solidFill>
                  <a:srgbClr val="C00000"/>
                </a:solidFill>
                <a:effectLst/>
                <a:latin typeface="+mj-ea"/>
              </a:rPr>
              <a:t>CI IS REQUIRED IN 2021 IECC &amp; ASHRE 90.1</a:t>
            </a:r>
            <a:br>
              <a:rPr lang="en-US" sz="2400" b="0" i="0" strike="noStrike" dirty="0">
                <a:effectLst/>
                <a:latin typeface="+mj-ea"/>
              </a:rPr>
            </a:br>
            <a:br>
              <a:rPr lang="en-US" sz="2400" dirty="0">
                <a:latin typeface="+mj-ea"/>
              </a:rPr>
            </a:br>
            <a:endParaRPr lang="en-US" sz="2400" dirty="0">
              <a:latin typeface="+mj-ea"/>
            </a:endParaRPr>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20</a:t>
            </a:fld>
            <a:endParaRPr lang="en-US" dirty="0"/>
          </a:p>
        </p:txBody>
      </p:sp>
      <p:graphicFrame>
        <p:nvGraphicFramePr>
          <p:cNvPr id="3" name="Table 2">
            <a:extLst>
              <a:ext uri="{FF2B5EF4-FFF2-40B4-BE49-F238E27FC236}">
                <a16:creationId xmlns:a16="http://schemas.microsoft.com/office/drawing/2014/main" id="{7EB9FDB8-8D27-C915-7892-1691172A1E7D}"/>
              </a:ext>
            </a:extLst>
          </p:cNvPr>
          <p:cNvGraphicFramePr>
            <a:graphicFrameLocks noGrp="1"/>
          </p:cNvGraphicFramePr>
          <p:nvPr>
            <p:extLst>
              <p:ext uri="{D42A27DB-BD31-4B8C-83A1-F6EECF244321}">
                <p14:modId xmlns:p14="http://schemas.microsoft.com/office/powerpoint/2010/main" val="314166472"/>
              </p:ext>
            </p:extLst>
          </p:nvPr>
        </p:nvGraphicFramePr>
        <p:xfrm>
          <a:off x="3966931" y="1415861"/>
          <a:ext cx="4718646" cy="4244153"/>
        </p:xfrm>
        <a:graphic>
          <a:graphicData uri="http://schemas.openxmlformats.org/drawingml/2006/table">
            <a:tbl>
              <a:tblPr/>
              <a:tblGrid>
                <a:gridCol w="786441">
                  <a:extLst>
                    <a:ext uri="{9D8B030D-6E8A-4147-A177-3AD203B41FA5}">
                      <a16:colId xmlns:a16="http://schemas.microsoft.com/office/drawing/2014/main" val="210396025"/>
                    </a:ext>
                  </a:extLst>
                </a:gridCol>
                <a:gridCol w="786441">
                  <a:extLst>
                    <a:ext uri="{9D8B030D-6E8A-4147-A177-3AD203B41FA5}">
                      <a16:colId xmlns:a16="http://schemas.microsoft.com/office/drawing/2014/main" val="2280006800"/>
                    </a:ext>
                  </a:extLst>
                </a:gridCol>
                <a:gridCol w="786441">
                  <a:extLst>
                    <a:ext uri="{9D8B030D-6E8A-4147-A177-3AD203B41FA5}">
                      <a16:colId xmlns:a16="http://schemas.microsoft.com/office/drawing/2014/main" val="2223760294"/>
                    </a:ext>
                  </a:extLst>
                </a:gridCol>
                <a:gridCol w="786441">
                  <a:extLst>
                    <a:ext uri="{9D8B030D-6E8A-4147-A177-3AD203B41FA5}">
                      <a16:colId xmlns:a16="http://schemas.microsoft.com/office/drawing/2014/main" val="3877793573"/>
                    </a:ext>
                  </a:extLst>
                </a:gridCol>
                <a:gridCol w="786441">
                  <a:extLst>
                    <a:ext uri="{9D8B030D-6E8A-4147-A177-3AD203B41FA5}">
                      <a16:colId xmlns:a16="http://schemas.microsoft.com/office/drawing/2014/main" val="347608291"/>
                    </a:ext>
                  </a:extLst>
                </a:gridCol>
                <a:gridCol w="786441">
                  <a:extLst>
                    <a:ext uri="{9D8B030D-6E8A-4147-A177-3AD203B41FA5}">
                      <a16:colId xmlns:a16="http://schemas.microsoft.com/office/drawing/2014/main" val="3921958267"/>
                    </a:ext>
                  </a:extLst>
                </a:gridCol>
              </a:tblGrid>
              <a:tr h="0">
                <a:tc gridSpan="6">
                  <a:txBody>
                    <a:bodyPr/>
                    <a:lstStyle/>
                    <a:p>
                      <a:pPr algn="ctr"/>
                      <a:r>
                        <a:rPr lang="en-US" sz="700" dirty="0"/>
                        <a:t> </a:t>
                      </a:r>
                    </a:p>
                  </a:txBody>
                  <a:tcPr marL="5188" marR="5188" marT="5188" marB="5188"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15943815"/>
                  </a:ext>
                </a:extLst>
              </a:tr>
              <a:tr h="775602">
                <a:tc>
                  <a:txBody>
                    <a:bodyPr/>
                    <a:lstStyle/>
                    <a:p>
                      <a:pPr algn="ctr"/>
                      <a:r>
                        <a:rPr lang="en-US" sz="700" b="0" cap="all" dirty="0">
                          <a:solidFill>
                            <a:srgbClr val="292929"/>
                          </a:solidFill>
                          <a:effectLst/>
                        </a:rPr>
                        <a:t>CLIMATE ZONE</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700" b="0" cap="all" dirty="0">
                          <a:solidFill>
                            <a:srgbClr val="292929"/>
                          </a:solidFill>
                          <a:effectLst/>
                        </a:rPr>
                        <a:t>UNINSULATED ATTIC</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700" b="0" cap="all" dirty="0">
                          <a:solidFill>
                            <a:srgbClr val="292929"/>
                          </a:solidFill>
                          <a:effectLst/>
                        </a:rPr>
                        <a:t>3-4 INCHES OF EXISTING ATTIC INSULATION</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700" b="0" cap="all" dirty="0">
                          <a:solidFill>
                            <a:srgbClr val="292929"/>
                          </a:solidFill>
                          <a:effectLst/>
                        </a:rPr>
                        <a:t>UNINSULATED FLOOR</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700" b="0" cap="all" dirty="0">
                          <a:solidFill>
                            <a:srgbClr val="292929"/>
                          </a:solidFill>
                          <a:effectLst/>
                        </a:rPr>
                        <a:t>UNINSULATED WOOD-FRAME WALL</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700" b="0" cap="all" dirty="0">
                          <a:solidFill>
                            <a:srgbClr val="292929"/>
                          </a:solidFill>
                          <a:effectLst/>
                        </a:rPr>
                        <a:t>INSULATED WOOD FRAME WALL</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5852003"/>
                  </a:ext>
                </a:extLst>
              </a:tr>
              <a:tr h="338187">
                <a:tc>
                  <a:txBody>
                    <a:bodyPr/>
                    <a:lstStyle/>
                    <a:p>
                      <a:pPr algn="ctr"/>
                      <a:r>
                        <a:rPr lang="en-US" sz="700" b="0" cap="all" dirty="0">
                          <a:solidFill>
                            <a:srgbClr val="292929"/>
                          </a:solidFill>
                          <a:effectLst/>
                        </a:rPr>
                        <a:t>1</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R30–R49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R19–R38</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R13</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R13 or R0 +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N/A</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extLst>
                  <a:ext uri="{0D108BD9-81ED-4DB2-BD59-A6C34878D82A}">
                    <a16:rowId xmlns:a16="http://schemas.microsoft.com/office/drawing/2014/main" val="1533838442"/>
                  </a:ext>
                </a:extLst>
              </a:tr>
              <a:tr h="338187">
                <a:tc>
                  <a:txBody>
                    <a:bodyPr/>
                    <a:lstStyle/>
                    <a:p>
                      <a:pPr algn="ctr"/>
                      <a:r>
                        <a:rPr lang="en-US" sz="700" b="0" cap="all" dirty="0">
                          <a:solidFill>
                            <a:srgbClr val="292929"/>
                          </a:solidFill>
                          <a:effectLst/>
                        </a:rPr>
                        <a:t>2</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R49–R60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R38–R49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R13</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R13 or R0 +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tc>
                  <a:txBody>
                    <a:bodyPr/>
                    <a:lstStyle/>
                    <a:p>
                      <a:pPr algn="ctr"/>
                      <a:r>
                        <a:rPr lang="en-US" sz="700" dirty="0">
                          <a:effectLst/>
                        </a:rPr>
                        <a:t>N/A</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D4EB"/>
                    </a:solidFill>
                  </a:tcPr>
                </a:tc>
                <a:extLst>
                  <a:ext uri="{0D108BD9-81ED-4DB2-BD59-A6C34878D82A}">
                    <a16:rowId xmlns:a16="http://schemas.microsoft.com/office/drawing/2014/main" val="1060253925"/>
                  </a:ext>
                </a:extLst>
              </a:tr>
              <a:tr h="447541">
                <a:tc>
                  <a:txBody>
                    <a:bodyPr/>
                    <a:lstStyle/>
                    <a:p>
                      <a:pPr algn="ctr"/>
                      <a:r>
                        <a:rPr lang="en-US" sz="700" b="0" cap="all" dirty="0">
                          <a:solidFill>
                            <a:srgbClr val="292929"/>
                          </a:solidFill>
                          <a:effectLst/>
                        </a:rPr>
                        <a:t>3</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R49–R60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B74A"/>
                    </a:solidFill>
                  </a:tcPr>
                </a:tc>
                <a:tc>
                  <a:txBody>
                    <a:bodyPr/>
                    <a:lstStyle/>
                    <a:p>
                      <a:pPr algn="ctr"/>
                      <a:r>
                        <a:rPr lang="en-US" sz="700" dirty="0">
                          <a:effectLst/>
                        </a:rPr>
                        <a:t>R38–R49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B74A"/>
                    </a:solidFill>
                  </a:tcPr>
                </a:tc>
                <a:tc>
                  <a:txBody>
                    <a:bodyPr/>
                    <a:lstStyle/>
                    <a:p>
                      <a:pPr algn="ctr"/>
                      <a:r>
                        <a:rPr lang="en-US" sz="700" dirty="0">
                          <a:effectLst/>
                        </a:rPr>
                        <a:t>R19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B74A"/>
                    </a:solidFill>
                  </a:tcPr>
                </a:tc>
                <a:tc>
                  <a:txBody>
                    <a:bodyPr/>
                    <a:lstStyle/>
                    <a:p>
                      <a:pPr algn="ctr"/>
                      <a:r>
                        <a:rPr lang="en-US" sz="700" dirty="0">
                          <a:effectLst/>
                        </a:rPr>
                        <a:t>R20 or R13 + R5 CI or R0 + R15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B74A"/>
                    </a:solidFill>
                  </a:tcPr>
                </a:tc>
                <a:tc>
                  <a:txBody>
                    <a:bodyPr/>
                    <a:lstStyle/>
                    <a:p>
                      <a:pPr algn="ctr"/>
                      <a:r>
                        <a:rPr lang="en-US" sz="700" dirty="0">
                          <a:effectLst/>
                        </a:rPr>
                        <a:t>Add R5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EB74A"/>
                    </a:solidFill>
                  </a:tcPr>
                </a:tc>
                <a:extLst>
                  <a:ext uri="{0D108BD9-81ED-4DB2-BD59-A6C34878D82A}">
                    <a16:rowId xmlns:a16="http://schemas.microsoft.com/office/drawing/2014/main" val="831063376"/>
                  </a:ext>
                </a:extLst>
              </a:tr>
              <a:tr h="556895">
                <a:tc>
                  <a:txBody>
                    <a:bodyPr/>
                    <a:lstStyle/>
                    <a:p>
                      <a:pPr algn="ctr"/>
                      <a:r>
                        <a:rPr lang="en-US" sz="700" b="0" cap="all" dirty="0">
                          <a:solidFill>
                            <a:srgbClr val="292929"/>
                          </a:solidFill>
                          <a:effectLst/>
                        </a:rPr>
                        <a:t>4 EXCEPT MARINE</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R19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R20 + R5 CI or R13 + R10 CI or R0 + R15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Add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extLst>
                  <a:ext uri="{0D108BD9-81ED-4DB2-BD59-A6C34878D82A}">
                    <a16:rowId xmlns:a16="http://schemas.microsoft.com/office/drawing/2014/main" val="1074697189"/>
                  </a:ext>
                </a:extLst>
              </a:tr>
              <a:tr h="556895">
                <a:tc>
                  <a:txBody>
                    <a:bodyPr/>
                    <a:lstStyle/>
                    <a:p>
                      <a:pPr algn="ctr"/>
                      <a:r>
                        <a:rPr lang="en-US" sz="700" b="0" cap="all" dirty="0">
                          <a:solidFill>
                            <a:srgbClr val="292929"/>
                          </a:solidFill>
                          <a:effectLst/>
                        </a:rPr>
                        <a:t>4 MARINE AND 5</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R30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R20 + R5 CI or R13 + R10 CI or R0 + R15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tc>
                  <a:txBody>
                    <a:bodyPr/>
                    <a:lstStyle/>
                    <a:p>
                      <a:pPr algn="ctr"/>
                      <a:r>
                        <a:rPr lang="en-US" sz="700" dirty="0">
                          <a:effectLst/>
                        </a:rPr>
                        <a:t>Add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9A73"/>
                    </a:solidFill>
                  </a:tcPr>
                </a:tc>
                <a:extLst>
                  <a:ext uri="{0D108BD9-81ED-4DB2-BD59-A6C34878D82A}">
                    <a16:rowId xmlns:a16="http://schemas.microsoft.com/office/drawing/2014/main" val="1515435218"/>
                  </a:ext>
                </a:extLst>
              </a:tr>
              <a:tr h="556895">
                <a:tc>
                  <a:txBody>
                    <a:bodyPr/>
                    <a:lstStyle/>
                    <a:p>
                      <a:pPr algn="ctr"/>
                      <a:r>
                        <a:rPr lang="en-US" sz="700" b="0" cap="all" dirty="0">
                          <a:solidFill>
                            <a:srgbClr val="292929"/>
                          </a:solidFill>
                          <a:effectLst/>
                        </a:rPr>
                        <a:t>6</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23F"/>
                    </a:solidFill>
                  </a:tcPr>
                </a:tc>
                <a:tc>
                  <a:txBody>
                    <a:bodyPr/>
                    <a:lstStyle/>
                    <a:p>
                      <a:pPr algn="ctr"/>
                      <a:r>
                        <a:rPr lang="en-US" sz="700" dirty="0">
                          <a:effectLst/>
                        </a:rPr>
                        <a:t>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23F"/>
                    </a:solidFill>
                  </a:tcPr>
                </a:tc>
                <a:tc>
                  <a:txBody>
                    <a:bodyPr/>
                    <a:lstStyle/>
                    <a:p>
                      <a:pPr algn="ctr"/>
                      <a:r>
                        <a:rPr lang="en-US" sz="700" dirty="0">
                          <a:effectLst/>
                        </a:rPr>
                        <a:t>R30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23F"/>
                    </a:solidFill>
                  </a:tcPr>
                </a:tc>
                <a:tc>
                  <a:txBody>
                    <a:bodyPr/>
                    <a:lstStyle/>
                    <a:p>
                      <a:pPr algn="ctr"/>
                      <a:r>
                        <a:rPr lang="en-US" sz="700" dirty="0">
                          <a:effectLst/>
                        </a:rPr>
                        <a:t>R20 + R5 CI or R13 + R10 CI or R0 + R20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23F"/>
                    </a:solidFill>
                  </a:tcPr>
                </a:tc>
                <a:tc>
                  <a:txBody>
                    <a:bodyPr/>
                    <a:lstStyle/>
                    <a:p>
                      <a:pPr algn="ctr"/>
                      <a:r>
                        <a:rPr lang="en-US" sz="700" dirty="0">
                          <a:effectLst/>
                        </a:rPr>
                        <a:t>Add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23F"/>
                    </a:solidFill>
                  </a:tcPr>
                </a:tc>
                <a:extLst>
                  <a:ext uri="{0D108BD9-81ED-4DB2-BD59-A6C34878D82A}">
                    <a16:rowId xmlns:a16="http://schemas.microsoft.com/office/drawing/2014/main" val="3617831116"/>
                  </a:ext>
                </a:extLst>
              </a:tr>
              <a:tr h="556895">
                <a:tc>
                  <a:txBody>
                    <a:bodyPr/>
                    <a:lstStyle/>
                    <a:p>
                      <a:pPr algn="ctr"/>
                      <a:r>
                        <a:rPr lang="en-US" sz="700" b="0" cap="all" dirty="0">
                          <a:solidFill>
                            <a:srgbClr val="292929"/>
                          </a:solidFill>
                          <a:effectLst/>
                        </a:rPr>
                        <a:t>7 AND 8</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effectLst/>
                        </a:rPr>
                        <a:t>R60</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232"/>
                    </a:solidFill>
                  </a:tcPr>
                </a:tc>
                <a:tc>
                  <a:txBody>
                    <a:bodyPr/>
                    <a:lstStyle/>
                    <a:p>
                      <a:pPr algn="ctr"/>
                      <a:r>
                        <a:rPr lang="en-US" sz="700" dirty="0">
                          <a:effectLst/>
                        </a:rPr>
                        <a:t>R49</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232"/>
                    </a:solidFill>
                  </a:tcPr>
                </a:tc>
                <a:tc>
                  <a:txBody>
                    <a:bodyPr/>
                    <a:lstStyle/>
                    <a:p>
                      <a:pPr algn="ctr"/>
                      <a:r>
                        <a:rPr lang="en-US" sz="700" dirty="0">
                          <a:effectLst/>
                        </a:rPr>
                        <a:t>R38</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232"/>
                    </a:solidFill>
                  </a:tcPr>
                </a:tc>
                <a:tc>
                  <a:txBody>
                    <a:bodyPr/>
                    <a:lstStyle/>
                    <a:p>
                      <a:pPr algn="ctr"/>
                      <a:r>
                        <a:rPr lang="en-US" sz="700" dirty="0">
                          <a:effectLst/>
                        </a:rPr>
                        <a:t>R20 + R5 CI or R13 + R10 CI or R0 + R20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232"/>
                    </a:solidFill>
                  </a:tcPr>
                </a:tc>
                <a:tc>
                  <a:txBody>
                    <a:bodyPr/>
                    <a:lstStyle/>
                    <a:p>
                      <a:pPr algn="ctr"/>
                      <a:r>
                        <a:rPr lang="en-US" sz="700" dirty="0">
                          <a:effectLst/>
                        </a:rPr>
                        <a:t>Add R10 CI</a:t>
                      </a:r>
                    </a:p>
                  </a:txBody>
                  <a:tcPr marL="5188" marR="5188" marT="5188" marB="5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232"/>
                    </a:solidFill>
                  </a:tcPr>
                </a:tc>
                <a:extLst>
                  <a:ext uri="{0D108BD9-81ED-4DB2-BD59-A6C34878D82A}">
                    <a16:rowId xmlns:a16="http://schemas.microsoft.com/office/drawing/2014/main" val="437828609"/>
                  </a:ext>
                </a:extLst>
              </a:tr>
            </a:tbl>
          </a:graphicData>
        </a:graphic>
      </p:graphicFrame>
      <p:sp>
        <p:nvSpPr>
          <p:cNvPr id="6" name="Rectangle 1">
            <a:extLst>
              <a:ext uri="{FF2B5EF4-FFF2-40B4-BE49-F238E27FC236}">
                <a16:creationId xmlns:a16="http://schemas.microsoft.com/office/drawing/2014/main" id="{B23DDB5A-9889-719B-E930-85A731EA44F0}"/>
              </a:ext>
            </a:extLst>
          </p:cNvPr>
          <p:cNvSpPr>
            <a:spLocks noChangeArrowheads="1"/>
          </p:cNvSpPr>
          <p:nvPr/>
        </p:nvSpPr>
        <p:spPr bwMode="auto">
          <a:xfrm>
            <a:off x="3951278" y="5777536"/>
            <a:ext cx="4626758"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292929"/>
                </a:solidFill>
                <a:effectLst/>
                <a:latin typeface="Karla" pitchFamily="2" charset="77"/>
              </a:rPr>
              <a:t>*Note: In the table above, CI stands for "continuous insulation" that is applied to the exterior of the wall assembly just inside the cladding. Source: energy.gov</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pic>
        <p:nvPicPr>
          <p:cNvPr id="24579" name="Picture 3" descr="Map of the United States showing recommended R-values for different regions. Please contact consumer.webmaster@nrel.gov if you need assistance reading this map.">
            <a:extLst>
              <a:ext uri="{FF2B5EF4-FFF2-40B4-BE49-F238E27FC236}">
                <a16:creationId xmlns:a16="http://schemas.microsoft.com/office/drawing/2014/main" id="{9EDAE23B-C07A-7828-8503-A3643D1A9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82" y="2237036"/>
            <a:ext cx="3706396" cy="20256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02E8D7-5464-BA44-1A81-3FE86A670C3E}"/>
              </a:ext>
            </a:extLst>
          </p:cNvPr>
          <p:cNvSpPr txBox="1"/>
          <p:nvPr/>
        </p:nvSpPr>
        <p:spPr>
          <a:xfrm>
            <a:off x="244882" y="4466012"/>
            <a:ext cx="3614340" cy="923330"/>
          </a:xfrm>
          <a:prstGeom prst="rect">
            <a:avLst/>
          </a:prstGeom>
          <a:noFill/>
        </p:spPr>
        <p:txBody>
          <a:bodyPr wrap="square">
            <a:spAutoFit/>
          </a:bodyPr>
          <a:lstStyle/>
          <a:p>
            <a:r>
              <a:rPr lang="en-US" sz="1800" b="0" i="0" u="none" strike="noStrike" dirty="0">
                <a:effectLst/>
              </a:rPr>
              <a:t>Continuous insulation for uninsulated wood frame walls required in most climate zones. </a:t>
            </a:r>
            <a:endParaRPr lang="en-US" dirty="0"/>
          </a:p>
        </p:txBody>
      </p:sp>
      <p:sp>
        <p:nvSpPr>
          <p:cNvPr id="8" name="TextBox 7">
            <a:extLst>
              <a:ext uri="{FF2B5EF4-FFF2-40B4-BE49-F238E27FC236}">
                <a16:creationId xmlns:a16="http://schemas.microsoft.com/office/drawing/2014/main" id="{15CB66BF-F751-DA93-DA35-FD996CB52743}"/>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extLst>
      <p:ext uri="{BB962C8B-B14F-4D97-AF65-F5344CB8AC3E}">
        <p14:creationId xmlns:p14="http://schemas.microsoft.com/office/powerpoint/2010/main" val="2172776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C2127736-AAB4-FF4F-F8C4-5D69B92CFF01}"/>
              </a:ext>
            </a:extLst>
          </p:cNvPr>
          <p:cNvSpPr txBox="1">
            <a:spLocks noGrp="1"/>
          </p:cNvSpPr>
          <p:nvPr>
            <p:ph sz="half" idx="1"/>
          </p:nvPr>
        </p:nvSpPr>
        <p:spPr>
          <a:xfrm>
            <a:off x="628650" y="1394117"/>
            <a:ext cx="3886200" cy="535531"/>
          </a:xfrm>
          <a:prstGeom prst="rect">
            <a:avLst/>
          </a:prstGeom>
          <a:solidFill>
            <a:schemeClr val="accent1"/>
          </a:solidFill>
          <a:ln>
            <a:noFill/>
          </a:ln>
        </p:spPr>
        <p:style>
          <a:lnRef idx="1">
            <a:schemeClr val="dk1"/>
          </a:lnRef>
          <a:fillRef idx="3">
            <a:schemeClr val="dk1"/>
          </a:fillRef>
          <a:effectRef idx="2">
            <a:schemeClr val="dk1"/>
          </a:effectRef>
          <a:fontRef idx="minor">
            <a:schemeClr val="lt1"/>
          </a:fontRef>
        </p:style>
        <p:txBody>
          <a:bodyPr wrap="square" lIns="0" tIns="91440" rIns="0" bIns="91440" rtlCol="0">
            <a:spAutoFit/>
          </a:bodyPr>
          <a:lstStyle/>
          <a:p>
            <a:pPr marL="0" indent="0" algn="ctr">
              <a:buNone/>
            </a:pPr>
            <a:r>
              <a:rPr lang="en-US" sz="2000" dirty="0">
                <a:cs typeface="+mj-cs"/>
              </a:rPr>
              <a:t>Before GPS Vinyl Siding</a:t>
            </a:r>
          </a:p>
        </p:txBody>
      </p:sp>
      <p:sp>
        <p:nvSpPr>
          <p:cNvPr id="19" name="Content Placeholder 18">
            <a:extLst>
              <a:ext uri="{FF2B5EF4-FFF2-40B4-BE49-F238E27FC236}">
                <a16:creationId xmlns:a16="http://schemas.microsoft.com/office/drawing/2014/main" id="{26C6040E-F666-93B4-38F3-F0F25B7323D9}"/>
              </a:ext>
            </a:extLst>
          </p:cNvPr>
          <p:cNvSpPr txBox="1">
            <a:spLocks noGrp="1"/>
          </p:cNvSpPr>
          <p:nvPr>
            <p:ph sz="half" idx="2"/>
          </p:nvPr>
        </p:nvSpPr>
        <p:spPr>
          <a:xfrm>
            <a:off x="4772983" y="1403601"/>
            <a:ext cx="3916992" cy="53553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wrap="square" lIns="0" tIns="91440" rIns="0" bIns="91440" rtlCol="0">
            <a:spAutoFit/>
          </a:bodyPr>
          <a:lstStyle/>
          <a:p>
            <a:pPr marL="0" indent="0" algn="ctr">
              <a:buNone/>
            </a:pPr>
            <a:r>
              <a:rPr lang="en-US" sz="2000" dirty="0"/>
              <a:t>After GPS Vinyl Siding</a:t>
            </a:r>
          </a:p>
        </p:txBody>
      </p:sp>
      <p:sp>
        <p:nvSpPr>
          <p:cNvPr id="5" name="Slide Number Placeholder 4"/>
          <p:cNvSpPr>
            <a:spLocks noGrp="1"/>
          </p:cNvSpPr>
          <p:nvPr>
            <p:ph type="sldNum" sz="quarter" idx="4294967295"/>
          </p:nvPr>
        </p:nvSpPr>
        <p:spPr>
          <a:xfrm>
            <a:off x="81592" y="6536365"/>
            <a:ext cx="288925" cy="150813"/>
          </a:xfrm>
        </p:spPr>
        <p:txBody>
          <a:bodyPr/>
          <a:lstStyle/>
          <a:p>
            <a:pPr>
              <a:defRPr/>
            </a:pPr>
            <a:fld id="{5037968F-C5DF-8942-8786-D4E55E9E1C54}" type="slidenum">
              <a:rPr lang="en-US" smtClean="0"/>
              <a:pPr>
                <a:defRPr/>
              </a:pPr>
              <a:t>21</a:t>
            </a:fld>
            <a:endParaRPr lang="en-US" dirty="0"/>
          </a:p>
        </p:txBody>
      </p:sp>
      <p:sp>
        <p:nvSpPr>
          <p:cNvPr id="49157" name="TextBox 7"/>
          <p:cNvSpPr txBox="1">
            <a:spLocks noChangeArrowheads="1"/>
          </p:cNvSpPr>
          <p:nvPr/>
        </p:nvSpPr>
        <p:spPr bwMode="auto">
          <a:xfrm>
            <a:off x="654050" y="4816475"/>
            <a:ext cx="30735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chemeClr val="bg1"/>
                </a:solidFill>
              </a:rPr>
              <a:t>Without… before</a:t>
            </a:r>
          </a:p>
        </p:txBody>
      </p:sp>
      <p:sp>
        <p:nvSpPr>
          <p:cNvPr id="3" name="TextBox 8"/>
          <p:cNvSpPr txBox="1">
            <a:spLocks noChangeArrowheads="1"/>
          </p:cNvSpPr>
          <p:nvPr/>
        </p:nvSpPr>
        <p:spPr bwMode="auto">
          <a:xfrm>
            <a:off x="4803775" y="5245100"/>
            <a:ext cx="2198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chemeClr val="bg1"/>
                </a:solidFill>
              </a:rPr>
              <a:t>With… after</a:t>
            </a:r>
          </a:p>
        </p:txBody>
      </p:sp>
      <p:pic>
        <p:nvPicPr>
          <p:cNvPr id="9" name="Picture 8" descr="A picture containing screenshot, diagram, colorfulness&#10;&#10;Description automatically generated">
            <a:extLst>
              <a:ext uri="{FF2B5EF4-FFF2-40B4-BE49-F238E27FC236}">
                <a16:creationId xmlns:a16="http://schemas.microsoft.com/office/drawing/2014/main" id="{28B7DD3C-8E90-523F-8E35-10F3E939E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17" y="2823758"/>
            <a:ext cx="8517266" cy="3578659"/>
          </a:xfrm>
          <a:prstGeom prst="rect">
            <a:avLst/>
          </a:prstGeom>
        </p:spPr>
      </p:pic>
      <p:sp>
        <p:nvSpPr>
          <p:cNvPr id="10" name="TextBox 9">
            <a:extLst>
              <a:ext uri="{FF2B5EF4-FFF2-40B4-BE49-F238E27FC236}">
                <a16:creationId xmlns:a16="http://schemas.microsoft.com/office/drawing/2014/main" id="{436B53FB-4297-0E88-049D-F6D474CB065A}"/>
              </a:ext>
            </a:extLst>
          </p:cNvPr>
          <p:cNvSpPr txBox="1"/>
          <p:nvPr/>
        </p:nvSpPr>
        <p:spPr>
          <a:xfrm>
            <a:off x="628650" y="2064455"/>
            <a:ext cx="3886200" cy="1015663"/>
          </a:xfrm>
          <a:prstGeom prst="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wrap="square" lIns="91440" tIns="91440" rIns="91440" bIns="91440" rtlCol="0">
            <a:spAutoFit/>
          </a:bodyPr>
          <a:lstStyle/>
          <a:p>
            <a:pPr algn="ctr"/>
            <a:r>
              <a:rPr lang="en-US" dirty="0"/>
              <a:t>Red, Yellow Shows Energy Leaks/ Thermal Bridging via Stud </a:t>
            </a:r>
          </a:p>
          <a:p>
            <a:pPr algn="ctr"/>
            <a:r>
              <a:rPr lang="en-US" dirty="0"/>
              <a:t>&amp; Framing</a:t>
            </a:r>
          </a:p>
        </p:txBody>
      </p:sp>
      <p:sp>
        <p:nvSpPr>
          <p:cNvPr id="12" name="TextBox 11">
            <a:extLst>
              <a:ext uri="{FF2B5EF4-FFF2-40B4-BE49-F238E27FC236}">
                <a16:creationId xmlns:a16="http://schemas.microsoft.com/office/drawing/2014/main" id="{32A67A98-6A3C-C445-0FB9-49AA12EA7899}"/>
              </a:ext>
            </a:extLst>
          </p:cNvPr>
          <p:cNvSpPr txBox="1"/>
          <p:nvPr/>
        </p:nvSpPr>
        <p:spPr>
          <a:xfrm>
            <a:off x="4772983" y="2068246"/>
            <a:ext cx="3916992" cy="1015663"/>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lIns="91440" tIns="91440" rIns="91440" bIns="91440" rtlCol="0">
            <a:spAutoFit/>
          </a:bodyPr>
          <a:lstStyle/>
          <a:p>
            <a:pPr algn="ctr"/>
            <a:r>
              <a:rPr lang="en-US" dirty="0"/>
              <a:t>Solid Blue Shows </a:t>
            </a:r>
          </a:p>
          <a:p>
            <a:pPr algn="ctr"/>
            <a:r>
              <a:rPr lang="en-US" dirty="0"/>
              <a:t>Energy Leaks /Thermal </a:t>
            </a:r>
          </a:p>
          <a:p>
            <a:pPr algn="ctr"/>
            <a:r>
              <a:rPr lang="en-US" dirty="0"/>
              <a:t>Bridging Solved!</a:t>
            </a:r>
          </a:p>
        </p:txBody>
      </p:sp>
      <p:sp>
        <p:nvSpPr>
          <p:cNvPr id="4" name="TextBox 3">
            <a:extLst>
              <a:ext uri="{FF2B5EF4-FFF2-40B4-BE49-F238E27FC236}">
                <a16:creationId xmlns:a16="http://schemas.microsoft.com/office/drawing/2014/main" id="{D0AD6918-983D-704F-D828-F7511C91B2C9}"/>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extLst>
      <p:ext uri="{BB962C8B-B14F-4D97-AF65-F5344CB8AC3E}">
        <p14:creationId xmlns:p14="http://schemas.microsoft.com/office/powerpoint/2010/main" val="2672906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01498"/>
            <a:ext cx="7741228" cy="1325563"/>
          </a:xfrm>
        </p:spPr>
        <p:txBody>
          <a:bodyPr>
            <a:normAutofit/>
          </a:bodyPr>
          <a:lstStyle/>
          <a:p>
            <a:r>
              <a:rPr lang="en-US" sz="2000" b="1" dirty="0"/>
              <a:t>OTHER SIDING OPTIONS DO NOT OFFER SIGNIFICANT R-VALUE</a:t>
            </a:r>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22</a:t>
            </a:fld>
            <a:endParaRPr lang="en-US" dirty="0"/>
          </a:p>
        </p:txBody>
      </p:sp>
      <p:sp>
        <p:nvSpPr>
          <p:cNvPr id="6" name="TextBox 5"/>
          <p:cNvSpPr txBox="1"/>
          <p:nvPr/>
        </p:nvSpPr>
        <p:spPr>
          <a:xfrm>
            <a:off x="5404131" y="5659641"/>
            <a:ext cx="1795684" cy="246221"/>
          </a:xfrm>
          <a:prstGeom prst="rect">
            <a:avLst/>
          </a:prstGeom>
          <a:noFill/>
        </p:spPr>
        <p:txBody>
          <a:bodyPr wrap="none" rtlCol="0">
            <a:spAutoFit/>
          </a:bodyPr>
          <a:lstStyle/>
          <a:p>
            <a:r>
              <a:rPr lang="en-US" sz="1000" dirty="0"/>
              <a:t>Source: Progressive Foam </a:t>
            </a:r>
          </a:p>
        </p:txBody>
      </p:sp>
      <p:graphicFrame>
        <p:nvGraphicFramePr>
          <p:cNvPr id="8" name="Diagram 7">
            <a:extLst>
              <a:ext uri="{FF2B5EF4-FFF2-40B4-BE49-F238E27FC236}">
                <a16:creationId xmlns:a16="http://schemas.microsoft.com/office/drawing/2014/main" id="{2329A384-EBEE-D873-A01E-26E39C304226}"/>
              </a:ext>
            </a:extLst>
          </p:cNvPr>
          <p:cNvGraphicFramePr/>
          <p:nvPr>
            <p:extLst>
              <p:ext uri="{D42A27DB-BD31-4B8C-83A1-F6EECF244321}">
                <p14:modId xmlns:p14="http://schemas.microsoft.com/office/powerpoint/2010/main" val="3425783962"/>
              </p:ext>
            </p:extLst>
          </p:nvPr>
        </p:nvGraphicFramePr>
        <p:xfrm>
          <a:off x="170101" y="2229168"/>
          <a:ext cx="3436146" cy="3430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A43938C-5085-0E6D-D3AD-64FF996D3D68}"/>
              </a:ext>
            </a:extLst>
          </p:cNvPr>
          <p:cNvPicPr>
            <a:picLocks noChangeAspect="1"/>
          </p:cNvPicPr>
          <p:nvPr/>
        </p:nvPicPr>
        <p:blipFill>
          <a:blip r:embed="rId8"/>
          <a:stretch>
            <a:fillRect/>
          </a:stretch>
        </p:blipFill>
        <p:spPr>
          <a:xfrm>
            <a:off x="3225411" y="1941229"/>
            <a:ext cx="5118488" cy="3720519"/>
          </a:xfrm>
          <a:prstGeom prst="rect">
            <a:avLst/>
          </a:prstGeom>
        </p:spPr>
      </p:pic>
      <p:sp>
        <p:nvSpPr>
          <p:cNvPr id="3" name="TextBox 2">
            <a:extLst>
              <a:ext uri="{FF2B5EF4-FFF2-40B4-BE49-F238E27FC236}">
                <a16:creationId xmlns:a16="http://schemas.microsoft.com/office/drawing/2014/main" id="{505BA1FB-4C89-1375-B308-095268102944}"/>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extLst>
      <p:ext uri="{BB962C8B-B14F-4D97-AF65-F5344CB8AC3E}">
        <p14:creationId xmlns:p14="http://schemas.microsoft.com/office/powerpoint/2010/main" val="461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33D6E804-7175-BC76-2CF2-3A2B3E41A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139" y="2603446"/>
            <a:ext cx="2247890" cy="1498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0100" y="1012058"/>
            <a:ext cx="8013104" cy="1325563"/>
          </a:xfrm>
        </p:spPr>
        <p:txBody>
          <a:bodyPr>
            <a:normAutofit/>
          </a:bodyPr>
          <a:lstStyle/>
          <a:p>
            <a:r>
              <a:rPr lang="en-US" sz="2000" b="1" dirty="0"/>
              <a:t>ADDITIONAL </a:t>
            </a:r>
            <a:r>
              <a:rPr lang="en-US" sz="2000" dirty="0"/>
              <a:t>GPS INSULATED SIDING </a:t>
            </a:r>
            <a:r>
              <a:rPr lang="en-US" sz="2000" b="1" dirty="0"/>
              <a:t>OPTIONS</a:t>
            </a:r>
            <a:r>
              <a:rPr lang="en-US" sz="2000" dirty="0"/>
              <a:t> FOR ADDED CI</a:t>
            </a:r>
            <a:endParaRPr lang="en-US" sz="2000" b="1" dirty="0"/>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23</a:t>
            </a:fld>
            <a:endParaRPr lang="en-US" dirty="0"/>
          </a:p>
        </p:txBody>
      </p:sp>
      <p:graphicFrame>
        <p:nvGraphicFramePr>
          <p:cNvPr id="3" name="Diagram 2">
            <a:extLst>
              <a:ext uri="{FF2B5EF4-FFF2-40B4-BE49-F238E27FC236}">
                <a16:creationId xmlns:a16="http://schemas.microsoft.com/office/drawing/2014/main" id="{E000DFBF-7C09-47EA-DDC2-6D5C53135DF4}"/>
              </a:ext>
            </a:extLst>
          </p:cNvPr>
          <p:cNvGraphicFramePr/>
          <p:nvPr/>
        </p:nvGraphicFramePr>
        <p:xfrm>
          <a:off x="440100" y="1489753"/>
          <a:ext cx="3998336" cy="4048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AE0362A-3284-B25B-34E7-975F35696992}"/>
              </a:ext>
            </a:extLst>
          </p:cNvPr>
          <p:cNvSpPr txBox="1"/>
          <p:nvPr/>
        </p:nvSpPr>
        <p:spPr>
          <a:xfrm>
            <a:off x="1162493" y="6396835"/>
            <a:ext cx="2682240" cy="215444"/>
          </a:xfrm>
          <a:prstGeom prst="rect">
            <a:avLst/>
          </a:prstGeom>
          <a:noFill/>
        </p:spPr>
        <p:txBody>
          <a:bodyPr wrap="square" lIns="0" tIns="0" rIns="0" bIns="0" rtlCol="0">
            <a:spAutoFit/>
          </a:bodyPr>
          <a:lstStyle/>
          <a:p>
            <a:r>
              <a:rPr lang="en-US" sz="1400" dirty="0"/>
              <a:t>Courtesy Progressive Foam</a:t>
            </a:r>
            <a:endParaRPr lang="en-US" sz="1400" dirty="0">
              <a:solidFill>
                <a:srgbClr val="FF0000"/>
              </a:solidFill>
              <a:highlight>
                <a:srgbClr val="FFFF00"/>
              </a:highlight>
            </a:endParaRPr>
          </a:p>
        </p:txBody>
      </p:sp>
      <p:pic>
        <p:nvPicPr>
          <p:cNvPr id="9" name="Picture 8" descr="New Construction EasyPost.png">
            <a:extLst>
              <a:ext uri="{FF2B5EF4-FFF2-40B4-BE49-F238E27FC236}">
                <a16:creationId xmlns:a16="http://schemas.microsoft.com/office/drawing/2014/main" id="{1A263DC3-5592-CE5E-7E7B-FFDD42D1E463}"/>
              </a:ext>
            </a:extLst>
          </p:cNvPr>
          <p:cNvPicPr>
            <a:picLocks noChangeAspect="1"/>
          </p:cNvPicPr>
          <p:nvPr/>
        </p:nvPicPr>
        <p:blipFill>
          <a:blip r:embed="rId9" cstate="screen">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6990883" y="4325566"/>
            <a:ext cx="1713017" cy="1520376"/>
          </a:xfrm>
          <a:prstGeom prst="rect">
            <a:avLst/>
          </a:prstGeom>
          <a:effectLst/>
        </p:spPr>
      </p:pic>
      <p:pic>
        <p:nvPicPr>
          <p:cNvPr id="10" name="Picture 9" descr="Trim Shim.jpg">
            <a:extLst>
              <a:ext uri="{FF2B5EF4-FFF2-40B4-BE49-F238E27FC236}">
                <a16:creationId xmlns:a16="http://schemas.microsoft.com/office/drawing/2014/main" id="{91958683-4A54-3432-A92D-982B3D932412}"/>
              </a:ext>
            </a:extLst>
          </p:cNvPr>
          <p:cNvPicPr>
            <a:picLocks noChangeAspect="1"/>
          </p:cNvPicPr>
          <p:nvPr/>
        </p:nvPicPr>
        <p:blipFill>
          <a:blip r:embed="rId11" cstate="screen">
            <a:duotone>
              <a:prstClr val="black"/>
              <a:schemeClr val="accent6">
                <a:tint val="45000"/>
                <a:satMod val="400000"/>
              </a:schemeClr>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a:off x="4898001" y="4325566"/>
            <a:ext cx="1544363" cy="1544363"/>
          </a:xfrm>
          <a:prstGeom prst="rect">
            <a:avLst/>
          </a:prstGeom>
          <a:effectLst/>
        </p:spPr>
      </p:pic>
      <p:pic>
        <p:nvPicPr>
          <p:cNvPr id="11" name="Picture 10" descr="Screen shot 2012-10-23 at 7.26.41 PM.png">
            <a:extLst>
              <a:ext uri="{FF2B5EF4-FFF2-40B4-BE49-F238E27FC236}">
                <a16:creationId xmlns:a16="http://schemas.microsoft.com/office/drawing/2014/main" id="{459C8E73-F4E2-F5C3-43FE-903996A4B529}"/>
              </a:ext>
            </a:extLst>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11500"/>
                    </a14:imgEffect>
                    <a14:imgEffect>
                      <a14:saturation sat="144000"/>
                    </a14:imgEffect>
                  </a14:imgLayer>
                </a14:imgProps>
              </a:ext>
            </a:extLst>
          </a:blip>
          <a:srcRect t="12279" r="8513" b="12486"/>
          <a:stretch>
            <a:fillRect/>
          </a:stretch>
        </p:blipFill>
        <p:spPr>
          <a:xfrm>
            <a:off x="6865732" y="2603447"/>
            <a:ext cx="1872403" cy="1498593"/>
          </a:xfrm>
          <a:prstGeom prst="rect">
            <a:avLst/>
          </a:prstGeom>
          <a:ln>
            <a:noFill/>
          </a:ln>
          <a:effectLst/>
        </p:spPr>
      </p:pic>
      <p:sp>
        <p:nvSpPr>
          <p:cNvPr id="4" name="TextBox 3">
            <a:extLst>
              <a:ext uri="{FF2B5EF4-FFF2-40B4-BE49-F238E27FC236}">
                <a16:creationId xmlns:a16="http://schemas.microsoft.com/office/drawing/2014/main" id="{A8483500-6232-D156-7DB2-36E908426290}"/>
              </a:ext>
            </a:extLst>
          </p:cNvPr>
          <p:cNvSpPr txBox="1"/>
          <p:nvPr/>
        </p:nvSpPr>
        <p:spPr>
          <a:xfrm>
            <a:off x="8747837"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Continuous Insulation </a:t>
            </a:r>
          </a:p>
        </p:txBody>
      </p:sp>
    </p:spTree>
    <p:extLst>
      <p:ext uri="{BB962C8B-B14F-4D97-AF65-F5344CB8AC3E}">
        <p14:creationId xmlns:p14="http://schemas.microsoft.com/office/powerpoint/2010/main" val="3126399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56F1C9-4E49-0A25-4EE5-8DBABE6F3D8F}"/>
              </a:ext>
            </a:extLst>
          </p:cNvPr>
          <p:cNvPicPr>
            <a:picLocks noChangeAspect="1"/>
          </p:cNvPicPr>
          <p:nvPr/>
        </p:nvPicPr>
        <p:blipFill>
          <a:blip r:embed="rId3"/>
          <a:stretch>
            <a:fillRect/>
          </a:stretch>
        </p:blipFill>
        <p:spPr>
          <a:xfrm>
            <a:off x="507343" y="2400427"/>
            <a:ext cx="7920034" cy="5737117"/>
          </a:xfrm>
          <a:prstGeom prst="rect">
            <a:avLst/>
          </a:prstGeom>
        </p:spPr>
      </p:pic>
      <p:sp>
        <p:nvSpPr>
          <p:cNvPr id="4" name="Title 3">
            <a:extLst>
              <a:ext uri="{FF2B5EF4-FFF2-40B4-BE49-F238E27FC236}">
                <a16:creationId xmlns:a16="http://schemas.microsoft.com/office/drawing/2014/main" id="{7A92DEDE-E699-AAD3-A23A-0823895B37C7}"/>
              </a:ext>
            </a:extLst>
          </p:cNvPr>
          <p:cNvSpPr>
            <a:spLocks noGrp="1"/>
          </p:cNvSpPr>
          <p:nvPr>
            <p:ph type="ctrTitle"/>
          </p:nvPr>
        </p:nvSpPr>
        <p:spPr>
          <a:xfrm>
            <a:off x="654977" y="1565567"/>
            <a:ext cx="7772400" cy="798542"/>
          </a:xfrm>
        </p:spPr>
        <p:txBody>
          <a:bodyPr anchor="t">
            <a:noAutofit/>
          </a:bodyPr>
          <a:lstStyle/>
          <a:p>
            <a:pPr algn="ctr"/>
            <a:r>
              <a:rPr lang="en-US" sz="2800" b="0" dirty="0">
                <a:solidFill>
                  <a:srgbClr val="00B0F0"/>
                </a:solidFill>
              </a:rPr>
              <a:t>MOISTURE MANAGEMENT </a:t>
            </a:r>
            <a:br>
              <a:rPr lang="en-US" sz="2800" b="0" dirty="0">
                <a:solidFill>
                  <a:schemeClr val="accent1"/>
                </a:solidFill>
              </a:rPr>
            </a:br>
            <a:endParaRPr lang="en-US" sz="2800" dirty="0">
              <a:solidFill>
                <a:schemeClr val="accent1"/>
              </a:solidFill>
            </a:endParaRPr>
          </a:p>
        </p:txBody>
      </p:sp>
      <p:sp>
        <p:nvSpPr>
          <p:cNvPr id="2" name="TextBox 1">
            <a:extLst>
              <a:ext uri="{FF2B5EF4-FFF2-40B4-BE49-F238E27FC236}">
                <a16:creationId xmlns:a16="http://schemas.microsoft.com/office/drawing/2014/main" id="{BFC2B85E-0497-2DBE-3835-7B2F920B483C}"/>
              </a:ext>
            </a:extLst>
          </p:cNvPr>
          <p:cNvSpPr txBox="1"/>
          <p:nvPr/>
        </p:nvSpPr>
        <p:spPr>
          <a:xfrm>
            <a:off x="1399867" y="851202"/>
            <a:ext cx="6134986" cy="430887"/>
          </a:xfrm>
          <a:prstGeom prst="rect">
            <a:avLst/>
          </a:prstGeom>
          <a:noFill/>
        </p:spPr>
        <p:txBody>
          <a:bodyPr wrap="square" lIns="0" tIns="0" rIns="0" bIns="0" rtlCol="0">
            <a:spAutoFit/>
          </a:bodyPr>
          <a:lstStyle/>
          <a:p>
            <a:pPr algn="ctr"/>
            <a:r>
              <a:rPr lang="en-US" sz="2800" b="1" dirty="0">
                <a:solidFill>
                  <a:schemeClr val="accent1"/>
                </a:solidFill>
              </a:rPr>
              <a:t>GPS INSULATED VINYL SIDING </a:t>
            </a:r>
          </a:p>
        </p:txBody>
      </p:sp>
      <p:sp>
        <p:nvSpPr>
          <p:cNvPr id="3" name="Rectangle 2">
            <a:extLst>
              <a:ext uri="{FF2B5EF4-FFF2-40B4-BE49-F238E27FC236}">
                <a16:creationId xmlns:a16="http://schemas.microsoft.com/office/drawing/2014/main" id="{13938E01-D871-6E70-5CB0-000223814CC6}"/>
              </a:ext>
            </a:extLst>
          </p:cNvPr>
          <p:cNvSpPr/>
          <p:nvPr/>
        </p:nvSpPr>
        <p:spPr>
          <a:xfrm>
            <a:off x="978195" y="4561367"/>
            <a:ext cx="3200400" cy="635720"/>
          </a:xfrm>
          <a:prstGeom prst="rect">
            <a:avLst/>
          </a:prstGeom>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D53BDE7-232E-F151-3BCE-23F50347A81D}"/>
              </a:ext>
            </a:extLst>
          </p:cNvPr>
          <p:cNvSpPr/>
          <p:nvPr/>
        </p:nvSpPr>
        <p:spPr>
          <a:xfrm>
            <a:off x="4830725" y="4633266"/>
            <a:ext cx="3200400" cy="635720"/>
          </a:xfrm>
          <a:prstGeom prst="rect">
            <a:avLst/>
          </a:prstGeom>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cxnSp>
        <p:nvCxnSpPr>
          <p:cNvPr id="15" name="Elbow Connector 14">
            <a:extLst>
              <a:ext uri="{FF2B5EF4-FFF2-40B4-BE49-F238E27FC236}">
                <a16:creationId xmlns:a16="http://schemas.microsoft.com/office/drawing/2014/main" id="{E958724B-45C5-1928-29A4-30BEAE962679}"/>
              </a:ext>
            </a:extLst>
          </p:cNvPr>
          <p:cNvCxnSpPr>
            <a:cxnSpLocks/>
          </p:cNvCxnSpPr>
          <p:nvPr/>
        </p:nvCxnSpPr>
        <p:spPr>
          <a:xfrm rot="5400000">
            <a:off x="1590078" y="4347397"/>
            <a:ext cx="1035670" cy="909080"/>
          </a:xfrm>
          <a:prstGeom prst="bentConnector3">
            <a:avLst>
              <a:gd name="adj1" fmla="val 50000"/>
            </a:avLst>
          </a:prstGeom>
          <a:ln>
            <a:headEnd type="none" w="sm" len="med"/>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DED1C4C5-34E7-62F8-8C06-E72DC12EBBD8}"/>
              </a:ext>
            </a:extLst>
          </p:cNvPr>
          <p:cNvCxnSpPr>
            <a:cxnSpLocks/>
          </p:cNvCxnSpPr>
          <p:nvPr/>
        </p:nvCxnSpPr>
        <p:spPr>
          <a:xfrm rot="16200000" flipH="1">
            <a:off x="2499158" y="4347397"/>
            <a:ext cx="1035670" cy="909080"/>
          </a:xfrm>
          <a:prstGeom prst="bentConnector3">
            <a:avLst>
              <a:gd name="adj1" fmla="val 50000"/>
            </a:avLst>
          </a:prstGeom>
          <a:ln>
            <a:headEnd type="none" w="sm" len="med"/>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D0491745-A065-5841-4A43-C3E937DACF63}"/>
              </a:ext>
            </a:extLst>
          </p:cNvPr>
          <p:cNvCxnSpPr>
            <a:cxnSpLocks/>
          </p:cNvCxnSpPr>
          <p:nvPr/>
        </p:nvCxnSpPr>
        <p:spPr>
          <a:xfrm rot="16200000" flipH="1">
            <a:off x="6307037" y="4446634"/>
            <a:ext cx="1035670" cy="909080"/>
          </a:xfrm>
          <a:prstGeom prst="bentConnector3">
            <a:avLst>
              <a:gd name="adj1" fmla="val 50000"/>
            </a:avLst>
          </a:prstGeom>
          <a:ln>
            <a:headEnd type="none" w="sm" len="med"/>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D1C335B8-D190-7A3A-C47F-2320551FF3DF}"/>
              </a:ext>
            </a:extLst>
          </p:cNvPr>
          <p:cNvCxnSpPr>
            <a:cxnSpLocks/>
          </p:cNvCxnSpPr>
          <p:nvPr/>
        </p:nvCxnSpPr>
        <p:spPr>
          <a:xfrm rot="5400000">
            <a:off x="5397957" y="4446634"/>
            <a:ext cx="1035670" cy="909080"/>
          </a:xfrm>
          <a:prstGeom prst="bentConnector3">
            <a:avLst>
              <a:gd name="adj1" fmla="val 50000"/>
            </a:avLst>
          </a:prstGeom>
          <a:ln>
            <a:headEnd type="none" w="sm" len="med"/>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18">
            <a:extLst>
              <a:ext uri="{FF2B5EF4-FFF2-40B4-BE49-F238E27FC236}">
                <a16:creationId xmlns:a16="http://schemas.microsoft.com/office/drawing/2014/main" id="{33B6D7A7-F4D5-B316-3FC9-7B123A11AF16}"/>
              </a:ext>
            </a:extLst>
          </p:cNvPr>
          <p:cNvSpPr>
            <a:spLocks noGrp="1"/>
          </p:cNvSpPr>
          <p:nvPr>
            <p:ph type="sldNum" sz="quarter" idx="12"/>
          </p:nvPr>
        </p:nvSpPr>
        <p:spPr/>
        <p:txBody>
          <a:bodyPr/>
          <a:lstStyle/>
          <a:p>
            <a:fld id="{3E047A04-264D-4655-9010-B1F6988209CB}" type="slidenum">
              <a:rPr lang="en-US" smtClean="0"/>
              <a:t>24</a:t>
            </a:fld>
            <a:endParaRPr lang="en-US" dirty="0"/>
          </a:p>
        </p:txBody>
      </p:sp>
      <p:sp>
        <p:nvSpPr>
          <p:cNvPr id="9" name="TextBox 8">
            <a:extLst>
              <a:ext uri="{FF2B5EF4-FFF2-40B4-BE49-F238E27FC236}">
                <a16:creationId xmlns:a16="http://schemas.microsoft.com/office/drawing/2014/main" id="{4BCD3F53-C4CC-6E5B-7615-CDD8BEABF801}"/>
              </a:ext>
            </a:extLst>
          </p:cNvPr>
          <p:cNvSpPr txBox="1"/>
          <p:nvPr/>
        </p:nvSpPr>
        <p:spPr>
          <a:xfrm>
            <a:off x="8704185" y="4530436"/>
            <a:ext cx="430887" cy="2327564"/>
          </a:xfrm>
          <a:prstGeom prst="rect">
            <a:avLst/>
          </a:prstGeom>
          <a:solidFill>
            <a:srgbClr val="00B0F0"/>
          </a:solidFill>
        </p:spPr>
        <p:txBody>
          <a:bodyPr vert="vert" wrap="square">
            <a:spAutoFit/>
          </a:bodyPr>
          <a:lstStyle/>
          <a:p>
            <a:pPr lvl="0" algn="ctr"/>
            <a:r>
              <a:rPr lang="en-US" sz="1600" dirty="0">
                <a:solidFill>
                  <a:schemeClr val="bg2"/>
                </a:solidFill>
              </a:rPr>
              <a:t>Moisture Management</a:t>
            </a:r>
          </a:p>
        </p:txBody>
      </p:sp>
    </p:spTree>
    <p:extLst>
      <p:ext uri="{BB962C8B-B14F-4D97-AF65-F5344CB8AC3E}">
        <p14:creationId xmlns:p14="http://schemas.microsoft.com/office/powerpoint/2010/main" val="42527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82" y="86268"/>
            <a:ext cx="8873836" cy="1325563"/>
          </a:xfrm>
        </p:spPr>
        <p:txBody>
          <a:bodyPr>
            <a:noAutofit/>
          </a:bodyPr>
          <a:lstStyle/>
          <a:p>
            <a:br>
              <a:rPr lang="en-US" sz="2400" b="1" dirty="0"/>
            </a:br>
            <a:r>
              <a:rPr lang="en-US" sz="2300" b="1" dirty="0"/>
              <a:t>HANDLING MOISTURE IS CRITICAL </a:t>
            </a:r>
            <a:r>
              <a:rPr lang="en-US" sz="2300" dirty="0"/>
              <a:t>FOR</a:t>
            </a:r>
            <a:r>
              <a:rPr lang="en-US" sz="2300" b="1" dirty="0"/>
              <a:t> HEALTHY INTERIORS</a:t>
            </a:r>
            <a:br>
              <a:rPr lang="en-US" sz="2000" dirty="0">
                <a:ln w="0"/>
                <a:solidFill>
                  <a:schemeClr val="accent1"/>
                </a:solidFill>
                <a:effectLst>
                  <a:outerShdw blurRad="38100" dist="25400" dir="5400000" algn="ctr" rotWithShape="0">
                    <a:srgbClr val="6E747A">
                      <a:alpha val="43000"/>
                    </a:srgbClr>
                  </a:outerShdw>
                </a:effectLst>
              </a:rPr>
            </a:br>
            <a:endParaRPr lang="en-US" sz="2000" dirty="0"/>
          </a:p>
        </p:txBody>
      </p:sp>
      <p:pic>
        <p:nvPicPr>
          <p:cNvPr id="12" name="Content Placeholder 11">
            <a:extLst>
              <a:ext uri="{FF2B5EF4-FFF2-40B4-BE49-F238E27FC236}">
                <a16:creationId xmlns:a16="http://schemas.microsoft.com/office/drawing/2014/main" id="{76614E65-66B3-61CE-BC18-A4C3D764FDDA}"/>
              </a:ext>
            </a:extLst>
          </p:cNvPr>
          <p:cNvPicPr>
            <a:picLocks noGrp="1" noChangeAspect="1"/>
          </p:cNvPicPr>
          <p:nvPr>
            <p:ph idx="1"/>
          </p:nvPr>
        </p:nvPicPr>
        <p:blipFill>
          <a:blip r:embed="rId3"/>
          <a:stretch>
            <a:fillRect/>
          </a:stretch>
        </p:blipFill>
        <p:spPr>
          <a:xfrm>
            <a:off x="1334005" y="1206853"/>
            <a:ext cx="6475990" cy="4856993"/>
          </a:xfrm>
          <a:prstGeom prst="rect">
            <a:avLst/>
          </a:prstGeom>
        </p:spPr>
      </p:pic>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25</a:t>
            </a:fld>
            <a:endParaRPr lang="en-US" dirty="0"/>
          </a:p>
        </p:txBody>
      </p:sp>
      <p:sp>
        <p:nvSpPr>
          <p:cNvPr id="15" name="TextBox 14">
            <a:extLst>
              <a:ext uri="{FF2B5EF4-FFF2-40B4-BE49-F238E27FC236}">
                <a16:creationId xmlns:a16="http://schemas.microsoft.com/office/drawing/2014/main" id="{DAE39E18-0F1F-7AC1-E0DA-FA04B1EE4071}"/>
              </a:ext>
            </a:extLst>
          </p:cNvPr>
          <p:cNvSpPr txBox="1"/>
          <p:nvPr/>
        </p:nvSpPr>
        <p:spPr>
          <a:xfrm>
            <a:off x="305100" y="6063846"/>
            <a:ext cx="8323118" cy="707886"/>
          </a:xfrm>
          <a:prstGeom prst="rect">
            <a:avLst/>
          </a:prstGeom>
          <a:noFill/>
        </p:spPr>
        <p:txBody>
          <a:bodyPr wrap="square">
            <a:spAutoFit/>
          </a:bodyPr>
          <a:lstStyle/>
          <a:p>
            <a:pPr algn="ctr"/>
            <a:r>
              <a:rPr lang="en-US" sz="2000" b="0" i="0" u="none" strike="noStrike" dirty="0">
                <a:solidFill>
                  <a:srgbClr val="4D5156"/>
                </a:solidFill>
                <a:effectLst/>
                <a:latin typeface="arial" panose="020B0604020202020204" pitchFamily="34" charset="0"/>
              </a:rPr>
              <a:t>An average household produces 4-6 gallons of water vapor daily </a:t>
            </a:r>
            <a:r>
              <a:rPr lang="en-US" sz="2000" b="1" i="0" u="none" strike="noStrike" dirty="0">
                <a:solidFill>
                  <a:srgbClr val="5F6368"/>
                </a:solidFill>
                <a:effectLst/>
                <a:latin typeface="arial" panose="020B0604020202020204" pitchFamily="34" charset="0"/>
              </a:rPr>
              <a:t>through activities like cooking &amp; cleaning</a:t>
            </a:r>
            <a:r>
              <a:rPr lang="en-US" sz="2000" b="0" i="0" u="none" strike="noStrike" dirty="0">
                <a:solidFill>
                  <a:srgbClr val="4D5156"/>
                </a:solidFill>
                <a:effectLst/>
                <a:latin typeface="arial" panose="020B0604020202020204" pitchFamily="34" charset="0"/>
              </a:rPr>
              <a:t>.</a:t>
            </a:r>
            <a:endParaRPr lang="en-US" sz="2000" dirty="0"/>
          </a:p>
        </p:txBody>
      </p:sp>
      <p:sp>
        <p:nvSpPr>
          <p:cNvPr id="4" name="Oval 3">
            <a:extLst>
              <a:ext uri="{FF2B5EF4-FFF2-40B4-BE49-F238E27FC236}">
                <a16:creationId xmlns:a16="http://schemas.microsoft.com/office/drawing/2014/main" id="{B0B2F827-5F16-AD06-201D-B84DFD93DE25}"/>
              </a:ext>
            </a:extLst>
          </p:cNvPr>
          <p:cNvSpPr/>
          <p:nvPr/>
        </p:nvSpPr>
        <p:spPr>
          <a:xfrm>
            <a:off x="4822260" y="1615011"/>
            <a:ext cx="1488558" cy="1488558"/>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6" name="Oval 5">
            <a:extLst>
              <a:ext uri="{FF2B5EF4-FFF2-40B4-BE49-F238E27FC236}">
                <a16:creationId xmlns:a16="http://schemas.microsoft.com/office/drawing/2014/main" id="{7824D66C-8C85-9F0E-4332-56719846F253}"/>
              </a:ext>
            </a:extLst>
          </p:cNvPr>
          <p:cNvSpPr/>
          <p:nvPr/>
        </p:nvSpPr>
        <p:spPr>
          <a:xfrm>
            <a:off x="5890405" y="3010153"/>
            <a:ext cx="1488558" cy="1488558"/>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7" name="Oval 6">
            <a:extLst>
              <a:ext uri="{FF2B5EF4-FFF2-40B4-BE49-F238E27FC236}">
                <a16:creationId xmlns:a16="http://schemas.microsoft.com/office/drawing/2014/main" id="{7C7E7644-C7E0-8465-C5C6-F73FCD5862BE}"/>
              </a:ext>
            </a:extLst>
          </p:cNvPr>
          <p:cNvSpPr/>
          <p:nvPr/>
        </p:nvSpPr>
        <p:spPr>
          <a:xfrm>
            <a:off x="4822260" y="4354814"/>
            <a:ext cx="1488558" cy="1488558"/>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3" name="TextBox 2">
            <a:extLst>
              <a:ext uri="{FF2B5EF4-FFF2-40B4-BE49-F238E27FC236}">
                <a16:creationId xmlns:a16="http://schemas.microsoft.com/office/drawing/2014/main" id="{81403E1D-69E0-A23A-83CF-9527A21CDE97}"/>
              </a:ext>
            </a:extLst>
          </p:cNvPr>
          <p:cNvSpPr txBox="1"/>
          <p:nvPr/>
        </p:nvSpPr>
        <p:spPr>
          <a:xfrm>
            <a:off x="8704185" y="4530436"/>
            <a:ext cx="430887" cy="2327564"/>
          </a:xfrm>
          <a:prstGeom prst="rect">
            <a:avLst/>
          </a:prstGeom>
          <a:solidFill>
            <a:srgbClr val="00B0F0"/>
          </a:solidFill>
        </p:spPr>
        <p:txBody>
          <a:bodyPr vert="vert" wrap="square">
            <a:spAutoFit/>
          </a:bodyPr>
          <a:lstStyle/>
          <a:p>
            <a:pPr lvl="0" algn="ctr"/>
            <a:r>
              <a:rPr lang="en-US" sz="1600" dirty="0">
                <a:solidFill>
                  <a:schemeClr val="bg2"/>
                </a:solidFill>
              </a:rPr>
              <a:t>Moisture Management</a:t>
            </a:r>
          </a:p>
        </p:txBody>
      </p:sp>
    </p:spTree>
    <p:extLst>
      <p:ext uri="{BB962C8B-B14F-4D97-AF65-F5344CB8AC3E}">
        <p14:creationId xmlns:p14="http://schemas.microsoft.com/office/powerpoint/2010/main" val="151615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sldNum" sz="quarter" idx="2"/>
          </p:nvPr>
        </p:nvSpPr>
        <p:spPr>
          <a:xfrm>
            <a:off x="128016" y="6638131"/>
            <a:ext cx="1900027" cy="82662"/>
          </a:xfrm>
          <a:prstGeom prst="rect">
            <a:avLst/>
          </a:prstGeom>
          <a:extLst>
            <a:ext uri="{C572A759-6A51-4108-AA02-DFA0A04FC94B}">
              <ma14:wrappingTextBoxFlag xmlns:mc="http://schemas.openxmlformats.org/markup-compatibility/2006" xmlns:mv="urn:schemas-microsoft-com:mac:vml" xmlns:ma14="http://schemas.microsoft.com/office/mac/drawingml/2011/main" xmlns="" val="1"/>
            </a:ext>
          </a:extLst>
        </p:spPr>
        <p:txBody>
          <a:bodyPr>
            <a:normAutofit fontScale="62500" lnSpcReduction="20000"/>
          </a:bodyPr>
          <a:lstStyle/>
          <a:p>
            <a:pPr lvl="0">
              <a:defRPr sz="1800">
                <a:solidFill>
                  <a:srgbClr val="000000"/>
                </a:solidFill>
              </a:defRPr>
            </a:pPr>
            <a:fld id="{86CB4B4D-7CA3-9044-876B-883B54F8677D}" type="slidenum">
              <a:rPr sz="1000"/>
              <a:pPr lvl="0">
                <a:defRPr sz="1800">
                  <a:solidFill>
                    <a:srgbClr val="000000"/>
                  </a:solidFill>
                </a:defRPr>
              </a:pPr>
              <a:t>26</a:t>
            </a:fld>
            <a:endParaRPr sz="1000" dirty="0"/>
          </a:p>
        </p:txBody>
      </p:sp>
      <p:sp>
        <p:nvSpPr>
          <p:cNvPr id="11" name="Shape 305"/>
          <p:cNvSpPr/>
          <p:nvPr/>
        </p:nvSpPr>
        <p:spPr>
          <a:xfrm>
            <a:off x="372114" y="1544696"/>
            <a:ext cx="8229604" cy="3693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8" tIns="45718" rIns="45718" bIns="45718">
            <a:spAutoFit/>
          </a:bodyPr>
          <a:lstStyle/>
          <a:p>
            <a:pPr lvl="0" algn="ctr"/>
            <a:r>
              <a:rPr lang="en-US" sz="1800" b="1" dirty="0">
                <a:solidFill>
                  <a:srgbClr val="C00000"/>
                </a:solidFill>
                <a:latin typeface="Arial Bold" pitchFamily="34" charset="0"/>
                <a:cs typeface="Arial Bold" pitchFamily="34" charset="0"/>
              </a:rPr>
              <a:t>Permeance Drives Wall Design</a:t>
            </a:r>
            <a:endParaRPr lang="en-US" dirty="0">
              <a:solidFill>
                <a:schemeClr val="accent6"/>
              </a:solidFill>
              <a:latin typeface="Arial"/>
              <a:ea typeface="+mj-ea"/>
              <a:cs typeface="Arial"/>
              <a:sym typeface="Avenir Roman"/>
            </a:endParaRPr>
          </a:p>
        </p:txBody>
      </p:sp>
      <p:sp>
        <p:nvSpPr>
          <p:cNvPr id="12" name="Rectangle 11"/>
          <p:cNvSpPr/>
          <p:nvPr/>
        </p:nvSpPr>
        <p:spPr>
          <a:xfrm>
            <a:off x="5817035" y="2077818"/>
            <a:ext cx="2903359" cy="369332"/>
          </a:xfrm>
          <a:prstGeom prst="rect">
            <a:avLst/>
          </a:prstGeom>
        </p:spPr>
        <p:txBody>
          <a:bodyPr wrap="none">
            <a:spAutoFit/>
          </a:bodyPr>
          <a:lstStyle/>
          <a:p>
            <a:pPr marL="240631" lvl="0" indent="-240631">
              <a:buSzPct val="100000"/>
            </a:pPr>
            <a:r>
              <a:rPr lang="en-US" b="1" dirty="0">
                <a:solidFill>
                  <a:schemeClr val="accent1"/>
                </a:solidFill>
                <a:latin typeface="Arial"/>
                <a:cs typeface="Arial"/>
                <a:sym typeface="Avenir Roman"/>
              </a:rPr>
              <a:t>3 - Dry in both directions</a:t>
            </a:r>
          </a:p>
        </p:txBody>
      </p:sp>
      <p:sp>
        <p:nvSpPr>
          <p:cNvPr id="13" name="Rectangle 12"/>
          <p:cNvSpPr/>
          <p:nvPr/>
        </p:nvSpPr>
        <p:spPr>
          <a:xfrm>
            <a:off x="3652517" y="2071769"/>
            <a:ext cx="1915909" cy="369332"/>
          </a:xfrm>
          <a:prstGeom prst="rect">
            <a:avLst/>
          </a:prstGeom>
        </p:spPr>
        <p:txBody>
          <a:bodyPr wrap="none">
            <a:spAutoFit/>
          </a:bodyPr>
          <a:lstStyle/>
          <a:p>
            <a:r>
              <a:rPr lang="en-US" b="1" dirty="0">
                <a:solidFill>
                  <a:schemeClr val="accent1"/>
                </a:solidFill>
                <a:latin typeface="Arial"/>
                <a:cs typeface="Arial"/>
                <a:sym typeface="Avenir Roman"/>
              </a:rPr>
              <a:t>2 - Dry to inside</a:t>
            </a:r>
            <a:endParaRPr lang="en-US" b="1" dirty="0">
              <a:solidFill>
                <a:schemeClr val="accent1"/>
              </a:solidFill>
            </a:endParaRPr>
          </a:p>
        </p:txBody>
      </p:sp>
      <p:sp>
        <p:nvSpPr>
          <p:cNvPr id="14" name="Rectangle 13"/>
          <p:cNvSpPr/>
          <p:nvPr/>
        </p:nvSpPr>
        <p:spPr>
          <a:xfrm>
            <a:off x="938746" y="2045433"/>
            <a:ext cx="2069797" cy="369332"/>
          </a:xfrm>
          <a:prstGeom prst="rect">
            <a:avLst/>
          </a:prstGeom>
        </p:spPr>
        <p:txBody>
          <a:bodyPr wrap="none">
            <a:spAutoFit/>
          </a:bodyPr>
          <a:lstStyle/>
          <a:p>
            <a:pPr marL="240631" lvl="0" indent="-240631">
              <a:buSzPct val="100000"/>
            </a:pPr>
            <a:r>
              <a:rPr lang="en-US" b="1" dirty="0">
                <a:solidFill>
                  <a:schemeClr val="accent1"/>
                </a:solidFill>
                <a:latin typeface="Arial"/>
                <a:cs typeface="Arial"/>
                <a:sym typeface="Avenir Roman"/>
              </a:rPr>
              <a:t>1 - Dry to outside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735" y="2616100"/>
            <a:ext cx="896038" cy="269420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5687" y="2545601"/>
            <a:ext cx="859465" cy="2694209"/>
          </a:xfrm>
          <a:prstGeom prst="rect">
            <a:avLst/>
          </a:prstGeom>
        </p:spPr>
      </p:pic>
      <p:sp>
        <p:nvSpPr>
          <p:cNvPr id="4" name="TextBox 3"/>
          <p:cNvSpPr txBox="1"/>
          <p:nvPr/>
        </p:nvSpPr>
        <p:spPr>
          <a:xfrm>
            <a:off x="280941" y="2605213"/>
            <a:ext cx="1386921"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Semi-Permeable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Insulating </a:t>
            </a:r>
          </a:p>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Sheathing</a:t>
            </a:r>
          </a:p>
        </p:txBody>
      </p:sp>
      <p:sp>
        <p:nvSpPr>
          <p:cNvPr id="16" name="TextBox 15"/>
          <p:cNvSpPr txBox="1"/>
          <p:nvPr/>
        </p:nvSpPr>
        <p:spPr>
          <a:xfrm>
            <a:off x="258700" y="3636840"/>
            <a:ext cx="1386920"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Semi-Impermeable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Interior Finish or</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Vapor Retarder</a:t>
            </a:r>
          </a:p>
        </p:txBody>
      </p:sp>
      <p:sp>
        <p:nvSpPr>
          <p:cNvPr id="17" name="TextBox 16"/>
          <p:cNvSpPr txBox="1"/>
          <p:nvPr/>
        </p:nvSpPr>
        <p:spPr>
          <a:xfrm>
            <a:off x="1271036" y="5728565"/>
            <a:ext cx="1900026"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Cold Climate Wall Section </a:t>
            </a:r>
          </a:p>
          <a:p>
            <a:pPr marL="0" marR="0" indent="0" algn="ctr"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(Drying Primarily</a:t>
            </a: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 to the </a:t>
            </a:r>
            <a:b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Exterior)</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grpSp>
        <p:nvGrpSpPr>
          <p:cNvPr id="20" name="Group 19"/>
          <p:cNvGrpSpPr/>
          <p:nvPr/>
        </p:nvGrpSpPr>
        <p:grpSpPr>
          <a:xfrm>
            <a:off x="1731359" y="5310310"/>
            <a:ext cx="948122" cy="429732"/>
            <a:chOff x="1353064" y="5291964"/>
            <a:chExt cx="948122" cy="429732"/>
          </a:xfrm>
        </p:grpSpPr>
        <p:sp>
          <p:nvSpPr>
            <p:cNvPr id="8" name="Down Arrow 7"/>
            <p:cNvSpPr/>
            <p:nvPr/>
          </p:nvSpPr>
          <p:spPr>
            <a:xfrm rot="5400000">
              <a:off x="1329728" y="5315300"/>
              <a:ext cx="429732" cy="383059"/>
            </a:xfrm>
            <a:prstGeom prst="downArrow">
              <a:avLst/>
            </a:prstGeom>
            <a:gradFill flip="none" rotWithShape="1">
              <a:gsLst>
                <a:gs pos="0">
                  <a:schemeClr val="tx2">
                    <a:lumMod val="60000"/>
                    <a:lumOff val="40000"/>
                  </a:schemeClr>
                </a:gs>
                <a:gs pos="51000">
                  <a:schemeClr val="tx2">
                    <a:lumMod val="20000"/>
                    <a:lumOff val="8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8" name="Down Arrow 17"/>
            <p:cNvSpPr/>
            <p:nvPr/>
          </p:nvSpPr>
          <p:spPr>
            <a:xfrm rot="16200000">
              <a:off x="1973472" y="5315299"/>
              <a:ext cx="272367" cy="383061"/>
            </a:xfrm>
            <a:prstGeom prst="downArrow">
              <a:avLst/>
            </a:prstGeom>
            <a:gradFill flip="none" rotWithShape="1">
              <a:gsLst>
                <a:gs pos="0">
                  <a:schemeClr val="tx2">
                    <a:lumMod val="60000"/>
                    <a:lumOff val="40000"/>
                  </a:schemeClr>
                </a:gs>
                <a:gs pos="50000">
                  <a:schemeClr val="tx2">
                    <a:lumMod val="20000"/>
                    <a:lumOff val="8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grpSp>
      <p:cxnSp>
        <p:nvCxnSpPr>
          <p:cNvPr id="10" name="Straight Arrow Connector 9"/>
          <p:cNvCxnSpPr>
            <a:cxnSpLocks/>
          </p:cNvCxnSpPr>
          <p:nvPr/>
        </p:nvCxnSpPr>
        <p:spPr>
          <a:xfrm>
            <a:off x="401247" y="3344987"/>
            <a:ext cx="1146307"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cxnSp>
        <p:nvCxnSpPr>
          <p:cNvPr id="21" name="Straight Arrow Connector 20"/>
          <p:cNvCxnSpPr>
            <a:cxnSpLocks/>
          </p:cNvCxnSpPr>
          <p:nvPr/>
        </p:nvCxnSpPr>
        <p:spPr>
          <a:xfrm>
            <a:off x="272495" y="4414787"/>
            <a:ext cx="1275059"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sp>
        <p:nvSpPr>
          <p:cNvPr id="24" name="TextBox 23"/>
          <p:cNvSpPr txBox="1"/>
          <p:nvPr/>
        </p:nvSpPr>
        <p:spPr>
          <a:xfrm>
            <a:off x="2853846" y="2555480"/>
            <a:ext cx="1667919"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Semi-Impermeable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or</a:t>
            </a: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 Imp</a:t>
            </a: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Insulating </a:t>
            </a:r>
          </a:p>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Sheathing</a:t>
            </a:r>
          </a:p>
        </p:txBody>
      </p:sp>
      <p:cxnSp>
        <p:nvCxnSpPr>
          <p:cNvPr id="25" name="Straight Arrow Connector 24"/>
          <p:cNvCxnSpPr>
            <a:cxnSpLocks/>
          </p:cNvCxnSpPr>
          <p:nvPr/>
        </p:nvCxnSpPr>
        <p:spPr>
          <a:xfrm>
            <a:off x="2954717" y="3491776"/>
            <a:ext cx="1042510"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sp>
        <p:nvSpPr>
          <p:cNvPr id="26" name="TextBox 25"/>
          <p:cNvSpPr txBox="1"/>
          <p:nvPr/>
        </p:nvSpPr>
        <p:spPr>
          <a:xfrm>
            <a:off x="2823326" y="3641772"/>
            <a:ext cx="1472579"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Permeable or</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Semi-Permeable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Interior Finish</a:t>
            </a:r>
          </a:p>
        </p:txBody>
      </p:sp>
      <p:cxnSp>
        <p:nvCxnSpPr>
          <p:cNvPr id="27" name="Straight Arrow Connector 26"/>
          <p:cNvCxnSpPr>
            <a:cxnSpLocks/>
          </p:cNvCxnSpPr>
          <p:nvPr/>
        </p:nvCxnSpPr>
        <p:spPr>
          <a:xfrm>
            <a:off x="2876793" y="4414787"/>
            <a:ext cx="1120434"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sp>
        <p:nvSpPr>
          <p:cNvPr id="28" name="TextBox 27"/>
          <p:cNvSpPr txBox="1"/>
          <p:nvPr/>
        </p:nvSpPr>
        <p:spPr>
          <a:xfrm>
            <a:off x="3746305" y="5728564"/>
            <a:ext cx="1956983"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Hot-Humid Wall Section </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(Drying Primarily</a:t>
            </a: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 to the </a:t>
            </a:r>
            <a:b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Interior)</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grpSp>
        <p:nvGrpSpPr>
          <p:cNvPr id="29" name="Group 28"/>
          <p:cNvGrpSpPr/>
          <p:nvPr/>
        </p:nvGrpSpPr>
        <p:grpSpPr>
          <a:xfrm rot="10800000">
            <a:off x="4159735" y="5289676"/>
            <a:ext cx="948122" cy="429732"/>
            <a:chOff x="1353064" y="5291964"/>
            <a:chExt cx="948122" cy="429732"/>
          </a:xfrm>
        </p:grpSpPr>
        <p:sp>
          <p:nvSpPr>
            <p:cNvPr id="30" name="Down Arrow 29"/>
            <p:cNvSpPr/>
            <p:nvPr/>
          </p:nvSpPr>
          <p:spPr>
            <a:xfrm rot="5400000">
              <a:off x="1329728" y="5315300"/>
              <a:ext cx="429732" cy="383059"/>
            </a:xfrm>
            <a:prstGeom prst="downArrow">
              <a:avLst/>
            </a:prstGeom>
            <a:gradFill flip="none" rotWithShape="1">
              <a:gsLst>
                <a:gs pos="0">
                  <a:schemeClr val="tx2">
                    <a:lumMod val="60000"/>
                    <a:lumOff val="40000"/>
                  </a:schemeClr>
                </a:gs>
                <a:gs pos="50000">
                  <a:schemeClr val="tx2">
                    <a:lumMod val="20000"/>
                    <a:lumOff val="8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31" name="Down Arrow 30"/>
            <p:cNvSpPr/>
            <p:nvPr/>
          </p:nvSpPr>
          <p:spPr>
            <a:xfrm rot="16200000">
              <a:off x="1973472" y="5315299"/>
              <a:ext cx="272367" cy="383061"/>
            </a:xfrm>
            <a:prstGeom prst="downArrow">
              <a:avLst/>
            </a:prstGeom>
            <a:gradFill flip="none" rotWithShape="1">
              <a:gsLst>
                <a:gs pos="0">
                  <a:schemeClr val="tx2">
                    <a:lumMod val="60000"/>
                    <a:lumOff val="40000"/>
                  </a:schemeClr>
                </a:gs>
                <a:gs pos="50000">
                  <a:schemeClr val="tx2">
                    <a:lumMod val="20000"/>
                    <a:lumOff val="8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grpSp>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9377" y="2523519"/>
            <a:ext cx="896038" cy="2694209"/>
          </a:xfrm>
          <a:prstGeom prst="rect">
            <a:avLst/>
          </a:prstGeom>
        </p:spPr>
      </p:pic>
      <p:sp>
        <p:nvSpPr>
          <p:cNvPr id="33" name="TextBox 32"/>
          <p:cNvSpPr txBox="1"/>
          <p:nvPr/>
        </p:nvSpPr>
        <p:spPr>
          <a:xfrm>
            <a:off x="5562323" y="2613406"/>
            <a:ext cx="1667919"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Permeable or</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lang="en-US" sz="1200" dirty="0">
                <a:solidFill>
                  <a:srgbClr val="000000"/>
                </a:solidFill>
                <a:latin typeface="Arial" panose="020B0604020202020204" pitchFamily="34" charset="0"/>
                <a:cs typeface="Arial" panose="020B0604020202020204" pitchFamily="34" charset="0"/>
              </a:rPr>
              <a:t>Semi-P</a:t>
            </a: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Insulating </a:t>
            </a:r>
          </a:p>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Sheathing</a:t>
            </a:r>
          </a:p>
        </p:txBody>
      </p:sp>
      <p:cxnSp>
        <p:nvCxnSpPr>
          <p:cNvPr id="34" name="Straight Arrow Connector 33"/>
          <p:cNvCxnSpPr>
            <a:cxnSpLocks/>
          </p:cNvCxnSpPr>
          <p:nvPr/>
        </p:nvCxnSpPr>
        <p:spPr>
          <a:xfrm>
            <a:off x="5703288" y="3451757"/>
            <a:ext cx="950787"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sp>
        <p:nvSpPr>
          <p:cNvPr id="35" name="TextBox 34"/>
          <p:cNvSpPr txBox="1"/>
          <p:nvPr/>
        </p:nvSpPr>
        <p:spPr>
          <a:xfrm>
            <a:off x="5562323" y="3642904"/>
            <a:ext cx="1472579"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Permeable or</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Semi-Permeable</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Interior Finish</a:t>
            </a:r>
          </a:p>
        </p:txBody>
      </p:sp>
      <p:cxnSp>
        <p:nvCxnSpPr>
          <p:cNvPr id="36" name="Straight Arrow Connector 35"/>
          <p:cNvCxnSpPr/>
          <p:nvPr/>
        </p:nvCxnSpPr>
        <p:spPr>
          <a:xfrm>
            <a:off x="5674696" y="4297600"/>
            <a:ext cx="979379" cy="0"/>
          </a:xfrm>
          <a:prstGeom prst="straightConnector1">
            <a:avLst/>
          </a:prstGeom>
          <a:noFill/>
          <a:ln w="38100" cap="rnd">
            <a:solidFill>
              <a:srgbClr val="B30022"/>
            </a:solidFill>
            <a:prstDash val="solid"/>
            <a:bevel/>
            <a:tailEnd type="arrow"/>
          </a:ln>
          <a:effectLst/>
        </p:spPr>
        <p:style>
          <a:lnRef idx="0">
            <a:scrgbClr r="0" g="0" b="0"/>
          </a:lnRef>
          <a:fillRef idx="0">
            <a:scrgbClr r="0" g="0" b="0"/>
          </a:fillRef>
          <a:effectRef idx="0">
            <a:scrgbClr r="0" g="0" b="0"/>
          </a:effectRef>
          <a:fontRef idx="none"/>
        </p:style>
      </p:cxnSp>
      <p:sp>
        <p:nvSpPr>
          <p:cNvPr id="37" name="TextBox 36"/>
          <p:cNvSpPr txBox="1"/>
          <p:nvPr/>
        </p:nvSpPr>
        <p:spPr>
          <a:xfrm>
            <a:off x="6636720" y="5740042"/>
            <a:ext cx="2006730"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sz="1200" dirty="0">
                <a:solidFill>
                  <a:srgbClr val="000000"/>
                </a:solidFill>
                <a:latin typeface="Arial" panose="020B0604020202020204" pitchFamily="34" charset="0"/>
                <a:cs typeface="Arial" panose="020B0604020202020204" pitchFamily="34" charset="0"/>
              </a:rPr>
              <a:t>Mixed</a:t>
            </a: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-Humid Wall Section </a:t>
            </a:r>
            <a:b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(Drying </a:t>
            </a: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to both the </a:t>
            </a:r>
            <a:b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Exterior and the Interior – </a:t>
            </a:r>
            <a:b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br>
            <a:r>
              <a:rPr kumimoji="0" lang="en-US" sz="12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Helvetica"/>
              </a:rPr>
              <a:t>"Flow through approach")</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grpSp>
        <p:nvGrpSpPr>
          <p:cNvPr id="22" name="Group 21"/>
          <p:cNvGrpSpPr/>
          <p:nvPr/>
        </p:nvGrpSpPr>
        <p:grpSpPr>
          <a:xfrm>
            <a:off x="7167637" y="5303119"/>
            <a:ext cx="902041" cy="429732"/>
            <a:chOff x="7562387" y="5291965"/>
            <a:chExt cx="902041" cy="429732"/>
          </a:xfrm>
        </p:grpSpPr>
        <p:sp>
          <p:nvSpPr>
            <p:cNvPr id="39" name="Down Arrow 38"/>
            <p:cNvSpPr/>
            <p:nvPr/>
          </p:nvSpPr>
          <p:spPr>
            <a:xfrm rot="16200000">
              <a:off x="8058033" y="5315301"/>
              <a:ext cx="429732" cy="383059"/>
            </a:xfrm>
            <a:prstGeom prst="downArrow">
              <a:avLst/>
            </a:prstGeom>
            <a:gradFill flip="none" rotWithShape="1">
              <a:gsLst>
                <a:gs pos="0">
                  <a:schemeClr val="tx2">
                    <a:lumMod val="60000"/>
                    <a:lumOff val="40000"/>
                  </a:schemeClr>
                </a:gs>
                <a:gs pos="50000">
                  <a:schemeClr val="tx2">
                    <a:lumMod val="20000"/>
                    <a:lumOff val="8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41" name="Down Arrow 40"/>
            <p:cNvSpPr/>
            <p:nvPr/>
          </p:nvSpPr>
          <p:spPr>
            <a:xfrm rot="5400000">
              <a:off x="7539051" y="5315301"/>
              <a:ext cx="429732" cy="383059"/>
            </a:xfrm>
            <a:prstGeom prst="downArrow">
              <a:avLst/>
            </a:prstGeom>
            <a:gradFill flip="none" rotWithShape="1">
              <a:gsLst>
                <a:gs pos="0">
                  <a:schemeClr val="tx2">
                    <a:lumMod val="60000"/>
                    <a:lumOff val="40000"/>
                  </a:schemeClr>
                </a:gs>
                <a:gs pos="50000">
                  <a:schemeClr val="tx2">
                    <a:lumMod val="40000"/>
                    <a:lumOff val="60000"/>
                  </a:schemeClr>
                </a:gs>
                <a:gs pos="100000">
                  <a:srgbClr val="FFFFFF">
                    <a:shade val="100000"/>
                    <a:satMod val="115000"/>
                  </a:srgbClr>
                </a:gs>
              </a:gsLst>
              <a:path path="circle">
                <a:fillToRect l="100000" t="100000"/>
              </a:path>
              <a:tileRect r="-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grpSp>
      <p:sp>
        <p:nvSpPr>
          <p:cNvPr id="38" name="Shape 62"/>
          <p:cNvSpPr txBox="1">
            <a:spLocks/>
          </p:cNvSpPr>
          <p:nvPr/>
        </p:nvSpPr>
        <p:spPr>
          <a:xfrm>
            <a:off x="372117" y="508184"/>
            <a:ext cx="8229601" cy="852258"/>
          </a:xfrm>
          <a:prstGeom prst="rect">
            <a:avLst/>
          </a:prstGeom>
        </p:spPr>
        <p:txBody>
          <a:bodyPr anchor="b"/>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lgn="ctr">
              <a:defRPr sz="1800"/>
            </a:pPr>
            <a:r>
              <a:rPr lang="en-US" sz="2800" b="1" dirty="0">
                <a:solidFill>
                  <a:srgbClr val="C00000"/>
                </a:solidFill>
              </a:rPr>
              <a:t>MOISTURE MANAGEMENT</a:t>
            </a:r>
            <a:br>
              <a:rPr lang="en-US" sz="2800" b="1" dirty="0">
                <a:solidFill>
                  <a:srgbClr val="C00000"/>
                </a:solidFill>
              </a:rPr>
            </a:br>
            <a:endParaRPr lang="en-US" sz="2800" b="1" dirty="0">
              <a:solidFill>
                <a:srgbClr val="C00000"/>
              </a:solidFill>
            </a:endParaRPr>
          </a:p>
        </p:txBody>
      </p:sp>
      <p:sp>
        <p:nvSpPr>
          <p:cNvPr id="5" name="TextBox 4">
            <a:extLst>
              <a:ext uri="{FF2B5EF4-FFF2-40B4-BE49-F238E27FC236}">
                <a16:creationId xmlns:a16="http://schemas.microsoft.com/office/drawing/2014/main" id="{451F7696-06CB-2FF0-47BB-E193030E2479}"/>
              </a:ext>
            </a:extLst>
          </p:cNvPr>
          <p:cNvSpPr txBox="1"/>
          <p:nvPr/>
        </p:nvSpPr>
        <p:spPr>
          <a:xfrm>
            <a:off x="8704185" y="4530436"/>
            <a:ext cx="430887" cy="2327564"/>
          </a:xfrm>
          <a:prstGeom prst="rect">
            <a:avLst/>
          </a:prstGeom>
          <a:solidFill>
            <a:srgbClr val="00B0F0"/>
          </a:solidFill>
        </p:spPr>
        <p:txBody>
          <a:bodyPr vert="vert" wrap="square">
            <a:spAutoFit/>
          </a:bodyPr>
          <a:lstStyle/>
          <a:p>
            <a:pPr lvl="0" algn="ctr"/>
            <a:r>
              <a:rPr lang="en-US" sz="1600" dirty="0">
                <a:solidFill>
                  <a:schemeClr val="bg2"/>
                </a:solidFill>
              </a:rPr>
              <a:t>Moisture Management</a:t>
            </a:r>
          </a:p>
        </p:txBody>
      </p:sp>
    </p:spTree>
    <p:extLst>
      <p:ext uri="{BB962C8B-B14F-4D97-AF65-F5344CB8AC3E}">
        <p14:creationId xmlns:p14="http://schemas.microsoft.com/office/powerpoint/2010/main" val="79905005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CFCFF5C-94E9-5FF0-F5C0-F4C09776AE0D}"/>
              </a:ext>
            </a:extLst>
          </p:cNvPr>
          <p:cNvSpPr/>
          <p:nvPr/>
        </p:nvSpPr>
        <p:spPr>
          <a:xfrm>
            <a:off x="510015" y="1540317"/>
            <a:ext cx="5406410" cy="51651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image36.gif"/>
          <p:cNvPicPr/>
          <p:nvPr/>
        </p:nvPicPr>
        <p:blipFill>
          <a:blip r:embed="rId3" cstate="email">
            <a:extLst>
              <a:ext uri="{28A0092B-C50C-407E-A947-70E740481C1C}">
                <a14:useLocalDpi xmlns:a14="http://schemas.microsoft.com/office/drawing/2010/main"/>
              </a:ext>
            </a:extLst>
          </a:blip>
          <a:stretch>
            <a:fillRect/>
          </a:stretch>
        </p:blipFill>
        <p:spPr>
          <a:xfrm>
            <a:off x="701525" y="4852771"/>
            <a:ext cx="1506286" cy="1144517"/>
          </a:xfrm>
          <a:prstGeom prst="rect">
            <a:avLst/>
          </a:prstGeom>
          <a:ln w="12700">
            <a:miter lim="400000"/>
          </a:ln>
        </p:spPr>
      </p:pic>
      <p:pic>
        <p:nvPicPr>
          <p:cNvPr id="311" name="image37.jpeg"/>
          <p:cNvPicPr/>
          <p:nvPr/>
        </p:nvPicPr>
        <p:blipFill>
          <a:blip r:embed="rId4" cstate="print"/>
          <a:stretch>
            <a:fillRect/>
          </a:stretch>
        </p:blipFill>
        <p:spPr>
          <a:xfrm>
            <a:off x="2515116" y="4816925"/>
            <a:ext cx="1353669" cy="1144517"/>
          </a:xfrm>
          <a:prstGeom prst="rect">
            <a:avLst/>
          </a:prstGeom>
          <a:ln w="12700">
            <a:miter lim="400000"/>
          </a:ln>
        </p:spPr>
      </p:pic>
      <p:sp>
        <p:nvSpPr>
          <p:cNvPr id="313" name="Shape 313"/>
          <p:cNvSpPr/>
          <p:nvPr/>
        </p:nvSpPr>
        <p:spPr>
          <a:xfrm>
            <a:off x="81203" y="113031"/>
            <a:ext cx="92329" cy="3693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8" tIns="45718" rIns="45718" bIns="45718">
            <a:spAutoFit/>
          </a:bodyPr>
          <a:lstStyle/>
          <a:p>
            <a:pPr lvl="0"/>
            <a:endParaRPr dirty="0">
              <a:solidFill>
                <a:srgbClr val="FF2600"/>
              </a:solidFill>
              <a:latin typeface="Arial"/>
              <a:ea typeface="Arial"/>
              <a:cs typeface="Arial"/>
              <a:sym typeface="Arial"/>
            </a:endParaRPr>
          </a:p>
        </p:txBody>
      </p:sp>
      <p:graphicFrame>
        <p:nvGraphicFramePr>
          <p:cNvPr id="10" name="Table 208"/>
          <p:cNvGraphicFramePr/>
          <p:nvPr>
            <p:extLst>
              <p:ext uri="{D42A27DB-BD31-4B8C-83A1-F6EECF244321}">
                <p14:modId xmlns:p14="http://schemas.microsoft.com/office/powerpoint/2010/main" val="4108345829"/>
              </p:ext>
            </p:extLst>
          </p:nvPr>
        </p:nvGraphicFramePr>
        <p:xfrm>
          <a:off x="6613501" y="1636256"/>
          <a:ext cx="1805851" cy="2984743"/>
        </p:xfrm>
        <a:graphic>
          <a:graphicData uri="http://schemas.openxmlformats.org/drawingml/2006/table">
            <a:tbl>
              <a:tblPr/>
              <a:tblGrid>
                <a:gridCol w="392244">
                  <a:extLst>
                    <a:ext uri="{9D8B030D-6E8A-4147-A177-3AD203B41FA5}">
                      <a16:colId xmlns:a16="http://schemas.microsoft.com/office/drawing/2014/main" val="20000"/>
                    </a:ext>
                  </a:extLst>
                </a:gridCol>
                <a:gridCol w="673163">
                  <a:extLst>
                    <a:ext uri="{9D8B030D-6E8A-4147-A177-3AD203B41FA5}">
                      <a16:colId xmlns:a16="http://schemas.microsoft.com/office/drawing/2014/main" val="20001"/>
                    </a:ext>
                  </a:extLst>
                </a:gridCol>
                <a:gridCol w="740444">
                  <a:extLst>
                    <a:ext uri="{9D8B030D-6E8A-4147-A177-3AD203B41FA5}">
                      <a16:colId xmlns:a16="http://schemas.microsoft.com/office/drawing/2014/main" val="20002"/>
                    </a:ext>
                  </a:extLst>
                </a:gridCol>
              </a:tblGrid>
              <a:tr h="647943">
                <a:tc gridSpan="3">
                  <a:txBody>
                    <a:bodyPr/>
                    <a:lstStyle/>
                    <a:p>
                      <a:pPr lvl="0" algn="ctr">
                        <a:defRPr sz="1800" b="0" i="0"/>
                      </a:pPr>
                      <a:r>
                        <a:rPr lang="en-US" sz="1400" dirty="0">
                          <a:solidFill>
                            <a:srgbClr val="FFFFFF"/>
                          </a:solidFill>
                          <a:latin typeface="Arial Bold"/>
                          <a:ea typeface="Arial Bold"/>
                          <a:cs typeface="Arial Bold"/>
                          <a:sym typeface="Arial Bold"/>
                        </a:rPr>
                        <a:t>Vapor Retarder Characteristics</a:t>
                      </a:r>
                      <a:endParaRPr sz="1400" dirty="0">
                        <a:solidFill>
                          <a:srgbClr val="FFFFFF"/>
                        </a:solidFill>
                        <a:latin typeface="Arial Bold"/>
                        <a:ea typeface="Arial Bold"/>
                        <a:cs typeface="Arial Bold"/>
                        <a:sym typeface="Arial Bold"/>
                      </a:endParaRPr>
                    </a:p>
                  </a:txBody>
                  <a:tcPr marL="45720" marR="457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lvl="0" algn="ctr">
                        <a:defRPr sz="1800" b="0" i="0"/>
                      </a:pPr>
                      <a:endParaRPr dirty="0">
                        <a:solidFill>
                          <a:srgbClr val="FFFFFF"/>
                        </a:solidFill>
                        <a:latin typeface="Arial Bold"/>
                        <a:ea typeface="Arial Bold"/>
                        <a:cs typeface="Arial Bold"/>
                        <a:sym typeface="Arial Bold"/>
                      </a:endParaRP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18589"/>
                    </a:solidFill>
                  </a:tcPr>
                </a:tc>
                <a:tc hMerge="1">
                  <a:txBody>
                    <a:bodyPr/>
                    <a:lstStyle/>
                    <a:p>
                      <a:pPr lvl="0" algn="ctr">
                        <a:defRPr sz="1800" b="0" i="0"/>
                      </a:pPr>
                      <a:endParaRPr dirty="0">
                        <a:solidFill>
                          <a:srgbClr val="FFFFFF"/>
                        </a:solidFill>
                        <a:latin typeface="Arial Bold"/>
                        <a:ea typeface="Arial Bold"/>
                        <a:cs typeface="Arial Bold"/>
                        <a:sym typeface="Arial Bold"/>
                      </a:endParaRP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18589"/>
                    </a:solidFill>
                  </a:tcPr>
                </a:tc>
                <a:extLst>
                  <a:ext uri="{0D108BD9-81ED-4DB2-BD59-A6C34878D82A}">
                    <a16:rowId xmlns:a16="http://schemas.microsoft.com/office/drawing/2014/main" val="10000"/>
                  </a:ext>
                </a:extLst>
              </a:tr>
              <a:tr h="475545">
                <a:tc>
                  <a:txBody>
                    <a:bodyPr/>
                    <a:lstStyle/>
                    <a:p>
                      <a:pPr lvl="0" algn="ctr">
                        <a:defRPr sz="1800" b="0" i="0"/>
                      </a:pPr>
                      <a:r>
                        <a:rPr lang="en-US" sz="1200" baseline="0" dirty="0">
                          <a:solidFill>
                            <a:srgbClr val="FFFFFF"/>
                          </a:solidFill>
                          <a:latin typeface="Arial Bold"/>
                          <a:ea typeface="Arial Bold"/>
                          <a:cs typeface="Arial Bold"/>
                          <a:sym typeface="Arial Bold"/>
                        </a:rPr>
                        <a:t>Class</a:t>
                      </a:r>
                      <a:endParaRPr sz="1200" dirty="0">
                        <a:solidFill>
                          <a:srgbClr val="FFFFFF"/>
                        </a:solidFill>
                        <a:latin typeface="Arial Bold"/>
                        <a:ea typeface="Arial Bold"/>
                        <a:cs typeface="Arial Bold"/>
                        <a:sym typeface="Arial Bold"/>
                      </a:endParaRPr>
                    </a:p>
                  </a:txBody>
                  <a:tcPr marL="45720" marR="4572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defRPr sz="1800" b="0" i="0"/>
                      </a:pPr>
                      <a:r>
                        <a:rPr lang="en-US" sz="1200" dirty="0">
                          <a:solidFill>
                            <a:srgbClr val="FFFFFF"/>
                          </a:solidFill>
                          <a:latin typeface="Arial Bold"/>
                          <a:ea typeface="Arial Bold"/>
                          <a:cs typeface="Arial Bold"/>
                          <a:sym typeface="Arial Bold"/>
                        </a:rPr>
                        <a:t>Perm Rating</a:t>
                      </a:r>
                      <a:endParaRPr sz="1200" dirty="0">
                        <a:solidFill>
                          <a:srgbClr val="FFFFFF"/>
                        </a:solidFill>
                        <a:latin typeface="Arial Bold"/>
                        <a:ea typeface="Arial Bold"/>
                        <a:cs typeface="Arial Bold"/>
                        <a:sym typeface="Arial Bold"/>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defRPr sz="1800" b="0" i="0"/>
                      </a:pPr>
                      <a:r>
                        <a:rPr lang="en-US" sz="1200" dirty="0">
                          <a:solidFill>
                            <a:srgbClr val="FFFFFF"/>
                          </a:solidFill>
                          <a:latin typeface="Arial Bold"/>
                          <a:ea typeface="Arial Bold"/>
                          <a:cs typeface="Arial Bold"/>
                          <a:sym typeface="Arial Bold"/>
                        </a:rPr>
                        <a:t>Description</a:t>
                      </a:r>
                      <a:endParaRPr sz="1200" dirty="0">
                        <a:solidFill>
                          <a:srgbClr val="FFFFFF"/>
                        </a:solidFill>
                        <a:latin typeface="Arial Bold"/>
                        <a:ea typeface="Arial Bold"/>
                        <a:cs typeface="Arial Bold"/>
                        <a:sym typeface="Arial Bold"/>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1"/>
                  </a:ext>
                </a:extLst>
              </a:tr>
              <a:tr h="475545">
                <a:tc>
                  <a:txBody>
                    <a:bodyPr/>
                    <a:lstStyle/>
                    <a:p>
                      <a:pPr lvl="0" algn="ctr" defTabSz="457200">
                        <a:defRPr sz="1800" b="0" i="0"/>
                      </a:pPr>
                      <a:r>
                        <a:rPr lang="en-US" sz="1200" dirty="0">
                          <a:latin typeface="Arial"/>
                          <a:ea typeface="Arial"/>
                          <a:cs typeface="Arial"/>
                        </a:rPr>
                        <a:t>I</a:t>
                      </a:r>
                      <a:endParaRPr sz="1200" dirty="0">
                        <a:latin typeface="Arial"/>
                        <a:ea typeface="Arial"/>
                        <a:cs typeface="Arial"/>
                      </a:endParaRPr>
                    </a:p>
                  </a:txBody>
                  <a:tcPr marL="45720" marR="4572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B"/>
                    </a:solidFill>
                  </a:tcPr>
                </a:tc>
                <a:tc>
                  <a:txBody>
                    <a:bodyPr/>
                    <a:lstStyle/>
                    <a:p>
                      <a:pPr lvl="0" algn="ctr" defTabSz="457200">
                        <a:defRPr sz="1800" b="0" i="0"/>
                      </a:pPr>
                      <a:r>
                        <a:rPr lang="en-US" sz="1200" dirty="0">
                          <a:latin typeface="Arial"/>
                          <a:ea typeface="Arial"/>
                          <a:cs typeface="Arial"/>
                        </a:rPr>
                        <a:t>&lt; 0.1 perm</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B"/>
                    </a:solidFill>
                  </a:tcPr>
                </a:tc>
                <a:tc>
                  <a:txBody>
                    <a:bodyPr/>
                    <a:lstStyle/>
                    <a:p>
                      <a:pPr lvl="0" algn="ctr" defTabSz="457200">
                        <a:defRPr sz="1800" b="0" i="0"/>
                      </a:pPr>
                      <a:r>
                        <a:rPr lang="en-US" sz="1200" dirty="0"/>
                        <a:t>Impermeable</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B"/>
                    </a:solidFill>
                  </a:tcPr>
                </a:tc>
                <a:extLst>
                  <a:ext uri="{0D108BD9-81ED-4DB2-BD59-A6C34878D82A}">
                    <a16:rowId xmlns:a16="http://schemas.microsoft.com/office/drawing/2014/main" val="10002"/>
                  </a:ext>
                </a:extLst>
              </a:tr>
              <a:tr h="668623">
                <a:tc>
                  <a:txBody>
                    <a:bodyPr/>
                    <a:lstStyle/>
                    <a:p>
                      <a:pPr lvl="0" algn="ctr" defTabSz="457200">
                        <a:defRPr sz="1800" b="0" i="0"/>
                      </a:pPr>
                      <a:r>
                        <a:rPr lang="en-US" sz="1200" dirty="0">
                          <a:latin typeface="Arial"/>
                          <a:ea typeface="Arial"/>
                          <a:cs typeface="Arial"/>
                        </a:rPr>
                        <a:t>II</a:t>
                      </a:r>
                      <a:endParaRPr sz="1200" dirty="0">
                        <a:latin typeface="Arial"/>
                        <a:ea typeface="Arial"/>
                        <a:cs typeface="Arial"/>
                      </a:endParaRPr>
                    </a:p>
                  </a:txBody>
                  <a:tcPr marL="45720" marR="4572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defTabSz="457200">
                        <a:defRPr sz="1800" b="0" i="0"/>
                      </a:pPr>
                      <a:r>
                        <a:rPr lang="en-US" sz="1200" dirty="0">
                          <a:latin typeface="Arial"/>
                          <a:ea typeface="Arial"/>
                          <a:cs typeface="Arial"/>
                        </a:rPr>
                        <a:t>0.1 – 1.0 perm</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defTabSz="457200">
                        <a:defRPr sz="1800" b="0" i="0"/>
                      </a:pPr>
                      <a:r>
                        <a:rPr lang="en-US" sz="1200" dirty="0">
                          <a:latin typeface="Arial"/>
                          <a:ea typeface="Arial"/>
                          <a:cs typeface="Arial"/>
                        </a:rPr>
                        <a:t>Semi-Impermeable</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668623">
                <a:tc>
                  <a:txBody>
                    <a:bodyPr/>
                    <a:lstStyle/>
                    <a:p>
                      <a:pPr lvl="0" algn="ctr" defTabSz="457200">
                        <a:defRPr sz="1800" b="0" i="0"/>
                      </a:pPr>
                      <a:r>
                        <a:rPr lang="en-US" sz="1200" dirty="0">
                          <a:latin typeface="Arial"/>
                          <a:ea typeface="Arial"/>
                          <a:cs typeface="Arial"/>
                        </a:rPr>
                        <a:t>III</a:t>
                      </a:r>
                      <a:endParaRPr sz="1200" dirty="0">
                        <a:latin typeface="Arial"/>
                        <a:ea typeface="Arial"/>
                        <a:cs typeface="Arial"/>
                      </a:endParaRPr>
                    </a:p>
                  </a:txBody>
                  <a:tcPr marL="45720" marR="4572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9EB"/>
                    </a:solidFill>
                  </a:tcPr>
                </a:tc>
                <a:tc>
                  <a:txBody>
                    <a:bodyPr/>
                    <a:lstStyle/>
                    <a:p>
                      <a:pPr lvl="0" algn="ctr" defTabSz="457200">
                        <a:defRPr sz="1800" b="0" i="0"/>
                      </a:pPr>
                      <a:r>
                        <a:rPr lang="en-US" sz="1200" dirty="0">
                          <a:latin typeface="Arial"/>
                          <a:ea typeface="Arial"/>
                          <a:cs typeface="Arial"/>
                        </a:rPr>
                        <a:t>&gt;</a:t>
                      </a:r>
                      <a:r>
                        <a:rPr lang="en-US" sz="1200" baseline="0" dirty="0">
                          <a:latin typeface="Arial"/>
                          <a:ea typeface="Arial"/>
                          <a:cs typeface="Arial"/>
                        </a:rPr>
                        <a:t> </a:t>
                      </a:r>
                      <a:r>
                        <a:rPr lang="en-US" sz="1200" dirty="0">
                          <a:latin typeface="Arial"/>
                          <a:ea typeface="Arial"/>
                          <a:cs typeface="Arial"/>
                        </a:rPr>
                        <a:t>1.0 perm*</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9EB"/>
                    </a:solidFill>
                  </a:tcPr>
                </a:tc>
                <a:tc>
                  <a:txBody>
                    <a:bodyPr/>
                    <a:lstStyle/>
                    <a:p>
                      <a:pPr lvl="0" algn="ctr" defTabSz="457200">
                        <a:defRPr sz="1800" b="0" i="0"/>
                      </a:pPr>
                      <a:r>
                        <a:rPr lang="en-US" sz="1200" dirty="0">
                          <a:latin typeface="Arial"/>
                          <a:ea typeface="Arial"/>
                          <a:cs typeface="Arial"/>
                        </a:rPr>
                        <a:t>Semi-Permeable</a:t>
                      </a:r>
                      <a:endParaRPr sz="1200" dirty="0">
                        <a:latin typeface="Arial"/>
                        <a:ea typeface="Arial"/>
                        <a:cs typeface="Arial"/>
                      </a:endParaRPr>
                    </a:p>
                  </a:txBody>
                  <a:tcPr marL="63500" marR="63500" marT="63500" marB="6350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9EB"/>
                    </a:solidFill>
                  </a:tcPr>
                </a:tc>
                <a:extLst>
                  <a:ext uri="{0D108BD9-81ED-4DB2-BD59-A6C34878D82A}">
                    <a16:rowId xmlns:a16="http://schemas.microsoft.com/office/drawing/2014/main" val="10004"/>
                  </a:ext>
                </a:extLst>
              </a:tr>
            </a:tbl>
          </a:graphicData>
        </a:graphic>
      </p:graphicFrame>
      <p:sp>
        <p:nvSpPr>
          <p:cNvPr id="14" name="TextBox 13"/>
          <p:cNvSpPr txBox="1"/>
          <p:nvPr/>
        </p:nvSpPr>
        <p:spPr>
          <a:xfrm>
            <a:off x="6613501" y="4782819"/>
            <a:ext cx="1805851"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800" dirty="0">
                <a:solidFill>
                  <a:srgbClr val="000000"/>
                </a:solidFill>
                <a:latin typeface="Arial"/>
                <a:cs typeface="Arial"/>
              </a:rPr>
              <a:t>*Above 10 perm material is considered Permeable and no longer a Vapor Retarder</a:t>
            </a:r>
            <a:endParaRPr kumimoji="0" lang="en-US" sz="800" b="0" i="0" u="none" strike="noStrike" cap="none" spc="0" normalizeH="0" baseline="0" dirty="0">
              <a:ln>
                <a:noFill/>
              </a:ln>
              <a:solidFill>
                <a:srgbClr val="000000"/>
              </a:solidFill>
              <a:effectLst/>
              <a:uFillTx/>
              <a:latin typeface="+mn-lt"/>
              <a:ea typeface="+mn-ea"/>
              <a:cs typeface="+mn-cs"/>
              <a:sym typeface="Helvetica"/>
            </a:endParaRPr>
          </a:p>
        </p:txBody>
      </p:sp>
      <p:sp>
        <p:nvSpPr>
          <p:cNvPr id="13" name="Shape 62"/>
          <p:cNvSpPr txBox="1">
            <a:spLocks/>
          </p:cNvSpPr>
          <p:nvPr/>
        </p:nvSpPr>
        <p:spPr>
          <a:xfrm>
            <a:off x="377241" y="402222"/>
            <a:ext cx="8042111" cy="531194"/>
          </a:xfrm>
          <a:prstGeom prst="rect">
            <a:avLst/>
          </a:prstGeom>
        </p:spPr>
        <p:txBody>
          <a:bodyPr anchor="t"/>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defRPr sz="1800"/>
            </a:pPr>
            <a:r>
              <a:rPr lang="en-US" sz="2800" b="1" dirty="0">
                <a:solidFill>
                  <a:schemeClr val="accent1"/>
                </a:solidFill>
                <a:latin typeface="+mj-lt"/>
              </a:rPr>
              <a:t>PERMEABILITY FACTOR</a:t>
            </a:r>
            <a:r>
              <a:rPr lang="en-US" sz="2800" dirty="0">
                <a:solidFill>
                  <a:schemeClr val="accent1"/>
                </a:solidFill>
                <a:latin typeface="+mj-lt"/>
                <a:ea typeface="+mj-ea"/>
                <a:cs typeface="+mj-cs"/>
                <a:sym typeface="Avenir Roman"/>
              </a:rPr>
              <a:t>: </a:t>
            </a:r>
            <a:r>
              <a:rPr lang="en-US" sz="2800" b="1" dirty="0">
                <a:solidFill>
                  <a:srgbClr val="C50022"/>
                </a:solidFill>
                <a:latin typeface="+mj-lt"/>
              </a:rPr>
              <a:t>EPS/GPS VS XPS</a:t>
            </a:r>
          </a:p>
          <a:p>
            <a:pPr>
              <a:defRPr sz="1800"/>
            </a:pPr>
            <a:endParaRPr lang="en-US" sz="2800" dirty="0"/>
          </a:p>
        </p:txBody>
      </p:sp>
      <p:pic>
        <p:nvPicPr>
          <p:cNvPr id="20" name="image16.jpeg"/>
          <p:cNvPicPr/>
          <p:nvPr/>
        </p:nvPicPr>
        <p:blipFill>
          <a:blip r:embed="rId5" cstate="email">
            <a:extLst>
              <a:ext uri="{28A0092B-C50C-407E-A947-70E740481C1C}">
                <a14:useLocalDpi xmlns:a14="http://schemas.microsoft.com/office/drawing/2010/main"/>
              </a:ext>
            </a:extLst>
          </a:blip>
          <a:srcRect/>
          <a:stretch>
            <a:fillRect/>
          </a:stretch>
        </p:blipFill>
        <p:spPr>
          <a:xfrm>
            <a:off x="4129659" y="4813509"/>
            <a:ext cx="1506286" cy="1144517"/>
          </a:xfrm>
          <a:prstGeom prst="rect">
            <a:avLst/>
          </a:prstGeom>
          <a:ln w="12700" cap="flat">
            <a:noFill/>
            <a:miter lim="400000"/>
          </a:ln>
          <a:effectLst/>
        </p:spPr>
      </p:pic>
      <p:sp>
        <p:nvSpPr>
          <p:cNvPr id="2" name="TextBox 1">
            <a:extLst>
              <a:ext uri="{FF2B5EF4-FFF2-40B4-BE49-F238E27FC236}">
                <a16:creationId xmlns:a16="http://schemas.microsoft.com/office/drawing/2014/main" id="{89F1C79F-95A3-5D21-31C0-0E0B92D9AC9D}"/>
              </a:ext>
            </a:extLst>
          </p:cNvPr>
          <p:cNvSpPr txBox="1"/>
          <p:nvPr/>
        </p:nvSpPr>
        <p:spPr>
          <a:xfrm>
            <a:off x="1283371" y="6185992"/>
            <a:ext cx="4114800" cy="369332"/>
          </a:xfrm>
          <a:prstGeom prst="rect">
            <a:avLst/>
          </a:prstGeom>
          <a:noFill/>
        </p:spPr>
        <p:txBody>
          <a:bodyPr wrap="square" lIns="0" tIns="0" rIns="0" bIns="0" rtlCol="0">
            <a:spAutoFit/>
          </a:bodyPr>
          <a:lstStyle/>
          <a:p>
            <a:pPr algn="ctr"/>
            <a:r>
              <a:rPr lang="en-US" sz="1200" baseline="0" dirty="0">
                <a:solidFill>
                  <a:schemeClr val="bg2"/>
                </a:solidFill>
                <a:latin typeface="+mj-lt"/>
                <a:ea typeface="+mj-ea"/>
                <a:cs typeface="+mj-cs"/>
                <a:sym typeface="Avenir Roman"/>
              </a:rPr>
              <a:t>Unfaced, GPS has a perm rating of 3.5 which allows drying to the interior or the exterior</a:t>
            </a:r>
            <a:endParaRPr lang="en-US" sz="1200" dirty="0">
              <a:solidFill>
                <a:schemeClr val="bg2"/>
              </a:solidFill>
            </a:endParaRPr>
          </a:p>
        </p:txBody>
      </p:sp>
      <p:graphicFrame>
        <p:nvGraphicFramePr>
          <p:cNvPr id="5" name="Chart 608">
            <a:extLst>
              <a:ext uri="{FF2B5EF4-FFF2-40B4-BE49-F238E27FC236}">
                <a16:creationId xmlns:a16="http://schemas.microsoft.com/office/drawing/2014/main" id="{B7AB5235-E085-B3B9-FA4F-C10E4EA3A3E7}"/>
              </a:ext>
            </a:extLst>
          </p:cNvPr>
          <p:cNvGraphicFramePr/>
          <p:nvPr>
            <p:extLst>
              <p:ext uri="{D42A27DB-BD31-4B8C-83A1-F6EECF244321}">
                <p14:modId xmlns:p14="http://schemas.microsoft.com/office/powerpoint/2010/main" val="902884615"/>
              </p:ext>
            </p:extLst>
          </p:nvPr>
        </p:nvGraphicFramePr>
        <p:xfrm>
          <a:off x="727357" y="2100872"/>
          <a:ext cx="4929188" cy="2632522"/>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242E9AAA-85ED-C4DF-1F1F-1DB8C00F7C47}"/>
              </a:ext>
            </a:extLst>
          </p:cNvPr>
          <p:cNvSpPr txBox="1"/>
          <p:nvPr/>
        </p:nvSpPr>
        <p:spPr>
          <a:xfrm>
            <a:off x="377241" y="1625190"/>
            <a:ext cx="5938302" cy="369328"/>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i="1" u="none" strike="noStrike" cap="none" spc="0" normalizeH="0" baseline="0" dirty="0">
                <a:ln>
                  <a:noFill/>
                </a:ln>
                <a:solidFill>
                  <a:schemeClr val="bg1"/>
                </a:solidFill>
                <a:effectLst/>
                <a:uFillTx/>
                <a:latin typeface="+mn-lt"/>
                <a:ea typeface="+mn-ea"/>
                <a:cs typeface="+mn-cs"/>
                <a:sym typeface="Helvetica"/>
              </a:rPr>
              <a:t>GPS Retains R-Value and Dries</a:t>
            </a:r>
            <a:r>
              <a:rPr kumimoji="0" lang="en-US" i="1" u="none" strike="noStrike" cap="none" spc="0" normalizeH="0" dirty="0">
                <a:ln>
                  <a:noFill/>
                </a:ln>
                <a:solidFill>
                  <a:schemeClr val="bg1"/>
                </a:solidFill>
                <a:effectLst/>
                <a:uFillTx/>
                <a:latin typeface="+mn-lt"/>
                <a:ea typeface="+mn-ea"/>
                <a:cs typeface="+mn-cs"/>
                <a:sym typeface="Helvetica"/>
              </a:rPr>
              <a:t> Quicker</a:t>
            </a:r>
            <a:endParaRPr kumimoji="0" lang="en-US" i="1" u="none" strike="noStrike" cap="none" spc="0" normalizeH="0" baseline="0" dirty="0">
              <a:ln>
                <a:noFill/>
              </a:ln>
              <a:solidFill>
                <a:schemeClr val="bg1"/>
              </a:solidFill>
              <a:effectLst/>
              <a:uFillTx/>
              <a:latin typeface="+mn-lt"/>
              <a:ea typeface="+mn-ea"/>
              <a:cs typeface="+mn-cs"/>
              <a:sym typeface="Helvetica"/>
            </a:endParaRPr>
          </a:p>
        </p:txBody>
      </p:sp>
      <p:sp>
        <p:nvSpPr>
          <p:cNvPr id="8" name="Shape 611">
            <a:extLst>
              <a:ext uri="{FF2B5EF4-FFF2-40B4-BE49-F238E27FC236}">
                <a16:creationId xmlns:a16="http://schemas.microsoft.com/office/drawing/2014/main" id="{A35B5E27-E84D-ED5D-05BD-E53284F7EF19}"/>
              </a:ext>
            </a:extLst>
          </p:cNvPr>
          <p:cNvSpPr/>
          <p:nvPr/>
        </p:nvSpPr>
        <p:spPr>
          <a:xfrm>
            <a:off x="6505123" y="5735741"/>
            <a:ext cx="252416" cy="261941"/>
          </a:xfrm>
          <a:prstGeom prst="rect">
            <a:avLst/>
          </a:prstGeom>
          <a:solidFill>
            <a:schemeClr val="tx1">
              <a:lumMod val="65000"/>
              <a:lumOff val="35000"/>
            </a:schemeClr>
          </a:solidFill>
          <a:ln w="12700">
            <a:miter lim="400000"/>
          </a:ln>
        </p:spPr>
        <p:txBody>
          <a:bodyPr lIns="0" tIns="0" rIns="0" bIns="0" anchor="ctr"/>
          <a:lstStyle/>
          <a:p>
            <a:pPr lvl="0">
              <a:defRPr>
                <a:latin typeface="Helvetica Light"/>
                <a:ea typeface="Helvetica Light"/>
                <a:cs typeface="Helvetica Light"/>
                <a:sym typeface="Helvetica Light"/>
              </a:defRPr>
            </a:pPr>
            <a:endParaRPr dirty="0"/>
          </a:p>
        </p:txBody>
      </p:sp>
      <p:sp>
        <p:nvSpPr>
          <p:cNvPr id="9" name="Shape 613">
            <a:extLst>
              <a:ext uri="{FF2B5EF4-FFF2-40B4-BE49-F238E27FC236}">
                <a16:creationId xmlns:a16="http://schemas.microsoft.com/office/drawing/2014/main" id="{11D24C2D-B6E5-9E7E-5C63-CA092449C281}"/>
              </a:ext>
            </a:extLst>
          </p:cNvPr>
          <p:cNvSpPr/>
          <p:nvPr/>
        </p:nvSpPr>
        <p:spPr>
          <a:xfrm>
            <a:off x="6790272" y="5792334"/>
            <a:ext cx="1963743" cy="2154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0" tIns="0" rIns="0" bIns="0">
            <a:spAutoFit/>
          </a:bodyPr>
          <a:lstStyle/>
          <a:p>
            <a:pPr lvl="0">
              <a:spcBef>
                <a:spcPts val="600"/>
              </a:spcBef>
            </a:pPr>
            <a:r>
              <a:rPr sz="1400" dirty="0">
                <a:latin typeface="Arial"/>
                <a:ea typeface="Arial"/>
                <a:cs typeface="Arial"/>
                <a:sym typeface="Arial"/>
              </a:rPr>
              <a:t>XPS, Type X, 1.</a:t>
            </a:r>
            <a:r>
              <a:rPr lang="en-US" sz="1400" dirty="0">
                <a:latin typeface="Arial"/>
                <a:ea typeface="Arial"/>
                <a:cs typeface="Arial"/>
                <a:sym typeface="Arial"/>
              </a:rPr>
              <a:t>6</a:t>
            </a:r>
            <a:r>
              <a:rPr sz="1400" dirty="0">
                <a:latin typeface="Arial"/>
                <a:ea typeface="Arial"/>
                <a:cs typeface="Arial"/>
                <a:sym typeface="Arial"/>
              </a:rPr>
              <a:t>0 lb/ft</a:t>
            </a:r>
            <a:r>
              <a:rPr sz="1400" baseline="30000" dirty="0">
                <a:latin typeface="Arial"/>
                <a:ea typeface="Arial"/>
                <a:cs typeface="Arial"/>
                <a:sym typeface="Arial"/>
              </a:rPr>
              <a:t>3</a:t>
            </a:r>
          </a:p>
        </p:txBody>
      </p:sp>
      <p:sp>
        <p:nvSpPr>
          <p:cNvPr id="11" name="Shape 612">
            <a:extLst>
              <a:ext uri="{FF2B5EF4-FFF2-40B4-BE49-F238E27FC236}">
                <a16:creationId xmlns:a16="http://schemas.microsoft.com/office/drawing/2014/main" id="{C513C1C4-CE28-0720-3372-41103751D5E4}"/>
              </a:ext>
            </a:extLst>
          </p:cNvPr>
          <p:cNvSpPr/>
          <p:nvPr/>
        </p:nvSpPr>
        <p:spPr>
          <a:xfrm>
            <a:off x="6505123" y="5296729"/>
            <a:ext cx="252416" cy="261941"/>
          </a:xfrm>
          <a:prstGeom prst="rect">
            <a:avLst/>
          </a:prstGeom>
          <a:solidFill>
            <a:srgbClr val="CE485C"/>
          </a:solidFill>
          <a:ln w="12700">
            <a:solidFill>
              <a:schemeClr val="tx1"/>
            </a:solidFill>
            <a:miter lim="400000"/>
          </a:ln>
        </p:spPr>
        <p:txBody>
          <a:bodyPr lIns="0" tIns="0" rIns="0" bIns="0" anchor="ctr"/>
          <a:lstStyle/>
          <a:p>
            <a:pPr lvl="0">
              <a:defRPr>
                <a:solidFill>
                  <a:srgbClr val="FF0000"/>
                </a:solidFill>
                <a:latin typeface="Helvetica Light"/>
                <a:ea typeface="Helvetica Light"/>
                <a:cs typeface="Helvetica Light"/>
                <a:sym typeface="Helvetica Light"/>
              </a:defRPr>
            </a:pPr>
            <a:endParaRPr dirty="0"/>
          </a:p>
        </p:txBody>
      </p:sp>
      <p:sp>
        <p:nvSpPr>
          <p:cNvPr id="15" name="Shape 614">
            <a:extLst>
              <a:ext uri="{FF2B5EF4-FFF2-40B4-BE49-F238E27FC236}">
                <a16:creationId xmlns:a16="http://schemas.microsoft.com/office/drawing/2014/main" id="{B5360AF3-CFFD-21CD-864A-F31A304C9FF5}"/>
              </a:ext>
            </a:extLst>
          </p:cNvPr>
          <p:cNvSpPr/>
          <p:nvPr/>
        </p:nvSpPr>
        <p:spPr>
          <a:xfrm>
            <a:off x="6827454" y="5340276"/>
            <a:ext cx="2155129" cy="2154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0" tIns="0" rIns="0" bIns="0">
            <a:spAutoFit/>
          </a:bodyPr>
          <a:lstStyle/>
          <a:p>
            <a:pPr lvl="0">
              <a:spcBef>
                <a:spcPts val="600"/>
              </a:spcBef>
            </a:pPr>
            <a:r>
              <a:rPr lang="en-US" sz="1400" dirty="0">
                <a:latin typeface="Arial"/>
                <a:ea typeface="Arial"/>
                <a:cs typeface="Arial"/>
                <a:sym typeface="Arial"/>
              </a:rPr>
              <a:t>EPS</a:t>
            </a:r>
            <a:r>
              <a:rPr sz="1400" dirty="0">
                <a:latin typeface="Arial"/>
                <a:ea typeface="Arial"/>
                <a:cs typeface="Arial"/>
                <a:sym typeface="Arial"/>
              </a:rPr>
              <a:t>, Type I, 1.0 lb/ft</a:t>
            </a:r>
            <a:r>
              <a:rPr sz="1400" baseline="30000" dirty="0">
                <a:latin typeface="Arial"/>
                <a:ea typeface="Arial"/>
                <a:cs typeface="Arial"/>
                <a:sym typeface="Arial"/>
              </a:rPr>
              <a:t>3</a:t>
            </a:r>
            <a:r>
              <a:rPr sz="1400" dirty="0">
                <a:solidFill>
                  <a:srgbClr val="FFFFFF"/>
                </a:solidFill>
                <a:latin typeface="Arial"/>
                <a:ea typeface="Arial"/>
                <a:cs typeface="Arial"/>
                <a:sym typeface="Arial"/>
              </a:rPr>
              <a:t> </a:t>
            </a:r>
          </a:p>
        </p:txBody>
      </p:sp>
      <p:sp>
        <p:nvSpPr>
          <p:cNvPr id="4" name="Slide Number Placeholder 3">
            <a:extLst>
              <a:ext uri="{FF2B5EF4-FFF2-40B4-BE49-F238E27FC236}">
                <a16:creationId xmlns:a16="http://schemas.microsoft.com/office/drawing/2014/main" id="{C351E21D-C1E3-C2BE-9E9E-47397B0A9E5F}"/>
              </a:ext>
            </a:extLst>
          </p:cNvPr>
          <p:cNvSpPr>
            <a:spLocks noGrp="1"/>
          </p:cNvSpPr>
          <p:nvPr>
            <p:ph type="sldNum" sz="quarter" idx="2"/>
          </p:nvPr>
        </p:nvSpPr>
        <p:spPr/>
        <p:txBody>
          <a:bodyPr/>
          <a:lstStyle/>
          <a:p>
            <a:pPr lvl="0"/>
            <a:fld id="{86CB4B4D-7CA3-9044-876B-883B54F8677D}" type="slidenum">
              <a:rPr lang="en-US" smtClean="0"/>
              <a:pPr lvl="0"/>
              <a:t>27</a:t>
            </a:fld>
            <a:endParaRPr lang="en-US" dirty="0"/>
          </a:p>
        </p:txBody>
      </p:sp>
      <p:sp>
        <p:nvSpPr>
          <p:cNvPr id="3" name="TextBox 2">
            <a:extLst>
              <a:ext uri="{FF2B5EF4-FFF2-40B4-BE49-F238E27FC236}">
                <a16:creationId xmlns:a16="http://schemas.microsoft.com/office/drawing/2014/main" id="{35EA4A96-E961-F1FB-E5E7-89E3B81762D8}"/>
              </a:ext>
            </a:extLst>
          </p:cNvPr>
          <p:cNvSpPr txBox="1"/>
          <p:nvPr/>
        </p:nvSpPr>
        <p:spPr>
          <a:xfrm>
            <a:off x="8704185" y="4530436"/>
            <a:ext cx="430887" cy="2327564"/>
          </a:xfrm>
          <a:prstGeom prst="rect">
            <a:avLst/>
          </a:prstGeom>
          <a:solidFill>
            <a:srgbClr val="00B0F0"/>
          </a:solidFill>
        </p:spPr>
        <p:txBody>
          <a:bodyPr vert="vert" wrap="square">
            <a:spAutoFit/>
          </a:bodyPr>
          <a:lstStyle/>
          <a:p>
            <a:pPr lvl="0" algn="ctr"/>
            <a:r>
              <a:rPr lang="en-US" sz="1600" dirty="0">
                <a:solidFill>
                  <a:schemeClr val="bg2"/>
                </a:solidFill>
              </a:rPr>
              <a:t>Moisture Management</a:t>
            </a:r>
          </a:p>
        </p:txBody>
      </p:sp>
    </p:spTree>
    <p:extLst>
      <p:ext uri="{BB962C8B-B14F-4D97-AF65-F5344CB8AC3E}">
        <p14:creationId xmlns:p14="http://schemas.microsoft.com/office/powerpoint/2010/main" val="354332362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txBox="1">
            <a:spLocks/>
          </p:cNvSpPr>
          <p:nvPr/>
        </p:nvSpPr>
        <p:spPr>
          <a:xfrm>
            <a:off x="685800" y="1122363"/>
            <a:ext cx="7772400" cy="2387600"/>
          </a:xfrm>
          <a:prstGeom prst="rect">
            <a:avLst/>
          </a:prstGeom>
        </p:spPr>
        <p:txBody>
          <a:bodyPr vert="horz" lIns="0" tIns="0" rIns="0" bIns="0" rtlCol="0" anchor="b">
            <a:normAutofit/>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lgn="ctr" defTabSz="685800">
              <a:spcBef>
                <a:spcPts val="83"/>
              </a:spcBef>
              <a:spcAft>
                <a:spcPts val="83"/>
              </a:spcAft>
              <a:defRPr sz="1800"/>
            </a:pPr>
            <a:r>
              <a:rPr lang="en-US" sz="4500" b="1" i="0" kern="1200" dirty="0">
                <a:solidFill>
                  <a:schemeClr val="accent1"/>
                </a:solidFill>
                <a:latin typeface="Arial" panose="020B0604020202020204" pitchFamily="34" charset="0"/>
                <a:ea typeface="+mj-ea"/>
                <a:cs typeface="+mj-cs"/>
              </a:rPr>
              <a:t>Quiz</a:t>
            </a:r>
          </a:p>
        </p:txBody>
      </p:sp>
      <p:sp>
        <p:nvSpPr>
          <p:cNvPr id="2" name="Shape 68"/>
          <p:cNvSpPr txBox="1">
            <a:spLocks/>
          </p:cNvSpPr>
          <p:nvPr/>
        </p:nvSpPr>
        <p:spPr>
          <a:xfrm>
            <a:off x="1143000" y="3602038"/>
            <a:ext cx="6858000" cy="1655762"/>
          </a:xfrm>
          <a:prstGeom prst="rect">
            <a:avLst/>
          </a:prstGeom>
        </p:spPr>
        <p:txBody>
          <a:bodyPr vert="horz" lIns="0" tIns="0" rIns="0" bIns="0" rtlCol="0">
            <a:normAutofit/>
          </a:bodyPr>
          <a:lstStyle>
            <a:lvl1pPr marL="228600" indent="-228600">
              <a:lnSpc>
                <a:spcPct val="90000"/>
              </a:lnSpc>
              <a:spcBef>
                <a:spcPts val="1000"/>
              </a:spcBef>
              <a:buSzPct val="100000"/>
              <a:buFont typeface="Arial"/>
              <a:buChar char="•"/>
              <a:defRPr sz="2800">
                <a:latin typeface="Arial"/>
                <a:ea typeface="Arial"/>
                <a:cs typeface="Arial"/>
                <a:sym typeface="Arial"/>
              </a:defRPr>
            </a:lvl1pPr>
            <a:lvl2pPr marL="723900" indent="-266700">
              <a:lnSpc>
                <a:spcPct val="90000"/>
              </a:lnSpc>
              <a:spcBef>
                <a:spcPts val="1000"/>
              </a:spcBef>
              <a:buSzPct val="100000"/>
              <a:buFont typeface="Arial"/>
              <a:buChar char="•"/>
              <a:defRPr sz="2800">
                <a:latin typeface="Arial"/>
                <a:ea typeface="Arial"/>
                <a:cs typeface="Arial"/>
                <a:sym typeface="Arial"/>
              </a:defRPr>
            </a:lvl2pPr>
            <a:lvl3pPr marL="1234438" indent="-320038">
              <a:lnSpc>
                <a:spcPct val="90000"/>
              </a:lnSpc>
              <a:spcBef>
                <a:spcPts val="1000"/>
              </a:spcBef>
              <a:buSzPct val="100000"/>
              <a:buFont typeface="Arial"/>
              <a:buChar char="•"/>
              <a:defRPr sz="2800">
                <a:latin typeface="Arial"/>
                <a:ea typeface="Arial"/>
                <a:cs typeface="Arial"/>
                <a:sym typeface="Arial"/>
              </a:defRPr>
            </a:lvl3pPr>
            <a:lvl4pPr marL="1727200" indent="-355600">
              <a:lnSpc>
                <a:spcPct val="90000"/>
              </a:lnSpc>
              <a:spcBef>
                <a:spcPts val="1000"/>
              </a:spcBef>
              <a:buSzPct val="100000"/>
              <a:buFont typeface="Arial"/>
              <a:buChar char="•"/>
              <a:defRPr sz="2800">
                <a:latin typeface="Arial"/>
                <a:ea typeface="Arial"/>
                <a:cs typeface="Arial"/>
                <a:sym typeface="Arial"/>
              </a:defRPr>
            </a:lvl4pPr>
            <a:lvl5pPr marL="2184400" indent="-355600">
              <a:lnSpc>
                <a:spcPct val="90000"/>
              </a:lnSpc>
              <a:spcBef>
                <a:spcPts val="1000"/>
              </a:spcBef>
              <a:buSzPct val="100000"/>
              <a:buFont typeface="Arial"/>
              <a:buChar char="•"/>
              <a:defRPr sz="2800">
                <a:latin typeface="Arial"/>
                <a:ea typeface="Arial"/>
                <a:cs typeface="Arial"/>
                <a:sym typeface="Arial"/>
              </a:defRPr>
            </a:lvl5pPr>
            <a:lvl6pPr marL="2641600" indent="-355600">
              <a:lnSpc>
                <a:spcPct val="90000"/>
              </a:lnSpc>
              <a:spcBef>
                <a:spcPts val="1000"/>
              </a:spcBef>
              <a:buSzPct val="100000"/>
              <a:buFont typeface="Arial"/>
              <a:buChar char="•"/>
              <a:defRPr sz="2800">
                <a:latin typeface="Arial"/>
                <a:ea typeface="Arial"/>
                <a:cs typeface="Arial"/>
                <a:sym typeface="Arial"/>
              </a:defRPr>
            </a:lvl6pPr>
            <a:lvl7pPr marL="3098800" indent="-355600">
              <a:lnSpc>
                <a:spcPct val="90000"/>
              </a:lnSpc>
              <a:spcBef>
                <a:spcPts val="1000"/>
              </a:spcBef>
              <a:buSzPct val="100000"/>
              <a:buFont typeface="Arial"/>
              <a:buChar char="•"/>
              <a:defRPr sz="2800">
                <a:latin typeface="Arial"/>
                <a:ea typeface="Arial"/>
                <a:cs typeface="Arial"/>
                <a:sym typeface="Arial"/>
              </a:defRPr>
            </a:lvl7pPr>
            <a:lvl8pPr marL="3556000" indent="-355600">
              <a:lnSpc>
                <a:spcPct val="90000"/>
              </a:lnSpc>
              <a:spcBef>
                <a:spcPts val="1000"/>
              </a:spcBef>
              <a:buSzPct val="100000"/>
              <a:buFont typeface="Arial"/>
              <a:buChar char="•"/>
              <a:defRPr sz="2800">
                <a:latin typeface="Arial"/>
                <a:ea typeface="Arial"/>
                <a:cs typeface="Arial"/>
                <a:sym typeface="Arial"/>
              </a:defRPr>
            </a:lvl8pPr>
            <a:lvl9pPr marL="4013200" indent="-355600">
              <a:lnSpc>
                <a:spcPct val="90000"/>
              </a:lnSpc>
              <a:spcBef>
                <a:spcPts val="1000"/>
              </a:spcBef>
              <a:buSzPct val="100000"/>
              <a:buFont typeface="Arial"/>
              <a:buChar char="•"/>
              <a:defRPr sz="2800">
                <a:latin typeface="Arial"/>
                <a:ea typeface="Arial"/>
                <a:cs typeface="Arial"/>
                <a:sym typeface="Arial"/>
              </a:defRPr>
            </a:lvl9pPr>
          </a:lstStyle>
          <a:p>
            <a:pPr marL="0" indent="0" algn="ctr" defTabSz="685800">
              <a:lnSpc>
                <a:spcPct val="95000"/>
              </a:lnSpc>
              <a:spcBef>
                <a:spcPts val="1350"/>
              </a:spcBef>
              <a:buClr>
                <a:schemeClr val="accent1"/>
              </a:buClr>
              <a:buNone/>
              <a:defRPr sz="1800"/>
            </a:pPr>
            <a:r>
              <a:rPr lang="en-US" sz="1800" b="0" i="0" kern="1200" baseline="0" dirty="0">
                <a:latin typeface="Arial" panose="020B0604020202020204" pitchFamily="34" charset="0"/>
                <a:ea typeface="+mn-ea"/>
                <a:cs typeface="+mn-cs"/>
              </a:rPr>
              <a:t>Name one way GPS’s properties contribute toward thermal performance and moisture management in insulated vinyl siding.</a:t>
            </a:r>
          </a:p>
          <a:p>
            <a:pPr marL="0" lvl="1" indent="0" algn="ctr" defTabSz="685800">
              <a:lnSpc>
                <a:spcPct val="95000"/>
              </a:lnSpc>
              <a:spcBef>
                <a:spcPts val="1350"/>
              </a:spcBef>
              <a:buClr>
                <a:schemeClr val="accent1"/>
              </a:buClr>
              <a:buNone/>
              <a:defRPr sz="1800"/>
            </a:pPr>
            <a:endParaRPr lang="en-US" sz="1800" b="0" i="0" kern="1200" baseline="0" dirty="0">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466DC6C-E6F2-961E-4589-24DF77435529}"/>
              </a:ext>
            </a:extLst>
          </p:cNvPr>
          <p:cNvSpPr>
            <a:spLocks noGrp="1"/>
          </p:cNvSpPr>
          <p:nvPr>
            <p:ph type="sldNum" sz="quarter" idx="12"/>
          </p:nvPr>
        </p:nvSpPr>
        <p:spPr/>
        <p:txBody>
          <a:bodyPr/>
          <a:lstStyle/>
          <a:p>
            <a:fld id="{3E047A04-264D-4655-9010-B1F6988209CB}" type="slidenum">
              <a:rPr lang="en-US" smtClean="0"/>
              <a:t>28</a:t>
            </a:fld>
            <a:endParaRPr lang="en-US" dirty="0"/>
          </a:p>
        </p:txBody>
      </p:sp>
    </p:spTree>
    <p:extLst>
      <p:ext uri="{BB962C8B-B14F-4D97-AF65-F5344CB8AC3E}">
        <p14:creationId xmlns:p14="http://schemas.microsoft.com/office/powerpoint/2010/main" val="307288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txBox="1">
            <a:spLocks/>
          </p:cNvSpPr>
          <p:nvPr/>
        </p:nvSpPr>
        <p:spPr>
          <a:xfrm>
            <a:off x="685800" y="1122363"/>
            <a:ext cx="7772400" cy="2387600"/>
          </a:xfrm>
          <a:prstGeom prst="rect">
            <a:avLst/>
          </a:prstGeom>
        </p:spPr>
        <p:txBody>
          <a:bodyPr vert="horz" lIns="0" tIns="0" rIns="0" bIns="0" rtlCol="0" anchor="b">
            <a:normAutofit/>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lgn="ctr" defTabSz="685800">
              <a:spcBef>
                <a:spcPts val="83"/>
              </a:spcBef>
              <a:spcAft>
                <a:spcPts val="83"/>
              </a:spcAft>
              <a:defRPr sz="1800"/>
            </a:pPr>
            <a:r>
              <a:rPr lang="en-US" sz="4500" b="1" i="0" kern="1200" dirty="0">
                <a:solidFill>
                  <a:schemeClr val="accent1"/>
                </a:solidFill>
                <a:latin typeface="Arial" panose="020B0604020202020204" pitchFamily="34" charset="0"/>
                <a:ea typeface="+mj-ea"/>
                <a:cs typeface="+mj-cs"/>
              </a:rPr>
              <a:t>Answers</a:t>
            </a:r>
          </a:p>
        </p:txBody>
      </p:sp>
      <p:sp>
        <p:nvSpPr>
          <p:cNvPr id="2" name="Shape 68"/>
          <p:cNvSpPr txBox="1">
            <a:spLocks/>
          </p:cNvSpPr>
          <p:nvPr/>
        </p:nvSpPr>
        <p:spPr>
          <a:xfrm>
            <a:off x="685800" y="3602038"/>
            <a:ext cx="7772400" cy="1655762"/>
          </a:xfrm>
          <a:prstGeom prst="rect">
            <a:avLst/>
          </a:prstGeom>
        </p:spPr>
        <p:txBody>
          <a:bodyPr vert="horz" lIns="0" tIns="0" rIns="0" bIns="0" rtlCol="0">
            <a:normAutofit/>
          </a:bodyPr>
          <a:lstStyle>
            <a:lvl1pPr marL="228600" indent="-228600">
              <a:lnSpc>
                <a:spcPct val="90000"/>
              </a:lnSpc>
              <a:spcBef>
                <a:spcPts val="1000"/>
              </a:spcBef>
              <a:buSzPct val="100000"/>
              <a:buFont typeface="Arial"/>
              <a:buChar char="•"/>
              <a:defRPr sz="2800">
                <a:latin typeface="Arial"/>
                <a:ea typeface="Arial"/>
                <a:cs typeface="Arial"/>
                <a:sym typeface="Arial"/>
              </a:defRPr>
            </a:lvl1pPr>
            <a:lvl2pPr marL="723900" indent="-266700">
              <a:lnSpc>
                <a:spcPct val="90000"/>
              </a:lnSpc>
              <a:spcBef>
                <a:spcPts val="1000"/>
              </a:spcBef>
              <a:buSzPct val="100000"/>
              <a:buFont typeface="Arial"/>
              <a:buChar char="•"/>
              <a:defRPr sz="2800">
                <a:latin typeface="Arial"/>
                <a:ea typeface="Arial"/>
                <a:cs typeface="Arial"/>
                <a:sym typeface="Arial"/>
              </a:defRPr>
            </a:lvl2pPr>
            <a:lvl3pPr marL="1234438" indent="-320038">
              <a:lnSpc>
                <a:spcPct val="90000"/>
              </a:lnSpc>
              <a:spcBef>
                <a:spcPts val="1000"/>
              </a:spcBef>
              <a:buSzPct val="100000"/>
              <a:buFont typeface="Arial"/>
              <a:buChar char="•"/>
              <a:defRPr sz="2800">
                <a:latin typeface="Arial"/>
                <a:ea typeface="Arial"/>
                <a:cs typeface="Arial"/>
                <a:sym typeface="Arial"/>
              </a:defRPr>
            </a:lvl3pPr>
            <a:lvl4pPr marL="1727200" indent="-355600">
              <a:lnSpc>
                <a:spcPct val="90000"/>
              </a:lnSpc>
              <a:spcBef>
                <a:spcPts val="1000"/>
              </a:spcBef>
              <a:buSzPct val="100000"/>
              <a:buFont typeface="Arial"/>
              <a:buChar char="•"/>
              <a:defRPr sz="2800">
                <a:latin typeface="Arial"/>
                <a:ea typeface="Arial"/>
                <a:cs typeface="Arial"/>
                <a:sym typeface="Arial"/>
              </a:defRPr>
            </a:lvl4pPr>
            <a:lvl5pPr marL="2184400" indent="-355600">
              <a:lnSpc>
                <a:spcPct val="90000"/>
              </a:lnSpc>
              <a:spcBef>
                <a:spcPts val="1000"/>
              </a:spcBef>
              <a:buSzPct val="100000"/>
              <a:buFont typeface="Arial"/>
              <a:buChar char="•"/>
              <a:defRPr sz="2800">
                <a:latin typeface="Arial"/>
                <a:ea typeface="Arial"/>
                <a:cs typeface="Arial"/>
                <a:sym typeface="Arial"/>
              </a:defRPr>
            </a:lvl5pPr>
            <a:lvl6pPr marL="2641600" indent="-355600">
              <a:lnSpc>
                <a:spcPct val="90000"/>
              </a:lnSpc>
              <a:spcBef>
                <a:spcPts val="1000"/>
              </a:spcBef>
              <a:buSzPct val="100000"/>
              <a:buFont typeface="Arial"/>
              <a:buChar char="•"/>
              <a:defRPr sz="2800">
                <a:latin typeface="Arial"/>
                <a:ea typeface="Arial"/>
                <a:cs typeface="Arial"/>
                <a:sym typeface="Arial"/>
              </a:defRPr>
            </a:lvl6pPr>
            <a:lvl7pPr marL="3098800" indent="-355600">
              <a:lnSpc>
                <a:spcPct val="90000"/>
              </a:lnSpc>
              <a:spcBef>
                <a:spcPts val="1000"/>
              </a:spcBef>
              <a:buSzPct val="100000"/>
              <a:buFont typeface="Arial"/>
              <a:buChar char="•"/>
              <a:defRPr sz="2800">
                <a:latin typeface="Arial"/>
                <a:ea typeface="Arial"/>
                <a:cs typeface="Arial"/>
                <a:sym typeface="Arial"/>
              </a:defRPr>
            </a:lvl7pPr>
            <a:lvl8pPr marL="3556000" indent="-355600">
              <a:lnSpc>
                <a:spcPct val="90000"/>
              </a:lnSpc>
              <a:spcBef>
                <a:spcPts val="1000"/>
              </a:spcBef>
              <a:buSzPct val="100000"/>
              <a:buFont typeface="Arial"/>
              <a:buChar char="•"/>
              <a:defRPr sz="2800">
                <a:latin typeface="Arial"/>
                <a:ea typeface="Arial"/>
                <a:cs typeface="Arial"/>
                <a:sym typeface="Arial"/>
              </a:defRPr>
            </a:lvl8pPr>
            <a:lvl9pPr marL="4013200" indent="-355600">
              <a:lnSpc>
                <a:spcPct val="90000"/>
              </a:lnSpc>
              <a:spcBef>
                <a:spcPts val="1000"/>
              </a:spcBef>
              <a:buSzPct val="100000"/>
              <a:buFont typeface="Arial"/>
              <a:buChar char="•"/>
              <a:defRPr sz="2800">
                <a:latin typeface="Arial"/>
                <a:ea typeface="Arial"/>
                <a:cs typeface="Arial"/>
                <a:sym typeface="Arial"/>
              </a:defRPr>
            </a:lvl9pPr>
          </a:lstStyle>
          <a:p>
            <a:pPr marL="0" indent="0" defTabSz="685800">
              <a:lnSpc>
                <a:spcPct val="95000"/>
              </a:lnSpc>
              <a:spcBef>
                <a:spcPts val="1350"/>
              </a:spcBef>
              <a:buClr>
                <a:schemeClr val="accent1"/>
              </a:buClr>
              <a:buNone/>
              <a:defRPr sz="1800"/>
            </a:pPr>
            <a:r>
              <a:rPr lang="en-US" sz="1800" b="0" i="0" kern="1200" baseline="0" dirty="0">
                <a:latin typeface="Arial" panose="020B0604020202020204" pitchFamily="34" charset="0"/>
                <a:ea typeface="+mn-ea"/>
                <a:cs typeface="+mn-cs"/>
              </a:rPr>
              <a:t>GPS’s thermal performance is ~25% higher than traditional EPS.</a:t>
            </a:r>
          </a:p>
          <a:p>
            <a:pPr marL="0" indent="0" defTabSz="685800">
              <a:lnSpc>
                <a:spcPct val="95000"/>
              </a:lnSpc>
              <a:spcBef>
                <a:spcPts val="1350"/>
              </a:spcBef>
              <a:buClr>
                <a:schemeClr val="accent1"/>
              </a:buClr>
              <a:buNone/>
              <a:defRPr sz="1800"/>
            </a:pPr>
            <a:r>
              <a:rPr lang="en-US" sz="1800" b="0" i="0" kern="1200" baseline="0" dirty="0">
                <a:latin typeface="Arial" panose="020B0604020202020204" pitchFamily="34" charset="0"/>
                <a:ea typeface="+mn-ea"/>
                <a:cs typeface="+mn-cs"/>
              </a:rPr>
              <a:t>GPS, like traditional EPS, is a Type III Vapor Retarder and, therefore, semi-permeable, allowing vapor to escape and retain its R-Value, even when wet. </a:t>
            </a:r>
          </a:p>
          <a:p>
            <a:pPr marL="0" lvl="1" indent="0" algn="ctr" defTabSz="685800">
              <a:lnSpc>
                <a:spcPct val="95000"/>
              </a:lnSpc>
              <a:spcBef>
                <a:spcPts val="1350"/>
              </a:spcBef>
              <a:buClr>
                <a:schemeClr val="accent1"/>
              </a:buClr>
              <a:buNone/>
              <a:defRPr sz="1800"/>
            </a:pPr>
            <a:endParaRPr lang="en-US" sz="1800" b="0" i="0" kern="1200" baseline="0" dirty="0">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466DC6C-E6F2-961E-4589-24DF77435529}"/>
              </a:ext>
            </a:extLst>
          </p:cNvPr>
          <p:cNvSpPr>
            <a:spLocks noGrp="1"/>
          </p:cNvSpPr>
          <p:nvPr>
            <p:ph type="sldNum" sz="quarter" idx="12"/>
          </p:nvPr>
        </p:nvSpPr>
        <p:spPr/>
        <p:txBody>
          <a:bodyPr/>
          <a:lstStyle/>
          <a:p>
            <a:fld id="{3E047A04-264D-4655-9010-B1F6988209CB}" type="slidenum">
              <a:rPr lang="en-US" smtClean="0"/>
              <a:t>29</a:t>
            </a:fld>
            <a:endParaRPr lang="en-US" dirty="0"/>
          </a:p>
        </p:txBody>
      </p:sp>
    </p:spTree>
    <p:extLst>
      <p:ext uri="{BB962C8B-B14F-4D97-AF65-F5344CB8AC3E}">
        <p14:creationId xmlns:p14="http://schemas.microsoft.com/office/powerpoint/2010/main" val="351222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620" y="325208"/>
            <a:ext cx="1309080" cy="959992"/>
          </a:xfrm>
          <a:prstGeom prst="rect">
            <a:avLst/>
          </a:prstGeom>
        </p:spPr>
      </p:pic>
      <p:sp>
        <p:nvSpPr>
          <p:cNvPr id="6" name="Title 5"/>
          <p:cNvSpPr>
            <a:spLocks noGrp="1"/>
          </p:cNvSpPr>
          <p:nvPr>
            <p:ph type="title"/>
          </p:nvPr>
        </p:nvSpPr>
        <p:spPr/>
        <p:txBody>
          <a:bodyPr/>
          <a:lstStyle/>
          <a:p>
            <a:r>
              <a:rPr lang="en-US" dirty="0">
                <a:cs typeface="Arial" panose="020B0604020202020204" pitchFamily="34" charset="0"/>
              </a:rPr>
              <a:t>AIA CES PROVIDER STATEMENT</a:t>
            </a:r>
            <a:br>
              <a:rPr lang="de-DE" dirty="0">
                <a:cs typeface="Arial" panose="020B0604020202020204" pitchFamily="34" charset="0"/>
              </a:rPr>
            </a:br>
            <a:endParaRPr lang="en-US" dirty="0"/>
          </a:p>
        </p:txBody>
      </p:sp>
      <p:sp>
        <p:nvSpPr>
          <p:cNvPr id="7" name="Text Placeholder 6"/>
          <p:cNvSpPr>
            <a:spLocks noGrp="1"/>
          </p:cNvSpPr>
          <p:nvPr>
            <p:ph type="body" idx="1"/>
          </p:nvPr>
        </p:nvSpPr>
        <p:spPr/>
        <p:txBody>
          <a:bodyPr/>
          <a:lstStyle/>
          <a:p>
            <a:pPr marL="0" indent="0">
              <a:buNone/>
            </a:pPr>
            <a:r>
              <a:rPr lang="en-US" sz="1600" dirty="0">
                <a:cs typeface="Arial" panose="020B0604020202020204" pitchFamily="34" charset="0"/>
              </a:rPr>
              <a:t>AIA has registered and approved the following course for continuing education credit under Provider Number </a:t>
            </a:r>
            <a:r>
              <a:rPr lang="en-US" sz="1600" b="0" i="0" u="none" strike="noStrike" dirty="0">
                <a:solidFill>
                  <a:srgbClr val="231F20"/>
                </a:solidFill>
                <a:effectLst/>
                <a:latin typeface="+mn-lt"/>
              </a:rPr>
              <a:t>50111211</a:t>
            </a:r>
            <a:r>
              <a:rPr lang="en-US" sz="2000" b="0" i="0" u="none" strike="noStrike" dirty="0">
                <a:solidFill>
                  <a:srgbClr val="231F20"/>
                </a:solidFill>
                <a:effectLst/>
                <a:latin typeface="Architype"/>
              </a:rPr>
              <a:t>. </a:t>
            </a:r>
            <a:r>
              <a:rPr lang="en-US" sz="1600" dirty="0">
                <a:cs typeface="Arial" panose="020B0604020202020204" pitchFamily="34" charset="0"/>
              </a:rPr>
              <a:t>All registered AIA CES Providers must comply with the AIA Standards for Continuing Education Programs. Any questions or concerns about this provider or this learning program may be sent to AIA CES (cessupport@aia.org or (800) AIA 3837, Option 3).</a:t>
            </a:r>
          </a:p>
          <a:p>
            <a:pPr marL="0" indent="0">
              <a:buNone/>
            </a:pPr>
            <a:r>
              <a:rPr lang="en-US" sz="1600" dirty="0">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marL="0" indent="0">
              <a:buNone/>
            </a:pPr>
            <a:r>
              <a:rPr lang="en-US" sz="1600" dirty="0">
                <a:cs typeface="Arial" panose="020B0604020202020204" pitchFamily="34" charset="0"/>
              </a:rPr>
              <a:t>AIA CES has reviewed and approved AIA continuing education credit for this learning program. Learners must complete the entire learning program to receive continuing education credit. AIA continuing education Learning Units earned upon completion of this course will be </a:t>
            </a:r>
            <a:br>
              <a:rPr lang="en-US" sz="1600" dirty="0">
                <a:cs typeface="Arial" panose="020B0604020202020204" pitchFamily="34" charset="0"/>
              </a:rPr>
            </a:br>
            <a:r>
              <a:rPr lang="en-US" sz="1600" dirty="0">
                <a:cs typeface="Arial" panose="020B0604020202020204" pitchFamily="34" charset="0"/>
              </a:rPr>
              <a:t>reported to AIA CES for AIA members. Certificates of Completion for AIA and non-AIA members are available upon request.</a:t>
            </a:r>
          </a:p>
          <a:p>
            <a:endParaRPr lang="en-US" dirty="0"/>
          </a:p>
        </p:txBody>
      </p:sp>
    </p:spTree>
    <p:custDataLst>
      <p:tags r:id="rId1"/>
    </p:custDataLst>
    <p:extLst>
      <p:ext uri="{BB962C8B-B14F-4D97-AF65-F5344CB8AC3E}">
        <p14:creationId xmlns:p14="http://schemas.microsoft.com/office/powerpoint/2010/main" val="183670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F3FC55A-AD4D-37FC-9765-0467215A4FAE}"/>
              </a:ext>
            </a:extLst>
          </p:cNvPr>
          <p:cNvGraphicFramePr/>
          <p:nvPr>
            <p:extLst>
              <p:ext uri="{D42A27DB-BD31-4B8C-83A1-F6EECF244321}">
                <p14:modId xmlns:p14="http://schemas.microsoft.com/office/powerpoint/2010/main" val="41097265"/>
              </p:ext>
            </p:extLst>
          </p:nvPr>
        </p:nvGraphicFramePr>
        <p:xfrm>
          <a:off x="685800" y="506263"/>
          <a:ext cx="7772400" cy="238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CD729D56-2D0F-C63B-4473-30873D059991}"/>
              </a:ext>
            </a:extLst>
          </p:cNvPr>
          <p:cNvGraphicFramePr/>
          <p:nvPr>
            <p:extLst>
              <p:ext uri="{D42A27DB-BD31-4B8C-83A1-F6EECF244321}">
                <p14:modId xmlns:p14="http://schemas.microsoft.com/office/powerpoint/2010/main" val="2979861165"/>
              </p:ext>
            </p:extLst>
          </p:nvPr>
        </p:nvGraphicFramePr>
        <p:xfrm>
          <a:off x="1672856" y="2344015"/>
          <a:ext cx="6096000" cy="33025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a:extLst>
              <a:ext uri="{FF2B5EF4-FFF2-40B4-BE49-F238E27FC236}">
                <a16:creationId xmlns:a16="http://schemas.microsoft.com/office/drawing/2014/main" id="{1847B5F4-F08F-2F5E-6739-F46DFC2D5420}"/>
              </a:ext>
            </a:extLst>
          </p:cNvPr>
          <p:cNvSpPr>
            <a:spLocks noGrp="1"/>
          </p:cNvSpPr>
          <p:nvPr>
            <p:ph type="sldNum" sz="quarter" idx="12"/>
          </p:nvPr>
        </p:nvSpPr>
        <p:spPr/>
        <p:txBody>
          <a:bodyPr/>
          <a:lstStyle/>
          <a:p>
            <a:fld id="{3E047A04-264D-4655-9010-B1F6988209CB}" type="slidenum">
              <a:rPr lang="en-US" smtClean="0"/>
              <a:t>30</a:t>
            </a:fld>
            <a:endParaRPr lang="en-US" dirty="0"/>
          </a:p>
        </p:txBody>
      </p:sp>
    </p:spTree>
    <p:extLst>
      <p:ext uri="{BB962C8B-B14F-4D97-AF65-F5344CB8AC3E}">
        <p14:creationId xmlns:p14="http://schemas.microsoft.com/office/powerpoint/2010/main" val="2613508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99000">
              <a:srgbClr val="BBBBC5"/>
            </a:gs>
            <a:gs pos="99000">
              <a:srgbClr val="C1354A"/>
            </a:gs>
            <a:gs pos="92000">
              <a:srgbClr val="808080"/>
            </a:gs>
            <a:gs pos="31000">
              <a:srgbClr val="EFEDF3"/>
            </a:gs>
            <a:gs pos="17000">
              <a:srgbClr val="E3E0E6"/>
            </a:gs>
            <a:gs pos="100000">
              <a:srgbClr val="BBBBC5"/>
            </a:gs>
          </a:gsLst>
          <a:lin ang="5400000" scaled="0"/>
        </a:gradFill>
        <a:effectLst/>
      </p:bgPr>
    </p:bg>
    <p:spTree>
      <p:nvGrpSpPr>
        <p:cNvPr id="1" name=""/>
        <p:cNvGrpSpPr/>
        <p:nvPr/>
      </p:nvGrpSpPr>
      <p:grpSpPr>
        <a:xfrm>
          <a:off x="0" y="0"/>
          <a:ext cx="0" cy="0"/>
          <a:chOff x="0" y="0"/>
          <a:chExt cx="0" cy="0"/>
        </a:xfrm>
      </p:grpSpPr>
      <p:pic>
        <p:nvPicPr>
          <p:cNvPr id="4" name="Picture 3" descr="A hand pointing at a diagram of effects of noise pollution&#10;&#10;Description automatically generated">
            <a:extLst>
              <a:ext uri="{FF2B5EF4-FFF2-40B4-BE49-F238E27FC236}">
                <a16:creationId xmlns:a16="http://schemas.microsoft.com/office/drawing/2014/main" id="{DB7924DE-0E2B-6CD0-BA4C-EF44D6D294BB}"/>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667" r="-1" b="-1"/>
          <a:stretch/>
        </p:blipFill>
        <p:spPr>
          <a:xfrm>
            <a:off x="3378541" y="468435"/>
            <a:ext cx="5765459" cy="4324097"/>
          </a:xfrm>
          <a:prstGeom prst="rect">
            <a:avLst/>
          </a:prstGeom>
          <a:noFill/>
        </p:spPr>
      </p:pic>
      <p:sp>
        <p:nvSpPr>
          <p:cNvPr id="3" name="Slide Number Placeholder 2" hidden="1">
            <a:extLst>
              <a:ext uri="{FF2B5EF4-FFF2-40B4-BE49-F238E27FC236}">
                <a16:creationId xmlns:a16="http://schemas.microsoft.com/office/drawing/2014/main" id="{0C4D1EE6-7919-7515-DD74-B88D95E14F10}"/>
              </a:ext>
            </a:extLst>
          </p:cNvPr>
          <p:cNvSpPr>
            <a:spLocks noGrp="1"/>
          </p:cNvSpPr>
          <p:nvPr>
            <p:ph type="sldNum" sz="quarter" idx="4294967295"/>
          </p:nvPr>
        </p:nvSpPr>
        <p:spPr>
          <a:xfrm>
            <a:off x="170260" y="6514798"/>
            <a:ext cx="288163" cy="151200"/>
          </a:xfrm>
        </p:spPr>
        <p:txBody>
          <a:bodyPr/>
          <a:lstStyle/>
          <a:p>
            <a:pPr lvl="0">
              <a:spcAft>
                <a:spcPts val="600"/>
              </a:spcAft>
            </a:pPr>
            <a:fld id="{86CB4B4D-7CA3-9044-876B-883B54F8677D}" type="slidenum">
              <a:rPr lang="en-US" smtClean="0"/>
              <a:pPr lvl="0">
                <a:spcAft>
                  <a:spcPts val="600"/>
                </a:spcAft>
              </a:pPr>
              <a:t>31</a:t>
            </a:fld>
            <a:endParaRPr lang="en-US" dirty="0"/>
          </a:p>
        </p:txBody>
      </p:sp>
      <p:graphicFrame>
        <p:nvGraphicFramePr>
          <p:cNvPr id="8" name="Diagram 7">
            <a:extLst>
              <a:ext uri="{FF2B5EF4-FFF2-40B4-BE49-F238E27FC236}">
                <a16:creationId xmlns:a16="http://schemas.microsoft.com/office/drawing/2014/main" id="{D3B40737-72B2-87B8-FB6C-E291F88E49D5}"/>
              </a:ext>
            </a:extLst>
          </p:cNvPr>
          <p:cNvGraphicFramePr/>
          <p:nvPr>
            <p:extLst>
              <p:ext uri="{D42A27DB-BD31-4B8C-83A1-F6EECF244321}">
                <p14:modId xmlns:p14="http://schemas.microsoft.com/office/powerpoint/2010/main" val="3289088121"/>
              </p:ext>
            </p:extLst>
          </p:nvPr>
        </p:nvGraphicFramePr>
        <p:xfrm>
          <a:off x="399700" y="1217208"/>
          <a:ext cx="3130475" cy="3697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98D5C9CC-04BC-2327-82F1-69CEE0DC01FE}"/>
              </a:ext>
            </a:extLst>
          </p:cNvPr>
          <p:cNvSpPr txBox="1"/>
          <p:nvPr/>
        </p:nvSpPr>
        <p:spPr>
          <a:xfrm>
            <a:off x="705524" y="4847832"/>
            <a:ext cx="7410222" cy="1692771"/>
          </a:xfrm>
          <a:prstGeom prst="rect">
            <a:avLst/>
          </a:prstGeom>
          <a:noFill/>
        </p:spPr>
        <p:txBody>
          <a:bodyPr wrap="square">
            <a:spAutoFit/>
          </a:bodyPr>
          <a:lstStyle/>
          <a:p>
            <a:r>
              <a:rPr lang="en-US" b="0" i="0" u="none" strike="noStrike" dirty="0">
                <a:solidFill>
                  <a:schemeClr val="bg1"/>
                </a:solidFill>
                <a:effectLst/>
              </a:rPr>
              <a:t>“Loud noises can signal to the auditory system that something is wrong, triggering a fight-or-flight-response, which floods the body with stress hormones that cause inflammation and can lead to disease.”</a:t>
            </a:r>
          </a:p>
          <a:p>
            <a:endParaRPr lang="en-US" b="0" i="0" u="none" strike="noStrike" dirty="0">
              <a:solidFill>
                <a:schemeClr val="bg1"/>
              </a:solidFill>
              <a:effectLst/>
            </a:endParaRPr>
          </a:p>
          <a:p>
            <a:r>
              <a:rPr lang="en-US" sz="1600" b="0" i="0" u="none" strike="noStrike" dirty="0">
                <a:solidFill>
                  <a:schemeClr val="bg1"/>
                </a:solidFill>
                <a:effectLst/>
              </a:rPr>
              <a:t>Peter James, associate professor in the Department of Environmental Health at Harvard T.H. Chan School of Public Health.</a:t>
            </a:r>
            <a:endParaRPr lang="en-US" sz="1600" dirty="0">
              <a:solidFill>
                <a:schemeClr val="bg1"/>
              </a:solidFill>
            </a:endParaRPr>
          </a:p>
        </p:txBody>
      </p:sp>
      <p:sp>
        <p:nvSpPr>
          <p:cNvPr id="15" name="TextBox 14">
            <a:extLst>
              <a:ext uri="{FF2B5EF4-FFF2-40B4-BE49-F238E27FC236}">
                <a16:creationId xmlns:a16="http://schemas.microsoft.com/office/drawing/2014/main" id="{4FA2EE3C-68C4-B39F-5F35-3F55D16300F5}"/>
              </a:ext>
            </a:extLst>
          </p:cNvPr>
          <p:cNvSpPr txBox="1"/>
          <p:nvPr/>
        </p:nvSpPr>
        <p:spPr>
          <a:xfrm>
            <a:off x="8423238" y="398033"/>
            <a:ext cx="65" cy="276999"/>
          </a:xfrm>
          <a:prstGeom prst="rect">
            <a:avLst/>
          </a:prstGeom>
          <a:gradFill>
            <a:gsLst>
              <a:gs pos="0">
                <a:srgbClr val="BBBBC5"/>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p:spPr>
        <p:txBody>
          <a:bodyPr wrap="none" lIns="0" tIns="0" rIns="0" bIns="0" rtlCol="0">
            <a:spAutoFit/>
          </a:bodyPr>
          <a:lstStyle/>
          <a:p>
            <a:endParaRPr lang="en-US" dirty="0"/>
          </a:p>
        </p:txBody>
      </p:sp>
      <p:sp>
        <p:nvSpPr>
          <p:cNvPr id="17" name="TextBox 16">
            <a:extLst>
              <a:ext uri="{FF2B5EF4-FFF2-40B4-BE49-F238E27FC236}">
                <a16:creationId xmlns:a16="http://schemas.microsoft.com/office/drawing/2014/main" id="{582BDE23-BC50-B9BF-684D-A796CA345E54}"/>
              </a:ext>
            </a:extLst>
          </p:cNvPr>
          <p:cNvSpPr txBox="1"/>
          <p:nvPr/>
        </p:nvSpPr>
        <p:spPr>
          <a:xfrm>
            <a:off x="4410635" y="441064"/>
            <a:ext cx="65" cy="276999"/>
          </a:xfrm>
          <a:prstGeom prst="rect">
            <a:avLst/>
          </a:prstGeom>
          <a:gradFill>
            <a:gsLst>
              <a:gs pos="99000">
                <a:srgbClr val="BBBBC5"/>
              </a:gs>
              <a:gs pos="99000">
                <a:srgbClr val="C1354A"/>
              </a:gs>
              <a:gs pos="80000">
                <a:srgbClr val="808080"/>
              </a:gs>
              <a:gs pos="2000">
                <a:srgbClr val="E3E4E9"/>
              </a:gs>
              <a:gs pos="50000">
                <a:srgbClr val="E3E0E6"/>
              </a:gs>
              <a:gs pos="100000">
                <a:srgbClr val="BBBBC5"/>
              </a:gs>
            </a:gsLst>
            <a:lin ang="5400000" scaled="0"/>
          </a:gradFill>
        </p:spPr>
        <p:txBody>
          <a:bodyPr wrap="none" lIns="0" tIns="0" rIns="0" bIns="0" rtlCol="0">
            <a:spAutoFit/>
          </a:bodyPr>
          <a:lstStyle/>
          <a:p>
            <a:endParaRPr lang="en-US" dirty="0"/>
          </a:p>
        </p:txBody>
      </p:sp>
      <p:sp>
        <p:nvSpPr>
          <p:cNvPr id="18" name="TextBox 17">
            <a:extLst>
              <a:ext uri="{FF2B5EF4-FFF2-40B4-BE49-F238E27FC236}">
                <a16:creationId xmlns:a16="http://schemas.microsoft.com/office/drawing/2014/main" id="{C0C0D879-1523-9815-2F04-57ED1B4FC6EE}"/>
              </a:ext>
            </a:extLst>
          </p:cNvPr>
          <p:cNvSpPr txBox="1"/>
          <p:nvPr/>
        </p:nvSpPr>
        <p:spPr>
          <a:xfrm>
            <a:off x="8737927" y="4530436"/>
            <a:ext cx="430887" cy="2327564"/>
          </a:xfrm>
          <a:prstGeom prst="rect">
            <a:avLst/>
          </a:prstGeom>
          <a:solidFill>
            <a:srgbClr val="FFC000"/>
          </a:solidFill>
        </p:spPr>
        <p:txBody>
          <a:bodyPr vert="vert" wrap="square">
            <a:spAutoFit/>
          </a:bodyPr>
          <a:lstStyle/>
          <a:p>
            <a:pPr lvl="0" algn="ctr"/>
            <a:r>
              <a:rPr lang="en-US" sz="1600" dirty="0">
                <a:solidFill>
                  <a:schemeClr val="bg2"/>
                </a:solidFill>
              </a:rPr>
              <a:t>Reduced Noise </a:t>
            </a:r>
          </a:p>
        </p:txBody>
      </p:sp>
    </p:spTree>
    <p:extLst>
      <p:ext uri="{BB962C8B-B14F-4D97-AF65-F5344CB8AC3E}">
        <p14:creationId xmlns:p14="http://schemas.microsoft.com/office/powerpoint/2010/main" val="238261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33748"/>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EBF8476-0EBC-CBBB-B403-245334562BD3}"/>
              </a:ext>
            </a:extLst>
          </p:cNvPr>
          <p:cNvSpPr>
            <a:spLocks noGrp="1"/>
          </p:cNvSpPr>
          <p:nvPr>
            <p:ph type="body" idx="1"/>
          </p:nvPr>
        </p:nvSpPr>
        <p:spPr>
          <a:xfrm>
            <a:off x="580913" y="1251284"/>
            <a:ext cx="8105886" cy="5606716"/>
          </a:xfrm>
        </p:spPr>
        <p:txBody>
          <a:bodyPr>
            <a:normAutofit/>
          </a:bodyPr>
          <a:lstStyle/>
          <a:p>
            <a:pPr marL="0" indent="0">
              <a:buNone/>
            </a:pPr>
            <a:r>
              <a:rPr lang="en-US" sz="2000" dirty="0"/>
              <a:t>Reduces Noise 8Xs More Than Fiber Cement Siding </a:t>
            </a:r>
          </a:p>
        </p:txBody>
      </p:sp>
      <p:sp>
        <p:nvSpPr>
          <p:cNvPr id="5" name="Slide Number Placeholder 4"/>
          <p:cNvSpPr>
            <a:spLocks noGrp="1"/>
          </p:cNvSpPr>
          <p:nvPr>
            <p:ph type="sldNum" sz="quarter" idx="2"/>
          </p:nvPr>
        </p:nvSpPr>
        <p:spPr/>
        <p:txBody>
          <a:bodyPr/>
          <a:lstStyle/>
          <a:p>
            <a:pPr>
              <a:defRPr/>
            </a:pPr>
            <a:fld id="{5037968F-C5DF-8942-8786-D4E55E9E1C54}" type="slidenum">
              <a:rPr lang="en-US" smtClean="0"/>
              <a:pPr>
                <a:defRPr/>
              </a:pPr>
              <a:t>32</a:t>
            </a:fld>
            <a:endParaRPr lang="en-US" dirty="0"/>
          </a:p>
        </p:txBody>
      </p:sp>
      <p:sp>
        <p:nvSpPr>
          <p:cNvPr id="29" name="Title 28">
            <a:extLst>
              <a:ext uri="{FF2B5EF4-FFF2-40B4-BE49-F238E27FC236}">
                <a16:creationId xmlns:a16="http://schemas.microsoft.com/office/drawing/2014/main" id="{ABDFB91A-1633-D0FD-EDF7-76529F04DBE5}"/>
              </a:ext>
            </a:extLst>
          </p:cNvPr>
          <p:cNvSpPr>
            <a:spLocks noGrp="1"/>
          </p:cNvSpPr>
          <p:nvPr>
            <p:ph type="title" idx="4294967295"/>
          </p:nvPr>
        </p:nvSpPr>
        <p:spPr>
          <a:xfrm>
            <a:off x="406916" y="431800"/>
            <a:ext cx="8394183" cy="854075"/>
          </a:xfrm>
        </p:spPr>
        <p:txBody>
          <a:bodyPr>
            <a:normAutofit fontScale="90000"/>
          </a:bodyPr>
          <a:lstStyle/>
          <a:p>
            <a:r>
              <a:rPr lang="en-US" dirty="0"/>
              <a:t>INSULATED VINYL SIDING REDUCES NOISE BY </a:t>
            </a:r>
            <a:r>
              <a:rPr lang="en-US" sz="2400" dirty="0"/>
              <a:t>+/- 39%</a:t>
            </a:r>
            <a:br>
              <a:rPr lang="en-US" dirty="0"/>
            </a:br>
            <a:endParaRPr lang="en-US" dirty="0"/>
          </a:p>
        </p:txBody>
      </p:sp>
      <p:pic>
        <p:nvPicPr>
          <p:cNvPr id="33" name="Content Placeholder 32" descr="A table with numbers and symbols&#10;&#10;Description automatically generated">
            <a:extLst>
              <a:ext uri="{FF2B5EF4-FFF2-40B4-BE49-F238E27FC236}">
                <a16:creationId xmlns:a16="http://schemas.microsoft.com/office/drawing/2014/main" id="{334A5F5C-EA81-F7C1-5CA4-483940E3D1A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20246" y="1727396"/>
            <a:ext cx="8317426" cy="4498282"/>
          </a:xfrm>
        </p:spPr>
      </p:pic>
      <p:sp>
        <p:nvSpPr>
          <p:cNvPr id="4" name="AutoShape 2" descr="insulated vinyl siding sound transmission">
            <a:extLst>
              <a:ext uri="{FF2B5EF4-FFF2-40B4-BE49-F238E27FC236}">
                <a16:creationId xmlns:a16="http://schemas.microsoft.com/office/drawing/2014/main" id="{AFE999AC-2BB6-84D7-A08C-72D83B98F989}"/>
              </a:ext>
            </a:extLst>
          </p:cNvPr>
          <p:cNvSpPr>
            <a:spLocks noChangeAspect="1" noChangeArrowheads="1"/>
          </p:cNvSpPr>
          <p:nvPr/>
        </p:nvSpPr>
        <p:spPr bwMode="auto">
          <a:xfrm>
            <a:off x="420246" y="0"/>
            <a:ext cx="8533125" cy="66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8C682620-6C80-6B94-9328-436889E18EAF}"/>
              </a:ext>
            </a:extLst>
          </p:cNvPr>
          <p:cNvSpPr txBox="1"/>
          <p:nvPr/>
        </p:nvSpPr>
        <p:spPr>
          <a:xfrm>
            <a:off x="8737927" y="4530436"/>
            <a:ext cx="430887" cy="2327564"/>
          </a:xfrm>
          <a:prstGeom prst="rect">
            <a:avLst/>
          </a:prstGeom>
          <a:solidFill>
            <a:srgbClr val="FFC000"/>
          </a:solidFill>
        </p:spPr>
        <p:txBody>
          <a:bodyPr vert="vert" wrap="square">
            <a:spAutoFit/>
          </a:bodyPr>
          <a:lstStyle/>
          <a:p>
            <a:pPr lvl="0" algn="ctr"/>
            <a:r>
              <a:rPr lang="en-US" sz="1600" dirty="0">
                <a:solidFill>
                  <a:schemeClr val="bg2"/>
                </a:solidFill>
              </a:rPr>
              <a:t>Reduced Noise </a:t>
            </a:r>
          </a:p>
        </p:txBody>
      </p:sp>
      <p:sp>
        <p:nvSpPr>
          <p:cNvPr id="49" name="Down Arrow 48">
            <a:extLst>
              <a:ext uri="{FF2B5EF4-FFF2-40B4-BE49-F238E27FC236}">
                <a16:creationId xmlns:a16="http://schemas.microsoft.com/office/drawing/2014/main" id="{68BE454E-5FE0-EFC9-9074-7F7BC356FE2A}"/>
              </a:ext>
            </a:extLst>
          </p:cNvPr>
          <p:cNvSpPr/>
          <p:nvPr/>
        </p:nvSpPr>
        <p:spPr>
          <a:xfrm>
            <a:off x="5884433" y="3405268"/>
            <a:ext cx="370066" cy="246840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Donut 49">
            <a:extLst>
              <a:ext uri="{FF2B5EF4-FFF2-40B4-BE49-F238E27FC236}">
                <a16:creationId xmlns:a16="http://schemas.microsoft.com/office/drawing/2014/main" id="{5A43A8B9-DD90-D2EA-A3EA-36129E09BC38}"/>
              </a:ext>
            </a:extLst>
          </p:cNvPr>
          <p:cNvSpPr/>
          <p:nvPr/>
        </p:nvSpPr>
        <p:spPr>
          <a:xfrm>
            <a:off x="3614569" y="2431229"/>
            <a:ext cx="2639930" cy="1118795"/>
          </a:xfrm>
          <a:prstGeom prst="donut">
            <a:avLst>
              <a:gd name="adj" fmla="val 575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264185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099" y="429140"/>
            <a:ext cx="8264085" cy="1325563"/>
          </a:xfrm>
        </p:spPr>
        <p:txBody>
          <a:bodyPr>
            <a:normAutofit/>
          </a:bodyPr>
          <a:lstStyle/>
          <a:p>
            <a:r>
              <a:rPr lang="en-US" sz="2000" b="1" dirty="0"/>
              <a:t>GPS </a:t>
            </a:r>
            <a:r>
              <a:rPr lang="en-US" sz="2000" dirty="0"/>
              <a:t>INSULATED VINYL SIDING: IMPACT &amp; PEST RESISTANT  </a:t>
            </a:r>
            <a:endParaRPr lang="en-US" sz="2000" b="1" dirty="0"/>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33</a:t>
            </a:fld>
            <a:endParaRPr lang="en-US" dirty="0"/>
          </a:p>
        </p:txBody>
      </p:sp>
      <p:sp>
        <p:nvSpPr>
          <p:cNvPr id="3" name="TextBox 2">
            <a:extLst>
              <a:ext uri="{FF2B5EF4-FFF2-40B4-BE49-F238E27FC236}">
                <a16:creationId xmlns:a16="http://schemas.microsoft.com/office/drawing/2014/main" id="{5F2D9D2F-A4A0-3F96-E3CB-6D43D34B1FA9}"/>
              </a:ext>
            </a:extLst>
          </p:cNvPr>
          <p:cNvSpPr txBox="1"/>
          <p:nvPr/>
        </p:nvSpPr>
        <p:spPr>
          <a:xfrm>
            <a:off x="8758456" y="4530436"/>
            <a:ext cx="430887" cy="2327564"/>
          </a:xfrm>
          <a:prstGeom prst="rect">
            <a:avLst/>
          </a:prstGeom>
          <a:solidFill>
            <a:srgbClr val="002060"/>
          </a:solidFill>
        </p:spPr>
        <p:txBody>
          <a:bodyPr vert="vert" wrap="square">
            <a:spAutoFit/>
          </a:bodyPr>
          <a:lstStyle/>
          <a:p>
            <a:pPr lvl="0" algn="ctr"/>
            <a:r>
              <a:rPr lang="en-US" sz="1600" dirty="0">
                <a:solidFill>
                  <a:schemeClr val="bg2"/>
                </a:solidFill>
              </a:rPr>
              <a:t>Durability</a:t>
            </a:r>
          </a:p>
        </p:txBody>
      </p:sp>
      <p:graphicFrame>
        <p:nvGraphicFramePr>
          <p:cNvPr id="9" name="Diagram 8">
            <a:extLst>
              <a:ext uri="{FF2B5EF4-FFF2-40B4-BE49-F238E27FC236}">
                <a16:creationId xmlns:a16="http://schemas.microsoft.com/office/drawing/2014/main" id="{87CA66A5-A4E5-5921-59C8-4C9678F99D60}"/>
              </a:ext>
            </a:extLst>
          </p:cNvPr>
          <p:cNvGraphicFramePr/>
          <p:nvPr>
            <p:extLst>
              <p:ext uri="{D42A27DB-BD31-4B8C-83A1-F6EECF244321}">
                <p14:modId xmlns:p14="http://schemas.microsoft.com/office/powerpoint/2010/main" val="124733033"/>
              </p:ext>
            </p:extLst>
          </p:nvPr>
        </p:nvGraphicFramePr>
        <p:xfrm>
          <a:off x="440099" y="5339825"/>
          <a:ext cx="8123270" cy="1354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Baseball Impact Test Vinyl Siding Without &amp; With EPS  GPS Insulated Backing.mp4">
            <a:hlinkClick r:id="" action="ppaction://media"/>
            <a:extLst>
              <a:ext uri="{FF2B5EF4-FFF2-40B4-BE49-F238E27FC236}">
                <a16:creationId xmlns:a16="http://schemas.microsoft.com/office/drawing/2014/main" id="{E9C714D5-8BD0-94D3-2254-6B07739539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515121" y="1204191"/>
            <a:ext cx="7244752" cy="4075277"/>
          </a:xfrm>
        </p:spPr>
      </p:pic>
    </p:spTree>
    <p:extLst>
      <p:ext uri="{BB962C8B-B14F-4D97-AF65-F5344CB8AC3E}">
        <p14:creationId xmlns:p14="http://schemas.microsoft.com/office/powerpoint/2010/main" val="420921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view of a hurricane&#10;&#10;Description automatically generated">
            <a:extLst>
              <a:ext uri="{FF2B5EF4-FFF2-40B4-BE49-F238E27FC236}">
                <a16:creationId xmlns:a16="http://schemas.microsoft.com/office/drawing/2014/main" id="{28CE6691-73EF-F9CC-6234-49A07E3BBA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7402" y="1370627"/>
            <a:ext cx="5799645" cy="3797957"/>
          </a:xfrm>
          <a:prstGeom prst="rect">
            <a:avLst/>
          </a:prstGeom>
        </p:spPr>
      </p:pic>
      <p:sp>
        <p:nvSpPr>
          <p:cNvPr id="2" name="Title 1">
            <a:extLst>
              <a:ext uri="{FF2B5EF4-FFF2-40B4-BE49-F238E27FC236}">
                <a16:creationId xmlns:a16="http://schemas.microsoft.com/office/drawing/2014/main" id="{0A604F46-2FFF-0D0A-0417-4AC76DFCDBF2}"/>
              </a:ext>
            </a:extLst>
          </p:cNvPr>
          <p:cNvSpPr>
            <a:spLocks noGrp="1"/>
          </p:cNvSpPr>
          <p:nvPr>
            <p:ph type="title"/>
          </p:nvPr>
        </p:nvSpPr>
        <p:spPr>
          <a:xfrm>
            <a:off x="277402" y="432000"/>
            <a:ext cx="8689298" cy="853200"/>
          </a:xfrm>
        </p:spPr>
        <p:txBody>
          <a:bodyPr vert="horz" lIns="0" tIns="0" rIns="0" bIns="0" rtlCol="0" anchor="t">
            <a:noAutofit/>
          </a:bodyPr>
          <a:lstStyle/>
          <a:p>
            <a:r>
              <a:rPr lang="en-US" sz="2400" dirty="0">
                <a:solidFill>
                  <a:schemeClr val="accent1"/>
                </a:solidFill>
              </a:rPr>
              <a:t>I</a:t>
            </a:r>
            <a:r>
              <a:rPr lang="en-US" sz="2400" b="1" dirty="0">
                <a:solidFill>
                  <a:schemeClr val="accent1"/>
                </a:solidFill>
              </a:rPr>
              <a:t>NSULATED VINYL SIDING MAKES A HOME SAFER</a:t>
            </a:r>
            <a:endParaRPr lang="en-US" sz="2400" b="1" i="0" kern="1200" dirty="0">
              <a:solidFill>
                <a:schemeClr val="accent1"/>
              </a:solidFill>
              <a:latin typeface="Arial" panose="020B0604020202020204" pitchFamily="34" charset="0"/>
              <a:ea typeface="+mj-ea"/>
              <a:cs typeface="+mj-cs"/>
            </a:endParaRPr>
          </a:p>
        </p:txBody>
      </p:sp>
      <p:graphicFrame>
        <p:nvGraphicFramePr>
          <p:cNvPr id="3" name="Diagram 2">
            <a:extLst>
              <a:ext uri="{FF2B5EF4-FFF2-40B4-BE49-F238E27FC236}">
                <a16:creationId xmlns:a16="http://schemas.microsoft.com/office/drawing/2014/main" id="{B3557685-BA67-F4E0-DF86-EDF242C6A516}"/>
              </a:ext>
            </a:extLst>
          </p:cNvPr>
          <p:cNvGraphicFramePr/>
          <p:nvPr>
            <p:extLst>
              <p:ext uri="{D42A27DB-BD31-4B8C-83A1-F6EECF244321}">
                <p14:modId xmlns:p14="http://schemas.microsoft.com/office/powerpoint/2010/main" val="2446847128"/>
              </p:ext>
            </p:extLst>
          </p:nvPr>
        </p:nvGraphicFramePr>
        <p:xfrm>
          <a:off x="505261" y="1795405"/>
          <a:ext cx="2619276" cy="30771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91E9000B-1476-79D6-FA14-20920A89A1C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131798" y="3222457"/>
            <a:ext cx="2506941" cy="1880206"/>
          </a:xfrm>
          <a:prstGeom prst="rect">
            <a:avLst/>
          </a:prstGeom>
          <a:solidFill>
            <a:srgbClr val="FFFFFF"/>
          </a:solidFill>
        </p:spPr>
      </p:pic>
      <p:sp>
        <p:nvSpPr>
          <p:cNvPr id="4" name="Slide Number Placeholder 3" hidden="1">
            <a:extLst>
              <a:ext uri="{FF2B5EF4-FFF2-40B4-BE49-F238E27FC236}">
                <a16:creationId xmlns:a16="http://schemas.microsoft.com/office/drawing/2014/main" id="{97C214B1-4EDC-347E-981D-B144725D97D5}"/>
              </a:ext>
            </a:extLst>
          </p:cNvPr>
          <p:cNvSpPr>
            <a:spLocks noGrp="1"/>
          </p:cNvSpPr>
          <p:nvPr>
            <p:ph type="sldNum" sz="quarter" idx="4294967295"/>
          </p:nvPr>
        </p:nvSpPr>
        <p:spPr>
          <a:xfrm>
            <a:off x="0" y="6516688"/>
            <a:ext cx="269875" cy="150812"/>
          </a:xfrm>
        </p:spPr>
        <p:txBody>
          <a:bodyPr/>
          <a:lstStyle/>
          <a:p>
            <a:pPr>
              <a:defRPr/>
            </a:pPr>
            <a:fld id="{5037968F-C5DF-8942-8786-D4E55E9E1C54}" type="slidenum">
              <a:rPr lang="en-US" smtClean="0"/>
              <a:pPr>
                <a:defRPr/>
              </a:pPr>
              <a:t>34</a:t>
            </a:fld>
            <a:endParaRPr lang="en-US" dirty="0"/>
          </a:p>
        </p:txBody>
      </p:sp>
      <p:sp>
        <p:nvSpPr>
          <p:cNvPr id="10" name="TextBox 9">
            <a:extLst>
              <a:ext uri="{FF2B5EF4-FFF2-40B4-BE49-F238E27FC236}">
                <a16:creationId xmlns:a16="http://schemas.microsoft.com/office/drawing/2014/main" id="{76C76D77-D3A4-FFE8-ED47-E776B4B2ECCB}"/>
              </a:ext>
            </a:extLst>
          </p:cNvPr>
          <p:cNvSpPr txBox="1"/>
          <p:nvPr/>
        </p:nvSpPr>
        <p:spPr>
          <a:xfrm>
            <a:off x="2471057" y="3614057"/>
            <a:ext cx="65" cy="276999"/>
          </a:xfrm>
          <a:prstGeom prst="rect">
            <a:avLst/>
          </a:prstGeom>
          <a:noFill/>
        </p:spPr>
        <p:txBody>
          <a:bodyPr wrap="none" lIns="0" tIns="0" rIns="0" bIns="0" rtlCol="0">
            <a:spAutoFit/>
          </a:bodyPr>
          <a:lstStyle/>
          <a:p>
            <a:endParaRPr lang="en-US" dirty="0"/>
          </a:p>
        </p:txBody>
      </p:sp>
      <p:sp>
        <p:nvSpPr>
          <p:cNvPr id="12" name="TextBox 11">
            <a:extLst>
              <a:ext uri="{FF2B5EF4-FFF2-40B4-BE49-F238E27FC236}">
                <a16:creationId xmlns:a16="http://schemas.microsoft.com/office/drawing/2014/main" id="{E4C90177-6C95-2BB8-7AF8-1AB7B24692CC}"/>
              </a:ext>
            </a:extLst>
          </p:cNvPr>
          <p:cNvSpPr txBox="1"/>
          <p:nvPr/>
        </p:nvSpPr>
        <p:spPr>
          <a:xfrm>
            <a:off x="277402" y="5462411"/>
            <a:ext cx="8361337" cy="1200329"/>
          </a:xfrm>
          <a:prstGeom prst="rect">
            <a:avLst/>
          </a:prstGeom>
          <a:solidFill>
            <a:srgbClr val="002060"/>
          </a:solidFill>
        </p:spPr>
        <p:txBody>
          <a:bodyPr wrap="square">
            <a:spAutoFit/>
          </a:bodyPr>
          <a:lstStyle/>
          <a:p>
            <a:r>
              <a:rPr lang="en-US" i="1" dirty="0">
                <a:solidFill>
                  <a:schemeClr val="bg1"/>
                </a:solidFill>
              </a:rPr>
              <a:t>“</a:t>
            </a:r>
            <a:r>
              <a:rPr lang="en-US" dirty="0">
                <a:solidFill>
                  <a:schemeClr val="bg1"/>
                </a:solidFill>
              </a:rPr>
              <a:t>Gulf Breeze, clad with insulated vinyl siding, suffered no visible damage and no water infiltration to the interior, saving the developer from repair headaches and protecting the tenants from suffering devastating storm damages.”– </a:t>
            </a:r>
            <a:r>
              <a:rPr lang="en-US" i="1" dirty="0">
                <a:solidFill>
                  <a:schemeClr val="bg1"/>
                </a:solidFill>
              </a:rPr>
              <a:t>The Vinyl Institute Report  12/2017</a:t>
            </a:r>
            <a:endParaRPr lang="en-US" dirty="0">
              <a:solidFill>
                <a:schemeClr val="bg1"/>
              </a:solidFill>
            </a:endParaRPr>
          </a:p>
        </p:txBody>
      </p:sp>
      <p:sp>
        <p:nvSpPr>
          <p:cNvPr id="5" name="TextBox 4">
            <a:extLst>
              <a:ext uri="{FF2B5EF4-FFF2-40B4-BE49-F238E27FC236}">
                <a16:creationId xmlns:a16="http://schemas.microsoft.com/office/drawing/2014/main" id="{8EEEAFC9-2E9C-7726-2303-07ADD42DCD8B}"/>
              </a:ext>
            </a:extLst>
          </p:cNvPr>
          <p:cNvSpPr txBox="1"/>
          <p:nvPr/>
        </p:nvSpPr>
        <p:spPr>
          <a:xfrm>
            <a:off x="164700" y="1001295"/>
            <a:ext cx="4530459" cy="369332"/>
          </a:xfrm>
          <a:prstGeom prst="rect">
            <a:avLst/>
          </a:prstGeom>
          <a:noFill/>
        </p:spPr>
        <p:txBody>
          <a:bodyPr wrap="square">
            <a:spAutoFit/>
          </a:bodyPr>
          <a:lstStyle/>
          <a:p>
            <a:r>
              <a:rPr lang="en-US" sz="1800" b="1" i="0" kern="1200" dirty="0">
                <a:solidFill>
                  <a:schemeClr val="accent1"/>
                </a:solidFill>
                <a:latin typeface="Arial" panose="020B0604020202020204" pitchFamily="34" charset="0"/>
                <a:ea typeface="+mj-ea"/>
                <a:cs typeface="+mj-cs"/>
              </a:rPr>
              <a:t>Hurricane Irma &amp; Insulated Vinyl Siding</a:t>
            </a:r>
            <a:endParaRPr lang="en-US" dirty="0"/>
          </a:p>
        </p:txBody>
      </p:sp>
      <p:pic>
        <p:nvPicPr>
          <p:cNvPr id="11" name="Picture 10" descr="A destroyed area with palm trees and buildings&#10;&#10;Description automatically generated">
            <a:extLst>
              <a:ext uri="{FF2B5EF4-FFF2-40B4-BE49-F238E27FC236}">
                <a16:creationId xmlns:a16="http://schemas.microsoft.com/office/drawing/2014/main" id="{7BAD3EF7-3814-1E3C-0250-9FD1AFE7005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131798" y="1395589"/>
            <a:ext cx="2443852" cy="1832888"/>
          </a:xfrm>
          <a:prstGeom prst="rect">
            <a:avLst/>
          </a:prstGeom>
        </p:spPr>
      </p:pic>
      <p:sp>
        <p:nvSpPr>
          <p:cNvPr id="6" name="TextBox 5">
            <a:extLst>
              <a:ext uri="{FF2B5EF4-FFF2-40B4-BE49-F238E27FC236}">
                <a16:creationId xmlns:a16="http://schemas.microsoft.com/office/drawing/2014/main" id="{9B618B6F-9267-38B8-F2BB-6F93FAD2D797}"/>
              </a:ext>
            </a:extLst>
          </p:cNvPr>
          <p:cNvSpPr txBox="1"/>
          <p:nvPr/>
        </p:nvSpPr>
        <p:spPr>
          <a:xfrm>
            <a:off x="8704185" y="4530436"/>
            <a:ext cx="430887" cy="2327564"/>
          </a:xfrm>
          <a:prstGeom prst="rect">
            <a:avLst/>
          </a:prstGeom>
          <a:solidFill>
            <a:srgbClr val="002060"/>
          </a:solidFill>
        </p:spPr>
        <p:txBody>
          <a:bodyPr vert="vert" wrap="square">
            <a:spAutoFit/>
          </a:bodyPr>
          <a:lstStyle/>
          <a:p>
            <a:pPr lvl="0" algn="ctr"/>
            <a:r>
              <a:rPr lang="en-US" sz="1600" dirty="0">
                <a:solidFill>
                  <a:schemeClr val="bg2"/>
                </a:solidFill>
              </a:rPr>
              <a:t>Durability</a:t>
            </a:r>
          </a:p>
        </p:txBody>
      </p:sp>
    </p:spTree>
    <p:extLst>
      <p:ext uri="{BB962C8B-B14F-4D97-AF65-F5344CB8AC3E}">
        <p14:creationId xmlns:p14="http://schemas.microsoft.com/office/powerpoint/2010/main" val="967015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7D28-9C9E-B6ED-7AFA-2CAD459CC48B}"/>
              </a:ext>
            </a:extLst>
          </p:cNvPr>
          <p:cNvSpPr>
            <a:spLocks noGrp="1"/>
          </p:cNvSpPr>
          <p:nvPr>
            <p:ph type="title"/>
          </p:nvPr>
        </p:nvSpPr>
        <p:spPr>
          <a:xfrm>
            <a:off x="305099" y="605844"/>
            <a:ext cx="8634505" cy="487629"/>
          </a:xfrm>
        </p:spPr>
        <p:txBody>
          <a:bodyPr anchor="t">
            <a:noAutofit/>
          </a:bodyPr>
          <a:lstStyle/>
          <a:p>
            <a:r>
              <a:rPr lang="en-US" sz="2000" b="1" dirty="0"/>
              <a:t>VINYL SIDING: LOWEST INITIAL COST &amp; LIFETIME MAINTENANCE</a:t>
            </a:r>
          </a:p>
        </p:txBody>
      </p:sp>
      <p:sp>
        <p:nvSpPr>
          <p:cNvPr id="4" name="Slide Number Placeholder 3">
            <a:extLst>
              <a:ext uri="{FF2B5EF4-FFF2-40B4-BE49-F238E27FC236}">
                <a16:creationId xmlns:a16="http://schemas.microsoft.com/office/drawing/2014/main" id="{78F44B70-251B-C6A8-1379-6B69929D59EE}"/>
              </a:ext>
            </a:extLst>
          </p:cNvPr>
          <p:cNvSpPr>
            <a:spLocks noGrp="1"/>
          </p:cNvSpPr>
          <p:nvPr>
            <p:ph type="sldNum" sz="quarter" idx="12"/>
          </p:nvPr>
        </p:nvSpPr>
        <p:spPr/>
        <p:txBody>
          <a:bodyPr/>
          <a:lstStyle/>
          <a:p>
            <a:pPr>
              <a:defRPr/>
            </a:pPr>
            <a:fld id="{5037968F-C5DF-8942-8786-D4E55E9E1C54}" type="slidenum">
              <a:rPr lang="en-US" smtClean="0"/>
              <a:pPr>
                <a:defRPr/>
              </a:pPr>
              <a:t>35</a:t>
            </a:fld>
            <a:endParaRPr lang="en-US" dirty="0"/>
          </a:p>
        </p:txBody>
      </p:sp>
      <p:pic>
        <p:nvPicPr>
          <p:cNvPr id="5" name="Picture 4" descr="A table of cost per square foot and total cost of siding&#10;&#10;Description automatically generated with medium confidence">
            <a:extLst>
              <a:ext uri="{FF2B5EF4-FFF2-40B4-BE49-F238E27FC236}">
                <a16:creationId xmlns:a16="http://schemas.microsoft.com/office/drawing/2014/main" id="{9D6C5AE3-AF41-8111-5897-91F09DADE6C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0764"/>
          <a:stretch/>
        </p:blipFill>
        <p:spPr>
          <a:xfrm>
            <a:off x="170100" y="1634037"/>
            <a:ext cx="6760114" cy="4093480"/>
          </a:xfrm>
          <a:prstGeom prst="rect">
            <a:avLst/>
          </a:prstGeom>
        </p:spPr>
      </p:pic>
      <p:sp>
        <p:nvSpPr>
          <p:cNvPr id="10" name="TextBox 9">
            <a:extLst>
              <a:ext uri="{FF2B5EF4-FFF2-40B4-BE49-F238E27FC236}">
                <a16:creationId xmlns:a16="http://schemas.microsoft.com/office/drawing/2014/main" id="{34700891-8D52-563A-6CEF-94FF704FCF36}"/>
              </a:ext>
            </a:extLst>
          </p:cNvPr>
          <p:cNvSpPr txBox="1"/>
          <p:nvPr/>
        </p:nvSpPr>
        <p:spPr>
          <a:xfrm>
            <a:off x="3084501" y="6362112"/>
            <a:ext cx="2188028" cy="153888"/>
          </a:xfrm>
          <a:prstGeom prst="rect">
            <a:avLst/>
          </a:prstGeom>
          <a:noFill/>
        </p:spPr>
        <p:txBody>
          <a:bodyPr wrap="square" lIns="0" tIns="0" rIns="0" bIns="0" rtlCol="0">
            <a:spAutoFit/>
          </a:bodyPr>
          <a:lstStyle/>
          <a:p>
            <a:r>
              <a:rPr lang="en-US" sz="1000" dirty="0"/>
              <a:t>Courtesy Todayshomeowner.com</a:t>
            </a:r>
          </a:p>
        </p:txBody>
      </p:sp>
      <p:graphicFrame>
        <p:nvGraphicFramePr>
          <p:cNvPr id="8" name="Diagram 7">
            <a:extLst>
              <a:ext uri="{FF2B5EF4-FFF2-40B4-BE49-F238E27FC236}">
                <a16:creationId xmlns:a16="http://schemas.microsoft.com/office/drawing/2014/main" id="{DFA03822-0ABA-284A-1DA3-48A519B14CA1}"/>
              </a:ext>
            </a:extLst>
          </p:cNvPr>
          <p:cNvGraphicFramePr/>
          <p:nvPr>
            <p:extLst>
              <p:ext uri="{D42A27DB-BD31-4B8C-83A1-F6EECF244321}">
                <p14:modId xmlns:p14="http://schemas.microsoft.com/office/powerpoint/2010/main" val="3085790540"/>
              </p:ext>
            </p:extLst>
          </p:nvPr>
        </p:nvGraphicFramePr>
        <p:xfrm>
          <a:off x="5965288" y="2029742"/>
          <a:ext cx="2627586" cy="35086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76849A2-9252-1F2E-ADB5-CD929CDBDA8A}"/>
              </a:ext>
            </a:extLst>
          </p:cNvPr>
          <p:cNvSpPr txBox="1"/>
          <p:nvPr/>
        </p:nvSpPr>
        <p:spPr>
          <a:xfrm>
            <a:off x="8713113" y="4504098"/>
            <a:ext cx="430887" cy="2327564"/>
          </a:xfrm>
          <a:prstGeom prst="rect">
            <a:avLst/>
          </a:prstGeom>
          <a:solidFill>
            <a:srgbClr val="00B050"/>
          </a:solidFill>
        </p:spPr>
        <p:txBody>
          <a:bodyPr vert="vert" wrap="square">
            <a:spAutoFit/>
          </a:bodyPr>
          <a:lstStyle/>
          <a:p>
            <a:pPr lvl="0" algn="ctr"/>
            <a:r>
              <a:rPr lang="en-US" sz="1600" dirty="0">
                <a:solidFill>
                  <a:schemeClr val="bg2"/>
                </a:solidFill>
              </a:rPr>
              <a:t>Maintenance</a:t>
            </a:r>
          </a:p>
        </p:txBody>
      </p:sp>
    </p:spTree>
    <p:extLst>
      <p:ext uri="{BB962C8B-B14F-4D97-AF65-F5344CB8AC3E}">
        <p14:creationId xmlns:p14="http://schemas.microsoft.com/office/powerpoint/2010/main" val="3102255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890E-D023-0B33-1F02-A05F59453EA3}"/>
              </a:ext>
            </a:extLst>
          </p:cNvPr>
          <p:cNvSpPr>
            <a:spLocks noGrp="1"/>
          </p:cNvSpPr>
          <p:nvPr>
            <p:ph type="title"/>
          </p:nvPr>
        </p:nvSpPr>
        <p:spPr>
          <a:xfrm>
            <a:off x="440100" y="609737"/>
            <a:ext cx="8526600" cy="853200"/>
          </a:xfrm>
        </p:spPr>
        <p:txBody>
          <a:bodyPr/>
          <a:lstStyle/>
          <a:p>
            <a:r>
              <a:rPr lang="en-US" sz="2400" dirty="0"/>
              <a:t>FIRE SAFETY: VINYL IS HARDER TO IGNITE THAN WOOD </a:t>
            </a:r>
          </a:p>
        </p:txBody>
      </p:sp>
      <p:pic>
        <p:nvPicPr>
          <p:cNvPr id="6" name="Content Placeholder 5" descr="A picture containing text, screenshot, font, businesscard&#10;&#10;Description automatically generated">
            <a:extLst>
              <a:ext uri="{FF2B5EF4-FFF2-40B4-BE49-F238E27FC236}">
                <a16:creationId xmlns:a16="http://schemas.microsoft.com/office/drawing/2014/main" id="{5766E6C3-F09A-FABA-00E8-E1435C9EAE49}"/>
              </a:ext>
            </a:extLst>
          </p:cNvPr>
          <p:cNvPicPr>
            <a:picLocks noGrp="1" noChangeAspect="1"/>
          </p:cNvPicPr>
          <p:nvPr>
            <p:ph idx="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24319"/>
          <a:stretch/>
        </p:blipFill>
        <p:spPr>
          <a:xfrm>
            <a:off x="72669" y="1649546"/>
            <a:ext cx="8846959" cy="3537336"/>
          </a:xfrm>
        </p:spPr>
      </p:pic>
      <p:sp>
        <p:nvSpPr>
          <p:cNvPr id="4" name="Slide Number Placeholder 3">
            <a:extLst>
              <a:ext uri="{FF2B5EF4-FFF2-40B4-BE49-F238E27FC236}">
                <a16:creationId xmlns:a16="http://schemas.microsoft.com/office/drawing/2014/main" id="{97948482-FCB0-6E8C-3368-DFE98A8F94FE}"/>
              </a:ext>
            </a:extLst>
          </p:cNvPr>
          <p:cNvSpPr>
            <a:spLocks noGrp="1"/>
          </p:cNvSpPr>
          <p:nvPr>
            <p:ph type="sldNum" sz="quarter" idx="12"/>
          </p:nvPr>
        </p:nvSpPr>
        <p:spPr/>
        <p:txBody>
          <a:bodyPr/>
          <a:lstStyle/>
          <a:p>
            <a:pPr>
              <a:defRPr/>
            </a:pPr>
            <a:fld id="{5037968F-C5DF-8942-8786-D4E55E9E1C54}" type="slidenum">
              <a:rPr lang="en-US" smtClean="0"/>
              <a:pPr>
                <a:defRPr/>
              </a:pPr>
              <a:t>36</a:t>
            </a:fld>
            <a:endParaRPr lang="en-US" dirty="0"/>
          </a:p>
        </p:txBody>
      </p:sp>
      <p:sp>
        <p:nvSpPr>
          <p:cNvPr id="7" name="Rectangle 6">
            <a:extLst>
              <a:ext uri="{FF2B5EF4-FFF2-40B4-BE49-F238E27FC236}">
                <a16:creationId xmlns:a16="http://schemas.microsoft.com/office/drawing/2014/main" id="{887A2F62-7C7B-8159-FF72-1D3C17DFC3E8}"/>
              </a:ext>
            </a:extLst>
          </p:cNvPr>
          <p:cNvSpPr/>
          <p:nvPr/>
        </p:nvSpPr>
        <p:spPr>
          <a:xfrm>
            <a:off x="6747164" y="5001491"/>
            <a:ext cx="2022763" cy="8589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865AD4E-B5F6-3B24-5290-5BDA2B56CB80}"/>
              </a:ext>
            </a:extLst>
          </p:cNvPr>
          <p:cNvSpPr txBox="1"/>
          <p:nvPr/>
        </p:nvSpPr>
        <p:spPr>
          <a:xfrm>
            <a:off x="2588625" y="6377501"/>
            <a:ext cx="2895600" cy="138499"/>
          </a:xfrm>
          <a:prstGeom prst="rect">
            <a:avLst/>
          </a:prstGeom>
          <a:noFill/>
        </p:spPr>
        <p:txBody>
          <a:bodyPr wrap="square" lIns="0" tIns="0" rIns="0" bIns="0" rtlCol="0">
            <a:spAutoFit/>
          </a:bodyPr>
          <a:lstStyle/>
          <a:p>
            <a:pPr algn="ctr"/>
            <a:r>
              <a:rPr lang="en-US" sz="900" dirty="0"/>
              <a:t>Courtesy The Vinyl Siding Institute</a:t>
            </a:r>
          </a:p>
        </p:txBody>
      </p:sp>
      <p:sp>
        <p:nvSpPr>
          <p:cNvPr id="10" name="TextBox 9">
            <a:extLst>
              <a:ext uri="{FF2B5EF4-FFF2-40B4-BE49-F238E27FC236}">
                <a16:creationId xmlns:a16="http://schemas.microsoft.com/office/drawing/2014/main" id="{7835471D-E9FF-065A-154A-C3E24DC1DA1F}"/>
              </a:ext>
            </a:extLst>
          </p:cNvPr>
          <p:cNvSpPr txBox="1"/>
          <p:nvPr/>
        </p:nvSpPr>
        <p:spPr>
          <a:xfrm>
            <a:off x="8704185" y="4530436"/>
            <a:ext cx="430887" cy="2327564"/>
          </a:xfrm>
          <a:prstGeom prst="rect">
            <a:avLst/>
          </a:prstGeom>
          <a:solidFill>
            <a:schemeClr val="accent1"/>
          </a:solidFill>
        </p:spPr>
        <p:txBody>
          <a:bodyPr vert="vert" wrap="square">
            <a:spAutoFit/>
          </a:bodyPr>
          <a:lstStyle/>
          <a:p>
            <a:pPr lvl="0" algn="ctr"/>
            <a:r>
              <a:rPr lang="en-US" sz="1600" dirty="0">
                <a:solidFill>
                  <a:schemeClr val="bg2"/>
                </a:solidFill>
              </a:rPr>
              <a:t>Fire Safety</a:t>
            </a:r>
          </a:p>
        </p:txBody>
      </p:sp>
      <p:graphicFrame>
        <p:nvGraphicFramePr>
          <p:cNvPr id="5" name="Diagram 4">
            <a:extLst>
              <a:ext uri="{FF2B5EF4-FFF2-40B4-BE49-F238E27FC236}">
                <a16:creationId xmlns:a16="http://schemas.microsoft.com/office/drawing/2014/main" id="{6FC0A029-5E42-248D-EE86-11A283AF1882}"/>
              </a:ext>
            </a:extLst>
          </p:cNvPr>
          <p:cNvGraphicFramePr/>
          <p:nvPr>
            <p:extLst>
              <p:ext uri="{D42A27DB-BD31-4B8C-83A1-F6EECF244321}">
                <p14:modId xmlns:p14="http://schemas.microsoft.com/office/powerpoint/2010/main" val="3494105829"/>
              </p:ext>
            </p:extLst>
          </p:nvPr>
        </p:nvGraphicFramePr>
        <p:xfrm>
          <a:off x="374073" y="5350195"/>
          <a:ext cx="8058441" cy="898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43184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B918-F807-0BED-8B9E-1651C048080D}"/>
              </a:ext>
            </a:extLst>
          </p:cNvPr>
          <p:cNvSpPr>
            <a:spLocks noGrp="1"/>
          </p:cNvSpPr>
          <p:nvPr>
            <p:ph type="ctrTitle"/>
          </p:nvPr>
        </p:nvSpPr>
        <p:spPr>
          <a:xfrm>
            <a:off x="1501484" y="320607"/>
            <a:ext cx="6141027" cy="2387600"/>
          </a:xfrm>
        </p:spPr>
        <p:txBody>
          <a:bodyPr>
            <a:normAutofit/>
          </a:bodyPr>
          <a:lstStyle/>
          <a:p>
            <a:r>
              <a:rPr lang="en-US" sz="4000" b="1" dirty="0">
                <a:solidFill>
                  <a:srgbClr val="C00000"/>
                </a:solidFill>
              </a:rPr>
              <a:t>Chapter </a:t>
            </a:r>
            <a:r>
              <a:rPr lang="en-US" sz="4000" dirty="0">
                <a:solidFill>
                  <a:srgbClr val="C00000"/>
                </a:solidFill>
              </a:rPr>
              <a:t>4</a:t>
            </a:r>
            <a:br>
              <a:rPr lang="en-US" sz="2000" b="1" dirty="0">
                <a:solidFill>
                  <a:srgbClr val="C00000"/>
                </a:solidFill>
              </a:rPr>
            </a:br>
            <a:br>
              <a:rPr lang="en-US" sz="2000" dirty="0">
                <a:solidFill>
                  <a:srgbClr val="C00000"/>
                </a:solidFill>
              </a:rPr>
            </a:br>
            <a:r>
              <a:rPr lang="en-US" sz="2400" dirty="0">
                <a:solidFill>
                  <a:srgbClr val="C00000"/>
                </a:solidFill>
              </a:rPr>
              <a:t>Improved Aesthetics </a:t>
            </a:r>
            <a:endParaRPr lang="en-US" sz="2400" dirty="0"/>
          </a:p>
        </p:txBody>
      </p:sp>
      <p:graphicFrame>
        <p:nvGraphicFramePr>
          <p:cNvPr id="5" name="TextBox 3">
            <a:extLst>
              <a:ext uri="{FF2B5EF4-FFF2-40B4-BE49-F238E27FC236}">
                <a16:creationId xmlns:a16="http://schemas.microsoft.com/office/drawing/2014/main" id="{778C1FF0-9AFB-A20C-D489-12699B3B2B14}"/>
              </a:ext>
            </a:extLst>
          </p:cNvPr>
          <p:cNvGraphicFramePr/>
          <p:nvPr>
            <p:extLst>
              <p:ext uri="{D42A27DB-BD31-4B8C-83A1-F6EECF244321}">
                <p14:modId xmlns:p14="http://schemas.microsoft.com/office/powerpoint/2010/main" val="3440421331"/>
              </p:ext>
            </p:extLst>
          </p:nvPr>
        </p:nvGraphicFramePr>
        <p:xfrm>
          <a:off x="1800163" y="2989330"/>
          <a:ext cx="5543671" cy="336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7FE3BC53-EE5D-22ED-4894-83ADACC5AA63}"/>
              </a:ext>
            </a:extLst>
          </p:cNvPr>
          <p:cNvSpPr>
            <a:spLocks noGrp="1"/>
          </p:cNvSpPr>
          <p:nvPr>
            <p:ph type="sldNum" sz="quarter" idx="12"/>
          </p:nvPr>
        </p:nvSpPr>
        <p:spPr/>
        <p:txBody>
          <a:bodyPr/>
          <a:lstStyle/>
          <a:p>
            <a:fld id="{3E047A04-264D-4655-9010-B1F6988209CB}" type="slidenum">
              <a:rPr lang="en-US" smtClean="0"/>
              <a:t>37</a:t>
            </a:fld>
            <a:endParaRPr lang="en-US" dirty="0"/>
          </a:p>
        </p:txBody>
      </p:sp>
    </p:spTree>
    <p:extLst>
      <p:ext uri="{BB962C8B-B14F-4D97-AF65-F5344CB8AC3E}">
        <p14:creationId xmlns:p14="http://schemas.microsoft.com/office/powerpoint/2010/main" val="15233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98C4292B-09B4-05DE-4FAE-EAA4BFB30857}"/>
              </a:ext>
            </a:extLst>
          </p:cNvPr>
          <p:cNvSpPr>
            <a:spLocks noGrp="1"/>
          </p:cNvSpPr>
          <p:nvPr>
            <p:ph type="title"/>
          </p:nvPr>
        </p:nvSpPr>
        <p:spPr>
          <a:xfrm>
            <a:off x="440100" y="816948"/>
            <a:ext cx="8534354" cy="1325563"/>
          </a:xfrm>
        </p:spPr>
        <p:txBody>
          <a:bodyPr>
            <a:normAutofit/>
          </a:bodyPr>
          <a:lstStyle/>
          <a:p>
            <a:pPr algn="ctr"/>
            <a:r>
              <a:rPr lang="en-US" sz="2400" b="1" dirty="0"/>
              <a:t>INCREASED SUPPORT IMPROVES AESTHETICS </a:t>
            </a:r>
          </a:p>
        </p:txBody>
      </p:sp>
      <p:sp>
        <p:nvSpPr>
          <p:cNvPr id="5" name="Slide Number Placeholder 4"/>
          <p:cNvSpPr>
            <a:spLocks noGrp="1"/>
          </p:cNvSpPr>
          <p:nvPr>
            <p:ph type="sldNum" sz="quarter" idx="12"/>
          </p:nvPr>
        </p:nvSpPr>
        <p:spPr/>
        <p:txBody>
          <a:bodyPr/>
          <a:lstStyle/>
          <a:p>
            <a:pPr>
              <a:defRPr/>
            </a:pPr>
            <a:fld id="{5037968F-C5DF-8942-8786-D4E55E9E1C54}" type="slidenum">
              <a:rPr lang="en-US" smtClean="0"/>
              <a:pPr>
                <a:defRPr/>
              </a:pPr>
              <a:t>38</a:t>
            </a:fld>
            <a:endParaRPr lang="en-US" dirty="0"/>
          </a:p>
        </p:txBody>
      </p:sp>
      <p:sp>
        <p:nvSpPr>
          <p:cNvPr id="18" name="TextBox 17"/>
          <p:cNvSpPr txBox="1"/>
          <p:nvPr/>
        </p:nvSpPr>
        <p:spPr>
          <a:xfrm>
            <a:off x="1073580" y="1567050"/>
            <a:ext cx="2257425" cy="307777"/>
          </a:xfrm>
          <a:prstGeom prst="rect">
            <a:avLst/>
          </a:prstGeom>
          <a:noFill/>
        </p:spPr>
        <p:txBody>
          <a:bodyPr wrap="square" rtlCol="0">
            <a:spAutoFit/>
          </a:bodyPr>
          <a:lstStyle/>
          <a:p>
            <a:pPr algn="ctr"/>
            <a:r>
              <a:rPr lang="en-US" sz="1400" b="1" dirty="0">
                <a:solidFill>
                  <a:srgbClr val="C60021"/>
                </a:solidFill>
              </a:rPr>
              <a:t>Without Insulated Siding</a:t>
            </a:r>
          </a:p>
        </p:txBody>
      </p:sp>
      <p:sp>
        <p:nvSpPr>
          <p:cNvPr id="19" name="TextBox 18"/>
          <p:cNvSpPr txBox="1"/>
          <p:nvPr/>
        </p:nvSpPr>
        <p:spPr>
          <a:xfrm>
            <a:off x="5210714" y="1475707"/>
            <a:ext cx="2257425" cy="307777"/>
          </a:xfrm>
          <a:prstGeom prst="rect">
            <a:avLst/>
          </a:prstGeom>
          <a:noFill/>
        </p:spPr>
        <p:txBody>
          <a:bodyPr wrap="square" rtlCol="0">
            <a:spAutoFit/>
          </a:bodyPr>
          <a:lstStyle/>
          <a:p>
            <a:pPr algn="ctr"/>
            <a:r>
              <a:rPr lang="en-US" sz="1400" b="1" dirty="0">
                <a:solidFill>
                  <a:srgbClr val="C60021"/>
                </a:solidFill>
              </a:rPr>
              <a:t>With Insulated Siding</a:t>
            </a:r>
          </a:p>
        </p:txBody>
      </p:sp>
      <p:pic>
        <p:nvPicPr>
          <p:cNvPr id="8" name="Picture 7" descr="Screen shot 2011-04-10 at 11.57.20 AM.png">
            <a:extLst>
              <a:ext uri="{FF2B5EF4-FFF2-40B4-BE49-F238E27FC236}">
                <a16:creationId xmlns:a16="http://schemas.microsoft.com/office/drawing/2014/main" id="{E8794BA2-8119-474D-D117-CF1FC28B41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7115" y="1975489"/>
            <a:ext cx="3367438" cy="3174627"/>
          </a:xfrm>
          <a:prstGeom prst="rect">
            <a:avLst/>
          </a:prstGeom>
          <a:ln>
            <a:noFill/>
          </a:ln>
          <a:effectLst/>
        </p:spPr>
      </p:pic>
      <p:pic>
        <p:nvPicPr>
          <p:cNvPr id="10" name="Picture 9" descr="DSC_0060.JPG">
            <a:extLst>
              <a:ext uri="{FF2B5EF4-FFF2-40B4-BE49-F238E27FC236}">
                <a16:creationId xmlns:a16="http://schemas.microsoft.com/office/drawing/2014/main" id="{62FD0870-AE2F-251A-CF62-1D9CC4F6AA38}"/>
              </a:ext>
            </a:extLst>
          </p:cNvPr>
          <p:cNvPicPr>
            <a:picLocks noChangeAspect="1"/>
          </p:cNvPicPr>
          <p:nvPr/>
        </p:nvPicPr>
        <p:blipFill>
          <a:blip r:embed="rId4" cstate="print"/>
          <a:srcRect l="35128" t="39287" r="34534" b="28594"/>
          <a:stretch>
            <a:fillRect/>
          </a:stretch>
        </p:blipFill>
        <p:spPr>
          <a:xfrm>
            <a:off x="4212702" y="1873057"/>
            <a:ext cx="4514736" cy="3174627"/>
          </a:xfrm>
          <a:prstGeom prst="rect">
            <a:avLst/>
          </a:prstGeom>
          <a:ln>
            <a:noFill/>
          </a:ln>
          <a:effectLst/>
        </p:spPr>
      </p:pic>
      <p:sp>
        <p:nvSpPr>
          <p:cNvPr id="29" name="TextBox 28">
            <a:extLst>
              <a:ext uri="{FF2B5EF4-FFF2-40B4-BE49-F238E27FC236}">
                <a16:creationId xmlns:a16="http://schemas.microsoft.com/office/drawing/2014/main" id="{A516FCED-C9BF-2DB3-F5F1-8CB9CF3EB50F}"/>
              </a:ext>
            </a:extLst>
          </p:cNvPr>
          <p:cNvSpPr txBox="1"/>
          <p:nvPr/>
        </p:nvSpPr>
        <p:spPr>
          <a:xfrm>
            <a:off x="3331005" y="5249007"/>
            <a:ext cx="2257425" cy="276999"/>
          </a:xfrm>
          <a:prstGeom prst="rect">
            <a:avLst/>
          </a:prstGeom>
          <a:noFill/>
        </p:spPr>
        <p:txBody>
          <a:bodyPr wrap="square" rtlCol="0">
            <a:spAutoFit/>
          </a:bodyPr>
          <a:lstStyle/>
          <a:p>
            <a:pPr algn="ctr"/>
            <a:r>
              <a:rPr lang="en-US" sz="1200" dirty="0"/>
              <a:t>Courtesy Progressive Foam </a:t>
            </a:r>
          </a:p>
        </p:txBody>
      </p:sp>
      <p:graphicFrame>
        <p:nvGraphicFramePr>
          <p:cNvPr id="2" name="Diagram 1">
            <a:extLst>
              <a:ext uri="{FF2B5EF4-FFF2-40B4-BE49-F238E27FC236}">
                <a16:creationId xmlns:a16="http://schemas.microsoft.com/office/drawing/2014/main" id="{829A5629-044F-C502-1F1C-F9ECC3EEAC07}"/>
              </a:ext>
            </a:extLst>
          </p:cNvPr>
          <p:cNvGraphicFramePr/>
          <p:nvPr>
            <p:extLst>
              <p:ext uri="{D42A27DB-BD31-4B8C-83A1-F6EECF244321}">
                <p14:modId xmlns:p14="http://schemas.microsoft.com/office/powerpoint/2010/main" val="575910218"/>
              </p:ext>
            </p:extLst>
          </p:nvPr>
        </p:nvGraphicFramePr>
        <p:xfrm>
          <a:off x="687115" y="5841649"/>
          <a:ext cx="8040323" cy="9356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07154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974EAE-9A6F-CE61-936A-849E6498F211}"/>
              </a:ext>
            </a:extLst>
          </p:cNvPr>
          <p:cNvSpPr>
            <a:spLocks noGrp="1"/>
          </p:cNvSpPr>
          <p:nvPr>
            <p:ph sz="half" idx="1"/>
          </p:nvPr>
        </p:nvSpPr>
        <p:spPr/>
        <p:txBody>
          <a:bodyPr/>
          <a:lstStyle/>
          <a:p>
            <a:pPr marL="0" indent="0">
              <a:buNone/>
            </a:pPr>
            <a:endParaRPr lang="en-US" dirty="0"/>
          </a:p>
        </p:txBody>
      </p:sp>
      <p:pic>
        <p:nvPicPr>
          <p:cNvPr id="10" name="Content Placeholder 9" descr="A screenshot of a color chart&#10;&#10;Description automatically generated with low confidence">
            <a:extLst>
              <a:ext uri="{FF2B5EF4-FFF2-40B4-BE49-F238E27FC236}">
                <a16:creationId xmlns:a16="http://schemas.microsoft.com/office/drawing/2014/main" id="{ECB7AC1D-C753-613A-C433-E70EA5E57AA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76607" y="853995"/>
            <a:ext cx="2646288" cy="5789809"/>
          </a:xfrm>
        </p:spPr>
      </p:pic>
      <p:sp>
        <p:nvSpPr>
          <p:cNvPr id="8" name="Rounded Rectangle 4">
            <a:extLst>
              <a:ext uri="{FF2B5EF4-FFF2-40B4-BE49-F238E27FC236}">
                <a16:creationId xmlns:a16="http://schemas.microsoft.com/office/drawing/2014/main" id="{0194829F-E139-6DAD-9994-FCA6E7012BA3}"/>
              </a:ext>
            </a:extLst>
          </p:cNvPr>
          <p:cNvSpPr txBox="1"/>
          <p:nvPr/>
        </p:nvSpPr>
        <p:spPr>
          <a:xfrm>
            <a:off x="583215" y="242551"/>
            <a:ext cx="6906155" cy="876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400" b="1" kern="1200" dirty="0">
                <a:solidFill>
                  <a:srgbClr val="C00000"/>
                </a:solidFill>
              </a:rPr>
              <a:t>ALLOWS FOR RICHER COLORS</a:t>
            </a:r>
          </a:p>
        </p:txBody>
      </p:sp>
      <p:pic>
        <p:nvPicPr>
          <p:cNvPr id="7170" name="Picture 2">
            <a:extLst>
              <a:ext uri="{FF2B5EF4-FFF2-40B4-BE49-F238E27FC236}">
                <a16:creationId xmlns:a16="http://schemas.microsoft.com/office/drawing/2014/main" id="{6A232185-B18E-9AC2-7308-B551A57A8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61" y="1209316"/>
            <a:ext cx="5590613" cy="50791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439BD7-E06D-D766-9ECB-0B05C38AD46D}"/>
              </a:ext>
            </a:extLst>
          </p:cNvPr>
          <p:cNvSpPr txBox="1"/>
          <p:nvPr/>
        </p:nvSpPr>
        <p:spPr>
          <a:xfrm>
            <a:off x="929892" y="6400005"/>
            <a:ext cx="4601979" cy="215444"/>
          </a:xfrm>
          <a:prstGeom prst="rect">
            <a:avLst/>
          </a:prstGeom>
          <a:noFill/>
        </p:spPr>
        <p:txBody>
          <a:bodyPr wrap="square" lIns="0" tIns="0" rIns="0" bIns="0" rtlCol="0">
            <a:spAutoFit/>
          </a:bodyPr>
          <a:lstStyle/>
          <a:p>
            <a:r>
              <a:rPr lang="en-US" sz="1400" dirty="0"/>
              <a:t>Courtesy Polaris Weathertech Vinyl Siding</a:t>
            </a:r>
          </a:p>
        </p:txBody>
      </p:sp>
    </p:spTree>
    <p:extLst>
      <p:ext uri="{BB962C8B-B14F-4D97-AF65-F5344CB8AC3E}">
        <p14:creationId xmlns:p14="http://schemas.microsoft.com/office/powerpoint/2010/main" val="226552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ADE037-132C-4660-B49B-EAB78058EAF0}"/>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5" imgW="306" imgH="305" progId="TCLayout.ActiveDocument.1">
                  <p:embed/>
                </p:oleObj>
              </mc:Choice>
              <mc:Fallback>
                <p:oleObj name="think-cell Slide" r:id="rId5" imgW="306" imgH="305" progId="TCLayout.ActiveDocument.1">
                  <p:embed/>
                  <p:pic>
                    <p:nvPicPr>
                      <p:cNvPr id="8" name="Object 7" hidden="1">
                        <a:extLst>
                          <a:ext uri="{FF2B5EF4-FFF2-40B4-BE49-F238E27FC236}">
                            <a16:creationId xmlns:a16="http://schemas.microsoft.com/office/drawing/2014/main" id="{EBADE037-132C-4660-B49B-EAB78058EAF0}"/>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3" name="TextBox 2"/>
          <p:cNvSpPr txBox="1"/>
          <p:nvPr/>
        </p:nvSpPr>
        <p:spPr>
          <a:xfrm>
            <a:off x="613317" y="1438986"/>
            <a:ext cx="8118088" cy="25339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Arial" panose="020B0604020202020204" pitchFamily="34" charset="0"/>
                <a:cs typeface="Arial" panose="020B0604020202020204" pitchFamily="34" charset="0"/>
              </a:rPr>
              <a:t>This course examines the unique advantages of graphite polystyrene </a:t>
            </a:r>
            <a:r>
              <a:rPr lang="en-US" dirty="0">
                <a:solidFill>
                  <a:schemeClr val="tx1"/>
                </a:solidFill>
                <a:latin typeface="Arial" panose="020B0604020202020204" pitchFamily="34" charset="0"/>
                <a:cs typeface="Arial" panose="020B0604020202020204" pitchFamily="34" charset="0"/>
              </a:rPr>
              <a:t>(GPS) </a:t>
            </a:r>
            <a:r>
              <a:rPr lang="en-US" dirty="0">
                <a:latin typeface="Arial" panose="020B0604020202020204" pitchFamily="34" charset="0"/>
                <a:cs typeface="Arial" panose="020B0604020202020204" pitchFamily="34" charset="0"/>
              </a:rPr>
              <a:t>insulated vinyl siding as a high-performance building systems for new and existing buildin</a:t>
            </a:r>
            <a:r>
              <a:rPr lang="en-US" dirty="0">
                <a:solidFill>
                  <a:schemeClr val="tx1"/>
                </a:solidFill>
                <a:latin typeface="Arial" panose="020B0604020202020204" pitchFamily="34" charset="0"/>
                <a:cs typeface="Arial" panose="020B0604020202020204" pitchFamily="34" charset="0"/>
              </a:rPr>
              <a:t>gs</a:t>
            </a:r>
            <a:r>
              <a:rPr lang="en-US" dirty="0">
                <a:latin typeface="Arial" panose="020B0604020202020204" pitchFamily="34" charset="0"/>
                <a:cs typeface="Arial" panose="020B0604020202020204" pitchFamily="34" charset="0"/>
              </a:rPr>
              <a:t> t</a:t>
            </a:r>
            <a:r>
              <a:rPr lang="en-US" dirty="0">
                <a:solidFill>
                  <a:schemeClr val="tx1"/>
                </a:solidFill>
                <a:latin typeface="Arial" panose="020B0604020202020204" pitchFamily="34" charset="0"/>
                <a:cs typeface="Arial" panose="020B0604020202020204" pitchFamily="34" charset="0"/>
              </a:rPr>
              <a:t>o:</a:t>
            </a:r>
          </a:p>
          <a:p>
            <a:pPr marL="742950" lvl="1" indent="-285750">
              <a:lnSpc>
                <a:spcPct val="150000"/>
              </a:lnSpc>
              <a:buClr>
                <a:schemeClr val="accent1"/>
              </a:buClr>
              <a:buFont typeface="Wingdings" pitchFamily="2" charset="2"/>
              <a:buChar char="§"/>
            </a:pPr>
            <a:r>
              <a:rPr lang="en-US" dirty="0">
                <a:solidFill>
                  <a:schemeClr val="tx1"/>
                </a:solidFill>
                <a:cs typeface="Arial" panose="020B0604020202020204" pitchFamily="34" charset="0"/>
              </a:rPr>
              <a:t>Provide exterior, continuous insulation</a:t>
            </a:r>
          </a:p>
          <a:p>
            <a:pPr marL="742950" lvl="1" indent="-285750">
              <a:lnSpc>
                <a:spcPct val="150000"/>
              </a:lnSpc>
              <a:buClr>
                <a:schemeClr val="accent1"/>
              </a:buClr>
              <a:buFont typeface="Wingdings" pitchFamily="2" charset="2"/>
              <a:buChar char="§"/>
            </a:pPr>
            <a:r>
              <a:rPr lang="en-US" dirty="0">
                <a:solidFill>
                  <a:schemeClr val="tx1"/>
                </a:solidFill>
              </a:rPr>
              <a:t>Manage moisture </a:t>
            </a:r>
          </a:p>
          <a:p>
            <a:pPr marL="742950" lvl="1" indent="-285750">
              <a:lnSpc>
                <a:spcPct val="150000"/>
              </a:lnSpc>
              <a:buClr>
                <a:schemeClr val="accent1"/>
              </a:buClr>
              <a:buFont typeface="Wingdings" pitchFamily="2" charset="2"/>
              <a:buChar char="§"/>
            </a:pPr>
            <a:r>
              <a:rPr lang="en-US" dirty="0">
                <a:solidFill>
                  <a:schemeClr val="tx1"/>
                </a:solidFill>
              </a:rPr>
              <a:t>Increase durability and environmental performance</a:t>
            </a:r>
          </a:p>
          <a:p>
            <a:pPr marL="742950" lvl="1" indent="-285750">
              <a:lnSpc>
                <a:spcPct val="150000"/>
              </a:lnSpc>
              <a:buClr>
                <a:schemeClr val="accent1"/>
              </a:buClr>
              <a:buFont typeface="Wingdings" pitchFamily="2" charset="2"/>
              <a:buChar char="§"/>
            </a:pPr>
            <a:r>
              <a:rPr lang="en-US" dirty="0">
                <a:solidFill>
                  <a:schemeClr val="tx1"/>
                </a:solidFill>
              </a:rPr>
              <a:t>Enhance appearance</a:t>
            </a:r>
          </a:p>
        </p:txBody>
      </p:sp>
      <p:sp>
        <p:nvSpPr>
          <p:cNvPr id="9" name="Title 8"/>
          <p:cNvSpPr>
            <a:spLocks noGrp="1"/>
          </p:cNvSpPr>
          <p:nvPr>
            <p:ph type="title"/>
          </p:nvPr>
        </p:nvSpPr>
        <p:spPr>
          <a:xfrm>
            <a:off x="769400" y="665273"/>
            <a:ext cx="8374600" cy="853200"/>
          </a:xfrm>
        </p:spPr>
        <p:txBody>
          <a:bodyPr/>
          <a:lstStyle/>
          <a:p>
            <a:r>
              <a:rPr lang="en-US" b="1" dirty="0">
                <a:cs typeface="Arial" panose="020B0604020202020204" pitchFamily="34" charset="0"/>
              </a:rPr>
              <a:t>COURSE DESCRIPTION</a:t>
            </a:r>
            <a:endParaRPr lang="en-US" b="1" dirty="0"/>
          </a:p>
        </p:txBody>
      </p:sp>
      <p:sp>
        <p:nvSpPr>
          <p:cNvPr id="5" name="Rectangle 4">
            <a:extLst>
              <a:ext uri="{FF2B5EF4-FFF2-40B4-BE49-F238E27FC236}">
                <a16:creationId xmlns:a16="http://schemas.microsoft.com/office/drawing/2014/main" id="{98075DCE-9CBA-8143-0A8E-C611DBD771CC}"/>
              </a:ext>
            </a:extLst>
          </p:cNvPr>
          <p:cNvSpPr/>
          <p:nvPr/>
        </p:nvSpPr>
        <p:spPr>
          <a:xfrm>
            <a:off x="769400" y="3949493"/>
            <a:ext cx="7592601" cy="169397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FC6BB887-6766-BDB6-B5B5-F4EFDB8AE97F}"/>
              </a:ext>
            </a:extLst>
          </p:cNvPr>
          <p:cNvSpPr txBox="1"/>
          <p:nvPr/>
        </p:nvSpPr>
        <p:spPr>
          <a:xfrm>
            <a:off x="873302" y="4327259"/>
            <a:ext cx="7488699" cy="1749133"/>
          </a:xfrm>
          <a:prstGeom prst="rect">
            <a:avLst/>
          </a:prstGeom>
          <a:noFill/>
        </p:spPr>
        <p:txBody>
          <a:bodyPr wrap="square" lIns="0" tIns="0" rIns="0" bIns="0" rtlCol="0">
            <a:spAutoFit/>
          </a:bodyPr>
          <a:lstStyle/>
          <a:p>
            <a:r>
              <a:rPr lang="en-US" dirty="0"/>
              <a:t>Participants will also have the option of completing nano courses that further examine </a:t>
            </a:r>
            <a:r>
              <a:rPr lang="en-US" dirty="0">
                <a:solidFill>
                  <a:schemeClr val="tx1"/>
                </a:solidFill>
                <a:latin typeface="Arial" panose="020B0604020202020204" pitchFamily="34" charset="0"/>
                <a:cs typeface="Arial" panose="020B0604020202020204" pitchFamily="34" charset="0"/>
              </a:rPr>
              <a:t>GPS </a:t>
            </a:r>
            <a:r>
              <a:rPr lang="en-US" dirty="0">
                <a:latin typeface="Arial" panose="020B0604020202020204" pitchFamily="34" charset="0"/>
                <a:cs typeface="Arial" panose="020B0604020202020204" pitchFamily="34" charset="0"/>
              </a:rPr>
              <a:t>insulated vinyl siding’s</a:t>
            </a:r>
            <a:endParaRPr lang="en-US" dirty="0"/>
          </a:p>
          <a:p>
            <a:pPr marL="742950" lvl="1" indent="-285750">
              <a:lnSpc>
                <a:spcPct val="150000"/>
              </a:lnSpc>
              <a:buClr>
                <a:schemeClr val="accent1"/>
              </a:buClr>
              <a:buFont typeface="Wingdings" pitchFamily="2" charset="2"/>
              <a:buChar char="§"/>
            </a:pPr>
            <a:r>
              <a:rPr lang="en-US" dirty="0"/>
              <a:t>Environmental Impacts </a:t>
            </a:r>
          </a:p>
          <a:p>
            <a:pPr marL="742950" lvl="1" indent="-285750">
              <a:lnSpc>
                <a:spcPct val="150000"/>
              </a:lnSpc>
              <a:buClr>
                <a:schemeClr val="accent1"/>
              </a:buClr>
              <a:buFont typeface="Wingdings" pitchFamily="2" charset="2"/>
              <a:buChar char="§"/>
            </a:pPr>
            <a:r>
              <a:rPr lang="en-US" dirty="0"/>
              <a:t>Energy Codes Compliance</a:t>
            </a:r>
          </a:p>
          <a:p>
            <a:pPr marL="742950" lvl="1" indent="-285750">
              <a:lnSpc>
                <a:spcPct val="150000"/>
              </a:lnSpc>
              <a:buClr>
                <a:schemeClr val="accent1"/>
              </a:buClr>
              <a:buFont typeface="Wingdings" pitchFamily="2" charset="2"/>
              <a:buChar char="§"/>
            </a:pPr>
            <a:r>
              <a:rPr lang="en-US" dirty="0"/>
              <a:t>GPS Insulated Vinyl Siding &amp; the 2022 Inflation Reduction Act</a:t>
            </a:r>
            <a:endParaRPr lang="en-US" dirty="0">
              <a:cs typeface="Arial" panose="020B0604020202020204" pitchFamily="34" charset="0"/>
            </a:endParaRPr>
          </a:p>
        </p:txBody>
      </p:sp>
      <p:sp>
        <p:nvSpPr>
          <p:cNvPr id="12" name="Slide Number Placeholder 11">
            <a:extLst>
              <a:ext uri="{FF2B5EF4-FFF2-40B4-BE49-F238E27FC236}">
                <a16:creationId xmlns:a16="http://schemas.microsoft.com/office/drawing/2014/main" id="{386BAAE1-7A96-C8E1-7C1D-6F4688732DFB}"/>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4</a:t>
            </a:fld>
            <a:endParaRPr lang="de-DE" dirty="0">
              <a:solidFill>
                <a:srgbClr val="000000"/>
              </a:solidFill>
            </a:endParaRPr>
          </a:p>
        </p:txBody>
      </p:sp>
    </p:spTree>
    <p:custDataLst>
      <p:tags r:id="rId1"/>
    </p:custDataLst>
    <p:extLst>
      <p:ext uri="{BB962C8B-B14F-4D97-AF65-F5344CB8AC3E}">
        <p14:creationId xmlns:p14="http://schemas.microsoft.com/office/powerpoint/2010/main" val="1716117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801FEB-747C-4058-4F22-5D72B60D14CD}"/>
              </a:ext>
            </a:extLst>
          </p:cNvPr>
          <p:cNvGrpSpPr/>
          <p:nvPr/>
        </p:nvGrpSpPr>
        <p:grpSpPr>
          <a:xfrm>
            <a:off x="433136" y="427731"/>
            <a:ext cx="8013031" cy="1057917"/>
            <a:chOff x="-1987363" y="411718"/>
            <a:chExt cx="7465308" cy="1057917"/>
          </a:xfrm>
        </p:grpSpPr>
        <p:sp>
          <p:nvSpPr>
            <p:cNvPr id="7" name="Rounded Rectangle 6">
              <a:extLst>
                <a:ext uri="{FF2B5EF4-FFF2-40B4-BE49-F238E27FC236}">
                  <a16:creationId xmlns:a16="http://schemas.microsoft.com/office/drawing/2014/main" id="{A6E996A2-E1B8-B3F9-0741-061314E7010E}"/>
                </a:ext>
              </a:extLst>
            </p:cNvPr>
            <p:cNvSpPr/>
            <p:nvPr/>
          </p:nvSpPr>
          <p:spPr>
            <a:xfrm>
              <a:off x="-1783830" y="658826"/>
              <a:ext cx="5144503" cy="810809"/>
            </a:xfrm>
            <a:prstGeom prst="roundRect">
              <a:avLst/>
            </a:prstGeom>
            <a:solidFill>
              <a:schemeClr val="bg1"/>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en-US" dirty="0"/>
            </a:p>
          </p:txBody>
        </p:sp>
        <p:sp>
          <p:nvSpPr>
            <p:cNvPr id="8" name="Rounded Rectangle 4">
              <a:extLst>
                <a:ext uri="{FF2B5EF4-FFF2-40B4-BE49-F238E27FC236}">
                  <a16:creationId xmlns:a16="http://schemas.microsoft.com/office/drawing/2014/main" id="{6D1EEC1A-466A-967A-61DC-3BFCAFE112EE}"/>
                </a:ext>
              </a:extLst>
            </p:cNvPr>
            <p:cNvSpPr txBox="1"/>
            <p:nvPr/>
          </p:nvSpPr>
          <p:spPr>
            <a:xfrm>
              <a:off x="-1987363" y="411718"/>
              <a:ext cx="7465308"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400" b="1" kern="1200" dirty="0">
                  <a:solidFill>
                    <a:srgbClr val="C00000"/>
                  </a:solidFill>
                </a:rPr>
                <a:t>WIDER, FLATTER PANEL OPTIONS </a:t>
              </a:r>
            </a:p>
          </p:txBody>
        </p:sp>
      </p:grpSp>
      <p:pic>
        <p:nvPicPr>
          <p:cNvPr id="4" name="Picture 3" descr="A close-up of a shingle&#10;&#10;Description automatically generated">
            <a:extLst>
              <a:ext uri="{FF2B5EF4-FFF2-40B4-BE49-F238E27FC236}">
                <a16:creationId xmlns:a16="http://schemas.microsoft.com/office/drawing/2014/main" id="{AD1FC1B3-8890-8CA2-7D6F-F43AE1AE4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632" y="1499551"/>
            <a:ext cx="4820072" cy="1624013"/>
          </a:xfrm>
          <a:prstGeom prst="rect">
            <a:avLst/>
          </a:prstGeom>
        </p:spPr>
      </p:pic>
      <p:pic>
        <p:nvPicPr>
          <p:cNvPr id="20481" name="Picture 1" descr="page7image1097946896">
            <a:extLst>
              <a:ext uri="{FF2B5EF4-FFF2-40B4-BE49-F238E27FC236}">
                <a16:creationId xmlns:a16="http://schemas.microsoft.com/office/drawing/2014/main" id="{2321846F-6949-C3C3-8301-CF4278604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33" y="3153139"/>
            <a:ext cx="3089744" cy="3173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D4D302-C1A6-BF9B-886E-B784E4AC567F}"/>
              </a:ext>
            </a:extLst>
          </p:cNvPr>
          <p:cNvSpPr txBox="1"/>
          <p:nvPr/>
        </p:nvSpPr>
        <p:spPr>
          <a:xfrm>
            <a:off x="3391935" y="6430269"/>
            <a:ext cx="1984518" cy="184666"/>
          </a:xfrm>
          <a:prstGeom prst="rect">
            <a:avLst/>
          </a:prstGeom>
          <a:noFill/>
        </p:spPr>
        <p:txBody>
          <a:bodyPr wrap="none" lIns="0" tIns="0" rIns="0" bIns="0" rtlCol="0">
            <a:spAutoFit/>
          </a:bodyPr>
          <a:lstStyle/>
          <a:p>
            <a:r>
              <a:rPr lang="en-US" sz="1200" dirty="0"/>
              <a:t>Courtesy Cedar Ridge Siding</a:t>
            </a:r>
          </a:p>
        </p:txBody>
      </p:sp>
      <p:pic>
        <p:nvPicPr>
          <p:cNvPr id="9" name="Picture 7">
            <a:extLst>
              <a:ext uri="{FF2B5EF4-FFF2-40B4-BE49-F238E27FC236}">
                <a16:creationId xmlns:a16="http://schemas.microsoft.com/office/drawing/2014/main" id="{E577520D-DD04-77F0-68F7-2F5262F24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4054" y="3153139"/>
            <a:ext cx="5430449" cy="317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93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house with a balcony&#10;&#10;Description automatically generated">
            <a:extLst>
              <a:ext uri="{FF2B5EF4-FFF2-40B4-BE49-F238E27FC236}">
                <a16:creationId xmlns:a16="http://schemas.microsoft.com/office/drawing/2014/main" id="{2ED9337A-C8EC-3554-EEBA-CE2D24D8CCE6}"/>
              </a:ext>
            </a:extLst>
          </p:cNvPr>
          <p:cNvPicPr>
            <a:picLocks noChangeAspect="1"/>
          </p:cNvPicPr>
          <p:nvPr/>
        </p:nvPicPr>
        <p:blipFill rotWithShape="1">
          <a:blip r:embed="rId3">
            <a:extLst>
              <a:ext uri="{28A0092B-C50C-407E-A947-70E740481C1C}">
                <a14:useLocalDpi xmlns:a14="http://schemas.microsoft.com/office/drawing/2010/main" val="0"/>
              </a:ext>
            </a:extLst>
          </a:blip>
          <a:srcRect l="4536" r="7658"/>
          <a:stretch/>
        </p:blipFill>
        <p:spPr>
          <a:xfrm>
            <a:off x="559659" y="1484643"/>
            <a:ext cx="8299861" cy="4834248"/>
          </a:xfrm>
          <a:prstGeom prst="rect">
            <a:avLst/>
          </a:prstGeom>
        </p:spPr>
      </p:pic>
      <p:pic>
        <p:nvPicPr>
          <p:cNvPr id="3" name="Picture 2" descr="A yellow door with bicycles in front of it&#10;&#10;Description automatically generated">
            <a:extLst>
              <a:ext uri="{FF2B5EF4-FFF2-40B4-BE49-F238E27FC236}">
                <a16:creationId xmlns:a16="http://schemas.microsoft.com/office/drawing/2014/main" id="{217C7864-BB0D-C475-51A7-879043D00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58" y="1484643"/>
            <a:ext cx="2199230" cy="4834619"/>
          </a:xfrm>
          <a:prstGeom prst="rect">
            <a:avLst/>
          </a:prstGeom>
        </p:spPr>
      </p:pic>
      <p:pic>
        <p:nvPicPr>
          <p:cNvPr id="13" name="Picture 12" descr="A cactus in front of a house&#10;&#10;Description automatically generated">
            <a:extLst>
              <a:ext uri="{FF2B5EF4-FFF2-40B4-BE49-F238E27FC236}">
                <a16:creationId xmlns:a16="http://schemas.microsoft.com/office/drawing/2014/main" id="{CF2AC789-9A69-C889-54AB-0039964A2232}"/>
              </a:ext>
            </a:extLst>
          </p:cNvPr>
          <p:cNvPicPr>
            <a:picLocks noChangeAspect="1"/>
          </p:cNvPicPr>
          <p:nvPr/>
        </p:nvPicPr>
        <p:blipFill rotWithShape="1">
          <a:blip r:embed="rId5">
            <a:extLst>
              <a:ext uri="{28A0092B-C50C-407E-A947-70E740481C1C}">
                <a14:useLocalDpi xmlns:a14="http://schemas.microsoft.com/office/drawing/2010/main" val="0"/>
              </a:ext>
            </a:extLst>
          </a:blip>
          <a:srcRect l="8050" t="14431" r="9768" b="6540"/>
          <a:stretch/>
        </p:blipFill>
        <p:spPr>
          <a:xfrm>
            <a:off x="195012" y="1536830"/>
            <a:ext cx="4575176" cy="4782061"/>
          </a:xfrm>
          <a:prstGeom prst="rect">
            <a:avLst/>
          </a:prstGeom>
        </p:spPr>
      </p:pic>
      <p:grpSp>
        <p:nvGrpSpPr>
          <p:cNvPr id="6" name="Group 5">
            <a:extLst>
              <a:ext uri="{FF2B5EF4-FFF2-40B4-BE49-F238E27FC236}">
                <a16:creationId xmlns:a16="http://schemas.microsoft.com/office/drawing/2014/main" id="{02801FEB-747C-4058-4F22-5D72B60D14CD}"/>
              </a:ext>
            </a:extLst>
          </p:cNvPr>
          <p:cNvGrpSpPr/>
          <p:nvPr/>
        </p:nvGrpSpPr>
        <p:grpSpPr>
          <a:xfrm>
            <a:off x="195012" y="509011"/>
            <a:ext cx="8753976" cy="1057917"/>
            <a:chOff x="-1982833" y="411718"/>
            <a:chExt cx="8753976" cy="1057917"/>
          </a:xfrm>
        </p:grpSpPr>
        <p:sp>
          <p:nvSpPr>
            <p:cNvPr id="7" name="Rounded Rectangle 6">
              <a:extLst>
                <a:ext uri="{FF2B5EF4-FFF2-40B4-BE49-F238E27FC236}">
                  <a16:creationId xmlns:a16="http://schemas.microsoft.com/office/drawing/2014/main" id="{A6E996A2-E1B8-B3F9-0741-061314E7010E}"/>
                </a:ext>
              </a:extLst>
            </p:cNvPr>
            <p:cNvSpPr/>
            <p:nvPr/>
          </p:nvSpPr>
          <p:spPr>
            <a:xfrm>
              <a:off x="-1783830" y="658826"/>
              <a:ext cx="5144503" cy="810809"/>
            </a:xfrm>
            <a:prstGeom prst="roundRect">
              <a:avLst/>
            </a:prstGeom>
            <a:solidFill>
              <a:schemeClr val="bg1"/>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en-US" dirty="0"/>
            </a:p>
          </p:txBody>
        </p:sp>
        <p:sp>
          <p:nvSpPr>
            <p:cNvPr id="8" name="Rounded Rectangle 4">
              <a:extLst>
                <a:ext uri="{FF2B5EF4-FFF2-40B4-BE49-F238E27FC236}">
                  <a16:creationId xmlns:a16="http://schemas.microsoft.com/office/drawing/2014/main" id="{6D1EEC1A-466A-967A-61DC-3BFCAFE112EE}"/>
                </a:ext>
              </a:extLst>
            </p:cNvPr>
            <p:cNvSpPr txBox="1"/>
            <p:nvPr/>
          </p:nvSpPr>
          <p:spPr>
            <a:xfrm>
              <a:off x="-1982833" y="411718"/>
              <a:ext cx="8753976"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400" b="1" kern="1200" dirty="0">
                  <a:solidFill>
                    <a:srgbClr val="C00000"/>
                  </a:solidFill>
                </a:rPr>
                <a:t>SUPPORTS CURRENT DESIGN TRENDS </a:t>
              </a:r>
            </a:p>
          </p:txBody>
        </p:sp>
      </p:grpSp>
      <p:sp>
        <p:nvSpPr>
          <p:cNvPr id="5" name="TextBox 4">
            <a:extLst>
              <a:ext uri="{FF2B5EF4-FFF2-40B4-BE49-F238E27FC236}">
                <a16:creationId xmlns:a16="http://schemas.microsoft.com/office/drawing/2014/main" id="{E7D4D302-C1A6-BF9B-886E-B784E4AC567F}"/>
              </a:ext>
            </a:extLst>
          </p:cNvPr>
          <p:cNvSpPr txBox="1"/>
          <p:nvPr/>
        </p:nvSpPr>
        <p:spPr>
          <a:xfrm>
            <a:off x="3340919" y="6419480"/>
            <a:ext cx="2956387" cy="184666"/>
          </a:xfrm>
          <a:prstGeom prst="rect">
            <a:avLst/>
          </a:prstGeom>
          <a:noFill/>
        </p:spPr>
        <p:txBody>
          <a:bodyPr wrap="none" lIns="0" tIns="0" rIns="0" bIns="0" rtlCol="0">
            <a:spAutoFit/>
          </a:bodyPr>
          <a:lstStyle/>
          <a:p>
            <a:r>
              <a:rPr lang="en-US" sz="1200" dirty="0"/>
              <a:t>Courtesy Westlake Royal Building Products</a:t>
            </a:r>
          </a:p>
        </p:txBody>
      </p:sp>
    </p:spTree>
    <p:extLst>
      <p:ext uri="{BB962C8B-B14F-4D97-AF65-F5344CB8AC3E}">
        <p14:creationId xmlns:p14="http://schemas.microsoft.com/office/powerpoint/2010/main" val="1922078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B918-F807-0BED-8B9E-1651C048080D}"/>
              </a:ext>
            </a:extLst>
          </p:cNvPr>
          <p:cNvSpPr>
            <a:spLocks noGrp="1"/>
          </p:cNvSpPr>
          <p:nvPr>
            <p:ph type="ctrTitle"/>
          </p:nvPr>
        </p:nvSpPr>
        <p:spPr>
          <a:xfrm>
            <a:off x="685800" y="329224"/>
            <a:ext cx="7772400" cy="744665"/>
          </a:xfrm>
        </p:spPr>
        <p:txBody>
          <a:bodyPr anchor="t">
            <a:noAutofit/>
          </a:bodyPr>
          <a:lstStyle/>
          <a:p>
            <a:r>
              <a:rPr lang="en-US" sz="4000" b="1" dirty="0"/>
              <a:t>Chapter 5</a:t>
            </a:r>
            <a:br>
              <a:rPr lang="en-US" sz="4000" dirty="0"/>
            </a:br>
            <a:endParaRPr lang="en-US" sz="4000" dirty="0"/>
          </a:p>
        </p:txBody>
      </p:sp>
      <p:graphicFrame>
        <p:nvGraphicFramePr>
          <p:cNvPr id="4" name="Content Placeholder 5">
            <a:extLst>
              <a:ext uri="{FF2B5EF4-FFF2-40B4-BE49-F238E27FC236}">
                <a16:creationId xmlns:a16="http://schemas.microsoft.com/office/drawing/2014/main" id="{2F136678-48CD-C13B-4D13-EE3F4F391B5A}"/>
              </a:ext>
            </a:extLst>
          </p:cNvPr>
          <p:cNvGraphicFramePr>
            <a:graphicFrameLocks noGrp="1"/>
          </p:cNvGraphicFramePr>
          <p:nvPr>
            <p:ph idx="4294967295"/>
            <p:extLst>
              <p:ext uri="{D42A27DB-BD31-4B8C-83A1-F6EECF244321}">
                <p14:modId xmlns:p14="http://schemas.microsoft.com/office/powerpoint/2010/main" val="1375167598"/>
              </p:ext>
            </p:extLst>
          </p:nvPr>
        </p:nvGraphicFramePr>
        <p:xfrm>
          <a:off x="338137" y="1604963"/>
          <a:ext cx="8467725" cy="507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0535541-BE8C-1ADF-2B1C-DC461F1C8700}"/>
              </a:ext>
            </a:extLst>
          </p:cNvPr>
          <p:cNvSpPr txBox="1"/>
          <p:nvPr/>
        </p:nvSpPr>
        <p:spPr>
          <a:xfrm>
            <a:off x="338137" y="1073889"/>
            <a:ext cx="8467725" cy="492443"/>
          </a:xfrm>
          <a:prstGeom prst="rect">
            <a:avLst/>
          </a:prstGeom>
          <a:noFill/>
        </p:spPr>
        <p:txBody>
          <a:bodyPr wrap="square" lIns="0" tIns="0" rIns="0" bIns="0" rtlCol="0">
            <a:spAutoFit/>
          </a:bodyPr>
          <a:lstStyle/>
          <a:p>
            <a:pPr algn="ctr"/>
            <a:r>
              <a:rPr lang="en-US" sz="3200" dirty="0">
                <a:solidFill>
                  <a:schemeClr val="accent1"/>
                </a:solidFill>
              </a:rPr>
              <a:t>HOW TO SPECIFY GPS VINYL SIDING</a:t>
            </a:r>
          </a:p>
        </p:txBody>
      </p:sp>
      <p:sp>
        <p:nvSpPr>
          <p:cNvPr id="7" name="Slide Number Placeholder 6">
            <a:extLst>
              <a:ext uri="{FF2B5EF4-FFF2-40B4-BE49-F238E27FC236}">
                <a16:creationId xmlns:a16="http://schemas.microsoft.com/office/drawing/2014/main" id="{AD2803C4-5182-B82C-F7CB-6D7489A58878}"/>
              </a:ext>
            </a:extLst>
          </p:cNvPr>
          <p:cNvSpPr>
            <a:spLocks noGrp="1"/>
          </p:cNvSpPr>
          <p:nvPr>
            <p:ph type="sldNum" sz="quarter" idx="12"/>
          </p:nvPr>
        </p:nvSpPr>
        <p:spPr/>
        <p:txBody>
          <a:bodyPr/>
          <a:lstStyle/>
          <a:p>
            <a:fld id="{3E047A04-264D-4655-9010-B1F6988209CB}" type="slidenum">
              <a:rPr lang="en-US" smtClean="0"/>
              <a:t>42</a:t>
            </a:fld>
            <a:endParaRPr lang="en-US" dirty="0"/>
          </a:p>
        </p:txBody>
      </p:sp>
    </p:spTree>
    <p:extLst>
      <p:ext uri="{BB962C8B-B14F-4D97-AF65-F5344CB8AC3E}">
        <p14:creationId xmlns:p14="http://schemas.microsoft.com/office/powerpoint/2010/main" val="126187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26" y="619851"/>
            <a:ext cx="7886700" cy="1325563"/>
          </a:xfrm>
        </p:spPr>
        <p:txBody>
          <a:bodyPr>
            <a:normAutofit/>
          </a:bodyPr>
          <a:lstStyle/>
          <a:p>
            <a:r>
              <a:rPr lang="en-US" sz="2000" b="1" dirty="0"/>
              <a:t>SPECIFY </a:t>
            </a:r>
            <a:r>
              <a:rPr lang="en-US" sz="2000" dirty="0"/>
              <a:t>CLOSED-CELL FOAM</a:t>
            </a:r>
            <a:r>
              <a:rPr lang="en-US" sz="2000" b="1" dirty="0"/>
              <a:t> &amp; TARGET R-VALUE</a:t>
            </a:r>
          </a:p>
        </p:txBody>
      </p:sp>
      <p:graphicFrame>
        <p:nvGraphicFramePr>
          <p:cNvPr id="7" name="Content Placeholder 6">
            <a:extLst>
              <a:ext uri="{FF2B5EF4-FFF2-40B4-BE49-F238E27FC236}">
                <a16:creationId xmlns:a16="http://schemas.microsoft.com/office/drawing/2014/main" id="{436F078A-918E-FECD-E917-AF689E5C5037}"/>
              </a:ext>
            </a:extLst>
          </p:cNvPr>
          <p:cNvGraphicFramePr>
            <a:graphicFrameLocks noGrp="1"/>
          </p:cNvGraphicFramePr>
          <p:nvPr>
            <p:ph idx="1"/>
            <p:extLst>
              <p:ext uri="{D42A27DB-BD31-4B8C-83A1-F6EECF244321}">
                <p14:modId xmlns:p14="http://schemas.microsoft.com/office/powerpoint/2010/main" val="885804465"/>
              </p:ext>
            </p:extLst>
          </p:nvPr>
        </p:nvGraphicFramePr>
        <p:xfrm>
          <a:off x="170100" y="1580445"/>
          <a:ext cx="5656269" cy="3823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r>
              <a:rPr lang="en-US" dirty="0"/>
              <a:t>41</a:t>
            </a:r>
          </a:p>
        </p:txBody>
      </p:sp>
      <p:graphicFrame>
        <p:nvGraphicFramePr>
          <p:cNvPr id="3" name="Table 2">
            <a:extLst>
              <a:ext uri="{FF2B5EF4-FFF2-40B4-BE49-F238E27FC236}">
                <a16:creationId xmlns:a16="http://schemas.microsoft.com/office/drawing/2014/main" id="{75258054-B73E-E666-3295-31351E634952}"/>
              </a:ext>
            </a:extLst>
          </p:cNvPr>
          <p:cNvGraphicFramePr>
            <a:graphicFrameLocks noGrp="1"/>
          </p:cNvGraphicFramePr>
          <p:nvPr>
            <p:extLst>
              <p:ext uri="{D42A27DB-BD31-4B8C-83A1-F6EECF244321}">
                <p14:modId xmlns:p14="http://schemas.microsoft.com/office/powerpoint/2010/main" val="1391933"/>
              </p:ext>
            </p:extLst>
          </p:nvPr>
        </p:nvGraphicFramePr>
        <p:xfrm>
          <a:off x="6048097" y="1711569"/>
          <a:ext cx="2520177" cy="4005654"/>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1226636">
                  <a:extLst>
                    <a:ext uri="{9D8B030D-6E8A-4147-A177-3AD203B41FA5}">
                      <a16:colId xmlns:a16="http://schemas.microsoft.com/office/drawing/2014/main" val="20000"/>
                    </a:ext>
                  </a:extLst>
                </a:gridCol>
                <a:gridCol w="1293541">
                  <a:extLst>
                    <a:ext uri="{9D8B030D-6E8A-4147-A177-3AD203B41FA5}">
                      <a16:colId xmlns:a16="http://schemas.microsoft.com/office/drawing/2014/main" val="20001"/>
                    </a:ext>
                  </a:extLst>
                </a:gridCol>
              </a:tblGrid>
              <a:tr h="801598">
                <a:tc>
                  <a:txBody>
                    <a:bodyPr/>
                    <a:lstStyle/>
                    <a:p>
                      <a:pPr algn="ctr"/>
                      <a:r>
                        <a:rPr lang="en-US" sz="2000" b="1" dirty="0"/>
                        <a:t>Siding Material</a:t>
                      </a:r>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tcPr>
                </a:tc>
                <a:tc>
                  <a:txBody>
                    <a:bodyPr/>
                    <a:lstStyle/>
                    <a:p>
                      <a:pPr algn="ctr"/>
                      <a:r>
                        <a:rPr lang="en-US" sz="2000" b="1" dirty="0"/>
                        <a:t>R-Value</a:t>
                      </a:r>
                    </a:p>
                  </a:txBody>
                  <a:tcP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val="10000"/>
                  </a:ext>
                </a:extLst>
              </a:tr>
              <a:tr h="357206">
                <a:tc>
                  <a:txBody>
                    <a:bodyPr/>
                    <a:lstStyle/>
                    <a:p>
                      <a:r>
                        <a:rPr lang="en-US" sz="1600" b="0" dirty="0">
                          <a:latin typeface="+mn-lt"/>
                          <a:cs typeface="+mn-cs"/>
                        </a:rPr>
                        <a:t>Stone</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algn="ctr"/>
                      <a:r>
                        <a:rPr lang="en-US" sz="1600" b="0" dirty="0">
                          <a:latin typeface="+mn-lt"/>
                          <a:cs typeface="+mn-cs"/>
                        </a:rPr>
                        <a:t>0.01</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1"/>
                  </a:ext>
                </a:extLst>
              </a:tr>
              <a:tr h="357206">
                <a:tc>
                  <a:txBody>
                    <a:bodyPr/>
                    <a:lstStyle/>
                    <a:p>
                      <a:r>
                        <a:rPr lang="en-US" sz="1600" b="0" dirty="0"/>
                        <a:t>Stucco</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algn="ctr"/>
                      <a:r>
                        <a:rPr lang="en-US" sz="1600" b="0" dirty="0">
                          <a:latin typeface="+mn-lt"/>
                          <a:cs typeface="+mn-cs"/>
                        </a:rPr>
                        <a:t>0.10</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2"/>
                  </a:ext>
                </a:extLst>
              </a:tr>
              <a:tr h="357206">
                <a:tc>
                  <a:txBody>
                    <a:bodyPr/>
                    <a:lstStyle/>
                    <a:p>
                      <a:r>
                        <a:rPr lang="en-US" sz="1600" b="0" dirty="0"/>
                        <a:t>Brick</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algn="ctr"/>
                      <a:r>
                        <a:rPr lang="en-US" sz="1600" b="0" dirty="0"/>
                        <a:t>0.11</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3"/>
                  </a:ext>
                </a:extLst>
              </a:tr>
              <a:tr h="616992">
                <a:tc>
                  <a:txBody>
                    <a:bodyPr/>
                    <a:lstStyle/>
                    <a:p>
                      <a:r>
                        <a:rPr lang="en-US" sz="1600" b="0" dirty="0">
                          <a:latin typeface="+mn-lt"/>
                          <a:cs typeface="+mn-cs"/>
                        </a:rPr>
                        <a:t>Fiber</a:t>
                      </a:r>
                      <a:r>
                        <a:rPr lang="en-US" sz="1600" b="0" baseline="0" dirty="0">
                          <a:latin typeface="+mn-lt"/>
                          <a:cs typeface="+mn-cs"/>
                        </a:rPr>
                        <a:t> Cement</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algn="ctr"/>
                      <a:r>
                        <a:rPr lang="en-US" sz="1600" b="0" dirty="0"/>
                        <a:t>0.59</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4"/>
                  </a:ext>
                </a:extLst>
              </a:tr>
              <a:tr h="357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Vinyl Siding</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0.62</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5"/>
                  </a:ext>
                </a:extLst>
              </a:tr>
              <a:tr h="357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Steel</a:t>
                      </a:r>
                      <a:r>
                        <a:rPr lang="en-US" sz="1600" b="0" baseline="0" dirty="0">
                          <a:latin typeface="+mn-lt"/>
                          <a:cs typeface="+mn-cs"/>
                        </a:rPr>
                        <a:t> Siding</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0.62</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tcPr>
                </a:tc>
                <a:extLst>
                  <a:ext uri="{0D108BD9-81ED-4DB2-BD59-A6C34878D82A}">
                    <a16:rowId xmlns:a16="http://schemas.microsoft.com/office/drawing/2014/main" val="10006"/>
                  </a:ext>
                </a:extLst>
              </a:tr>
              <a:tr h="357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Wood</a:t>
                      </a:r>
                      <a:endParaRPr lang="en-US" sz="1600" b="0" dirty="0">
                        <a:latin typeface="Helvetica"/>
                        <a:cs typeface="Helvetica"/>
                      </a:endParaRPr>
                    </a:p>
                  </a:txBody>
                  <a:tcPr>
                    <a:lnL w="12700" cap="flat" cmpd="sng" algn="ctr">
                      <a:solidFill>
                        <a:prstClr val="black"/>
                      </a:solidFill>
                      <a:prstDash val="solid"/>
                      <a:round/>
                      <a:headEnd type="none" w="med" len="med"/>
                      <a:tailEnd type="none" w="med" len="med"/>
                    </a:lnL>
                    <a:lnB w="12700" cap="flat" cmpd="sng" algn="ctr">
                      <a:solidFill>
                        <a:prstClr val="black"/>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mn-lt"/>
                          <a:cs typeface="+mn-cs"/>
                        </a:rPr>
                        <a:t>0.81</a:t>
                      </a:r>
                      <a:endParaRPr lang="en-US" sz="1600" b="0" dirty="0">
                        <a:latin typeface="Helvetica"/>
                        <a:cs typeface="Helvetica"/>
                      </a:endParaRPr>
                    </a:p>
                  </a:txBody>
                  <a:tcPr>
                    <a:lnR w="12700" cap="flat" cmpd="sng" algn="ctr">
                      <a:solidFill>
                        <a:prstClr val="black"/>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9180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00" y="826434"/>
            <a:ext cx="7886700" cy="1325563"/>
          </a:xfrm>
        </p:spPr>
        <p:txBody>
          <a:bodyPr>
            <a:normAutofit/>
          </a:bodyPr>
          <a:lstStyle/>
          <a:p>
            <a:r>
              <a:rPr lang="en-US" sz="2400" b="1" dirty="0"/>
              <a:t>SPECIFY ADVANCED MOISTURE MANAGEMENT</a:t>
            </a:r>
          </a:p>
        </p:txBody>
      </p:sp>
      <p:sp>
        <p:nvSpPr>
          <p:cNvPr id="5" name="Slide Number Placeholder 4"/>
          <p:cNvSpPr>
            <a:spLocks noGrp="1"/>
          </p:cNvSpPr>
          <p:nvPr>
            <p:ph type="sldNum" sz="quarter" idx="12"/>
          </p:nvPr>
        </p:nvSpPr>
        <p:spPr/>
        <p:txBody>
          <a:bodyPr/>
          <a:lstStyle/>
          <a:p>
            <a:pPr>
              <a:defRPr/>
            </a:pPr>
            <a:r>
              <a:rPr lang="en-US" dirty="0"/>
              <a:t>40</a:t>
            </a:r>
          </a:p>
        </p:txBody>
      </p:sp>
      <p:pic>
        <p:nvPicPr>
          <p:cNvPr id="8" name="Picture 7" descr="ProgressiveFoam_0419.jpg"/>
          <p:cNvPicPr>
            <a:picLocks noChangeAspect="1"/>
          </p:cNvPicPr>
          <p:nvPr/>
        </p:nvPicPr>
        <p:blipFill>
          <a:blip r:embed="rId3" cstate="print"/>
          <a:srcRect l="6136" t="18890" r="47606" b="46254"/>
          <a:stretch>
            <a:fillRect/>
          </a:stretch>
        </p:blipFill>
        <p:spPr>
          <a:xfrm>
            <a:off x="2203437" y="1843666"/>
            <a:ext cx="6940563" cy="4747934"/>
          </a:xfrm>
          <a:prstGeom prst="rect">
            <a:avLst/>
          </a:prstGeom>
          <a:ln>
            <a:noFill/>
          </a:ln>
          <a:effectLst/>
        </p:spPr>
      </p:pic>
      <p:graphicFrame>
        <p:nvGraphicFramePr>
          <p:cNvPr id="6" name="Diagram 5">
            <a:extLst>
              <a:ext uri="{FF2B5EF4-FFF2-40B4-BE49-F238E27FC236}">
                <a16:creationId xmlns:a16="http://schemas.microsoft.com/office/drawing/2014/main" id="{5C2A01F3-4EBF-E184-9348-C7F3C2DBEA24}"/>
              </a:ext>
            </a:extLst>
          </p:cNvPr>
          <p:cNvGraphicFramePr/>
          <p:nvPr>
            <p:extLst>
              <p:ext uri="{D42A27DB-BD31-4B8C-83A1-F6EECF244321}">
                <p14:modId xmlns:p14="http://schemas.microsoft.com/office/powerpoint/2010/main" val="3186823622"/>
              </p:ext>
            </p:extLst>
          </p:nvPr>
        </p:nvGraphicFramePr>
        <p:xfrm>
          <a:off x="440100" y="2049872"/>
          <a:ext cx="4444721" cy="32426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5002A4F-1731-E62C-ECF3-F93CFF1272BB}"/>
              </a:ext>
            </a:extLst>
          </p:cNvPr>
          <p:cNvSpPr txBox="1"/>
          <p:nvPr/>
        </p:nvSpPr>
        <p:spPr>
          <a:xfrm>
            <a:off x="4066673" y="6581001"/>
            <a:ext cx="3525253" cy="184666"/>
          </a:xfrm>
          <a:prstGeom prst="rect">
            <a:avLst/>
          </a:prstGeom>
          <a:noFill/>
        </p:spPr>
        <p:txBody>
          <a:bodyPr wrap="square" lIns="0" tIns="0" rIns="0" bIns="0" rtlCol="0">
            <a:spAutoFit/>
          </a:bodyPr>
          <a:lstStyle/>
          <a:p>
            <a:pPr algn="ctr"/>
            <a:r>
              <a:rPr lang="en-US" sz="1200" dirty="0"/>
              <a:t>Courtesy Progressive Foam</a:t>
            </a:r>
          </a:p>
        </p:txBody>
      </p:sp>
    </p:spTree>
    <p:extLst>
      <p:ext uri="{BB962C8B-B14F-4D97-AF65-F5344CB8AC3E}">
        <p14:creationId xmlns:p14="http://schemas.microsoft.com/office/powerpoint/2010/main" val="4288920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0D0B446-3BD3-724B-0B35-E751628011BA}"/>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935605" y="3744317"/>
            <a:ext cx="4817098" cy="3113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im Shim.jpg"/>
          <p:cNvPicPr>
            <a:picLocks noChangeAspect="1"/>
          </p:cNvPicPr>
          <p:nvPr/>
        </p:nvPicPr>
        <p:blipFill>
          <a:blip r:embed="rId4" cstate="screen">
            <a:duotone>
              <a:prstClr val="black"/>
              <a:schemeClr val="accent6">
                <a:tint val="45000"/>
                <a:satMod val="400000"/>
              </a:schemeClr>
            </a:duotone>
          </a:blip>
          <a:stretch>
            <a:fillRect/>
          </a:stretch>
        </p:blipFill>
        <p:spPr>
          <a:xfrm>
            <a:off x="3935605" y="1130968"/>
            <a:ext cx="2493411" cy="2613349"/>
          </a:xfrm>
          <a:prstGeom prst="rect">
            <a:avLst/>
          </a:prstGeom>
          <a:effectLst/>
        </p:spPr>
      </p:pic>
      <p:sp>
        <p:nvSpPr>
          <p:cNvPr id="2" name="Title 1"/>
          <p:cNvSpPr>
            <a:spLocks noGrp="1"/>
          </p:cNvSpPr>
          <p:nvPr>
            <p:ph type="title"/>
          </p:nvPr>
        </p:nvSpPr>
        <p:spPr>
          <a:xfrm>
            <a:off x="458423" y="461269"/>
            <a:ext cx="8294280" cy="1325563"/>
          </a:xfrm>
        </p:spPr>
        <p:txBody>
          <a:bodyPr>
            <a:normAutofit/>
          </a:bodyPr>
          <a:lstStyle/>
          <a:p>
            <a:r>
              <a:rPr lang="en-US" sz="2400" b="1" dirty="0"/>
              <a:t>SPECIFY SYSTEMS WITH GPS CI DETAILS </a:t>
            </a:r>
          </a:p>
        </p:txBody>
      </p:sp>
      <p:graphicFrame>
        <p:nvGraphicFramePr>
          <p:cNvPr id="6" name="Content Placeholder 5">
            <a:extLst>
              <a:ext uri="{FF2B5EF4-FFF2-40B4-BE49-F238E27FC236}">
                <a16:creationId xmlns:a16="http://schemas.microsoft.com/office/drawing/2014/main" id="{71ED3979-F42A-8F5D-A28E-2082765F366F}"/>
              </a:ext>
            </a:extLst>
          </p:cNvPr>
          <p:cNvGraphicFramePr>
            <a:graphicFrameLocks noGrp="1"/>
          </p:cNvGraphicFramePr>
          <p:nvPr>
            <p:ph idx="1"/>
            <p:extLst>
              <p:ext uri="{D42A27DB-BD31-4B8C-83A1-F6EECF244321}">
                <p14:modId xmlns:p14="http://schemas.microsoft.com/office/powerpoint/2010/main" val="986241618"/>
              </p:ext>
            </p:extLst>
          </p:nvPr>
        </p:nvGraphicFramePr>
        <p:xfrm>
          <a:off x="127634" y="1675200"/>
          <a:ext cx="5054678" cy="48653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p:cNvSpPr>
            <a:spLocks noGrp="1"/>
          </p:cNvSpPr>
          <p:nvPr>
            <p:ph type="sldNum" sz="quarter" idx="12"/>
          </p:nvPr>
        </p:nvSpPr>
        <p:spPr/>
        <p:txBody>
          <a:bodyPr/>
          <a:lstStyle/>
          <a:p>
            <a:pPr>
              <a:defRPr/>
            </a:pPr>
            <a:r>
              <a:rPr lang="en-US" dirty="0"/>
              <a:t>42</a:t>
            </a:r>
          </a:p>
        </p:txBody>
      </p:sp>
      <p:pic>
        <p:nvPicPr>
          <p:cNvPr id="7" name="Picture 6" descr="New Construction EasyPost.png"/>
          <p:cNvPicPr>
            <a:picLocks noChangeAspect="1"/>
          </p:cNvPicPr>
          <p:nvPr/>
        </p:nvPicPr>
        <p:blipFill>
          <a:blip r:embed="rId10" cstate="screen">
            <a:duotone>
              <a:prstClr val="black"/>
              <a:schemeClr val="accent6">
                <a:tint val="45000"/>
                <a:satMod val="400000"/>
              </a:schemeClr>
            </a:duotone>
          </a:blip>
          <a:stretch>
            <a:fillRect/>
          </a:stretch>
        </p:blipFill>
        <p:spPr>
          <a:xfrm>
            <a:off x="5920616" y="1130968"/>
            <a:ext cx="2832087" cy="2613349"/>
          </a:xfrm>
          <a:prstGeom prst="rect">
            <a:avLst/>
          </a:prstGeom>
          <a:effectLst/>
        </p:spPr>
      </p:pic>
    </p:spTree>
    <p:extLst>
      <p:ext uri="{BB962C8B-B14F-4D97-AF65-F5344CB8AC3E}">
        <p14:creationId xmlns:p14="http://schemas.microsoft.com/office/powerpoint/2010/main" val="25440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2A27-0BDF-8355-FC99-D71CDB1B9DDE}"/>
              </a:ext>
            </a:extLst>
          </p:cNvPr>
          <p:cNvSpPr>
            <a:spLocks noGrp="1"/>
          </p:cNvSpPr>
          <p:nvPr>
            <p:ph type="title"/>
          </p:nvPr>
        </p:nvSpPr>
        <p:spPr>
          <a:xfrm>
            <a:off x="440098" y="689908"/>
            <a:ext cx="8534701" cy="853200"/>
          </a:xfrm>
        </p:spPr>
        <p:txBody>
          <a:bodyPr/>
          <a:lstStyle/>
          <a:p>
            <a:r>
              <a:rPr lang="en-US" sz="2400" dirty="0"/>
              <a:t>SPECIFY GPS</a:t>
            </a:r>
          </a:p>
        </p:txBody>
      </p:sp>
      <p:sp>
        <p:nvSpPr>
          <p:cNvPr id="3" name="Content Placeholder 2">
            <a:extLst>
              <a:ext uri="{FF2B5EF4-FFF2-40B4-BE49-F238E27FC236}">
                <a16:creationId xmlns:a16="http://schemas.microsoft.com/office/drawing/2014/main" id="{E617E537-8222-9208-82CD-73E539801FBA}"/>
              </a:ext>
            </a:extLst>
          </p:cNvPr>
          <p:cNvSpPr>
            <a:spLocks noGrp="1"/>
          </p:cNvSpPr>
          <p:nvPr>
            <p:ph idx="1"/>
          </p:nvPr>
        </p:nvSpPr>
        <p:spPr>
          <a:xfrm>
            <a:off x="440100" y="1965600"/>
            <a:ext cx="8534700" cy="3906000"/>
          </a:xfrm>
        </p:spPr>
        <p:txBody>
          <a:bodyPr/>
          <a:lstStyle/>
          <a:p>
            <a:r>
              <a:rPr lang="en-US" sz="2400" dirty="0">
                <a:latin typeface="+mn-lt"/>
                <a:ea typeface="Arial" panose="020B0604020202020204" pitchFamily="34" charset="0"/>
              </a:rPr>
              <a:t> A</a:t>
            </a:r>
            <a:r>
              <a:rPr lang="en-US" sz="2400" dirty="0">
                <a:effectLst/>
                <a:latin typeface="+mn-lt"/>
                <a:ea typeface="Arial" panose="020B0604020202020204" pitchFamily="34" charset="0"/>
              </a:rPr>
              <a:t>dheres to the same ASTM standards </a:t>
            </a:r>
            <a:r>
              <a:rPr lang="en-US" sz="2400" dirty="0">
                <a:latin typeface="+mn-lt"/>
                <a:ea typeface="Arial" panose="020B0604020202020204" pitchFamily="34" charset="0"/>
              </a:rPr>
              <a:t>as </a:t>
            </a:r>
            <a:r>
              <a:rPr lang="en-US" sz="2400" dirty="0">
                <a:effectLst/>
                <a:latin typeface="+mn-lt"/>
                <a:ea typeface="Arial" panose="020B0604020202020204" pitchFamily="34" charset="0"/>
              </a:rPr>
              <a:t>traditional EPS and </a:t>
            </a:r>
            <a:r>
              <a:rPr lang="en-US" sz="2400" dirty="0">
                <a:latin typeface="+mn-lt"/>
                <a:ea typeface="Arial" panose="020B0604020202020204" pitchFamily="34" charset="0"/>
              </a:rPr>
              <a:t>XPS,</a:t>
            </a:r>
            <a:r>
              <a:rPr lang="en-US" sz="2400" dirty="0">
                <a:effectLst/>
                <a:latin typeface="+mn-lt"/>
                <a:ea typeface="Arial" panose="020B0604020202020204" pitchFamily="34" charset="0"/>
              </a:rPr>
              <a:t> the other main polystyrene-based foams (ASTM C578)</a:t>
            </a:r>
          </a:p>
          <a:p>
            <a:r>
              <a:rPr lang="en-US" sz="2400" dirty="0">
                <a:latin typeface="+mn-lt"/>
                <a:ea typeface="Arial" panose="020B0604020202020204" pitchFamily="34" charset="0"/>
              </a:rPr>
              <a:t> H</a:t>
            </a:r>
            <a:r>
              <a:rPr lang="en-US" sz="2400" dirty="0">
                <a:effectLst/>
                <a:latin typeface="+mn-lt"/>
                <a:ea typeface="Arial" panose="020B0604020202020204" pitchFamily="34" charset="0"/>
              </a:rPr>
              <a:t>owever, its performance characteristics are different enough that the main specification tools in the AEC industry in North America (BSD SPECLINK and MASTERSPEC) have created an entirely new "graphite polystyrene" category to help product specifiers identify its attributes.</a:t>
            </a:r>
            <a:endParaRPr lang="en-US" sz="2400" dirty="0"/>
          </a:p>
        </p:txBody>
      </p:sp>
      <p:sp>
        <p:nvSpPr>
          <p:cNvPr id="4" name="Slide Number Placeholder 3">
            <a:extLst>
              <a:ext uri="{FF2B5EF4-FFF2-40B4-BE49-F238E27FC236}">
                <a16:creationId xmlns:a16="http://schemas.microsoft.com/office/drawing/2014/main" id="{5E38F712-0D6E-24FC-FC0C-4DAF955CABD0}"/>
              </a:ext>
            </a:extLst>
          </p:cNvPr>
          <p:cNvSpPr>
            <a:spLocks noGrp="1"/>
          </p:cNvSpPr>
          <p:nvPr>
            <p:ph type="sldNum" sz="quarter" idx="12"/>
          </p:nvPr>
        </p:nvSpPr>
        <p:spPr/>
        <p:txBody>
          <a:bodyPr/>
          <a:lstStyle/>
          <a:p>
            <a:pPr>
              <a:defRPr/>
            </a:pPr>
            <a:fld id="{5037968F-C5DF-8942-8786-D4E55E9E1C54}" type="slidenum">
              <a:rPr lang="en-US" smtClean="0"/>
              <a:pPr>
                <a:defRPr/>
              </a:pPr>
              <a:t>46</a:t>
            </a:fld>
            <a:endParaRPr lang="en-US" dirty="0"/>
          </a:p>
        </p:txBody>
      </p:sp>
    </p:spTree>
    <p:extLst>
      <p:ext uri="{BB962C8B-B14F-4D97-AF65-F5344CB8AC3E}">
        <p14:creationId xmlns:p14="http://schemas.microsoft.com/office/powerpoint/2010/main" val="228998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p:nvPr/>
        </p:nvSpPr>
        <p:spPr>
          <a:xfrm>
            <a:off x="4535487" y="639762"/>
            <a:ext cx="1406532" cy="5374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0" tIns="0" rIns="0" bIns="0">
            <a:spAutoFit/>
          </a:bodyPr>
          <a:lstStyle/>
          <a:p>
            <a:pPr lvl="0"/>
            <a:r>
              <a:rPr sz="3200" baseline="-22619" dirty="0">
                <a:solidFill>
                  <a:srgbClr val="FFFFFF"/>
                </a:solidFill>
                <a:latin typeface="Calibri"/>
                <a:ea typeface="Calibri"/>
                <a:cs typeface="Calibri"/>
                <a:sym typeface="Calibri"/>
              </a:rPr>
              <a:t>Benefits</a:t>
            </a:r>
            <a:r>
              <a:rPr sz="3200" baseline="-20250" dirty="0">
                <a:solidFill>
                  <a:srgbClr val="FFFFFF"/>
                </a:solidFill>
                <a:latin typeface="Calibri"/>
                <a:ea typeface="Calibri"/>
                <a:cs typeface="Calibri"/>
                <a:sym typeface="Calibri"/>
              </a:rPr>
              <a:t>:</a:t>
            </a:r>
          </a:p>
        </p:txBody>
      </p:sp>
      <p:sp>
        <p:nvSpPr>
          <p:cNvPr id="104" name="Shape 104"/>
          <p:cNvSpPr>
            <a:spLocks noGrp="1"/>
          </p:cNvSpPr>
          <p:nvPr>
            <p:ph type="sldNum" sz="quarter" idx="2"/>
          </p:nvPr>
        </p:nvSpPr>
        <p:spPr>
          <a:xfrm>
            <a:off x="144507" y="6569234"/>
            <a:ext cx="2057403" cy="127001"/>
          </a:xfrm>
          <a:prstGeom prst="rect">
            <a:avLst/>
          </a:prstGeom>
          <a:extLst>
            <a:ext uri="{C572A759-6A51-4108-AA02-DFA0A04FC94B}">
              <ma14:wrappingTextBoxFlag xmlns:mc="http://schemas.openxmlformats.org/markup-compatibility/2006" xmlns:mv="urn:schemas-microsoft-com:mac:vml" xmlns:ma14="http://schemas.microsoft.com/office/mac/drawingml/2011/main" xmlns="" val="1"/>
            </a:ext>
          </a:extLst>
        </p:spPr>
        <p:txBody>
          <a:bodyPr>
            <a:normAutofit/>
          </a:bodyPr>
          <a:lstStyle>
            <a:lvl1pPr>
              <a:lnSpc>
                <a:spcPct val="90000"/>
              </a:lnSpc>
              <a:defRPr sz="900"/>
            </a:lvl1pPr>
          </a:lstStyle>
          <a:p>
            <a:pPr lvl="0">
              <a:defRPr sz="1800">
                <a:solidFill>
                  <a:srgbClr val="000000"/>
                </a:solidFill>
              </a:defRPr>
            </a:pPr>
            <a:fld id="{86CB4B4D-7CA3-9044-876B-883B54F8677D}" type="slidenum">
              <a:rPr sz="900"/>
              <a:pPr lvl="0">
                <a:defRPr sz="1800">
                  <a:solidFill>
                    <a:srgbClr val="000000"/>
                  </a:solidFill>
                </a:defRPr>
              </a:pPr>
              <a:t>47</a:t>
            </a:fld>
            <a:endParaRPr sz="900" dirty="0"/>
          </a:p>
        </p:txBody>
      </p:sp>
      <p:sp>
        <p:nvSpPr>
          <p:cNvPr id="13" name="Shape 62"/>
          <p:cNvSpPr txBox="1">
            <a:spLocks/>
          </p:cNvSpPr>
          <p:nvPr/>
        </p:nvSpPr>
        <p:spPr>
          <a:xfrm>
            <a:off x="302368" y="56226"/>
            <a:ext cx="8229601" cy="852258"/>
          </a:xfrm>
          <a:prstGeom prst="rect">
            <a:avLst/>
          </a:prstGeom>
        </p:spPr>
        <p:txBody>
          <a:bodyPr anchor="b"/>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lvl="0">
              <a:defRPr sz="1800"/>
            </a:pPr>
            <a:r>
              <a:rPr lang="en-US" sz="2400" b="1" dirty="0">
                <a:solidFill>
                  <a:schemeClr val="accent1"/>
                </a:solidFill>
                <a:latin typeface="+mj-lt"/>
              </a:rPr>
              <a:t>SPECIFY HEALTHY INTERIORS </a:t>
            </a:r>
          </a:p>
        </p:txBody>
      </p:sp>
      <p:sp>
        <p:nvSpPr>
          <p:cNvPr id="14" name="Shape 84"/>
          <p:cNvSpPr/>
          <p:nvPr/>
        </p:nvSpPr>
        <p:spPr>
          <a:xfrm>
            <a:off x="580132" y="1137458"/>
            <a:ext cx="6408502" cy="54952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0" tIns="0" rIns="0" bIns="0">
            <a:normAutofit fontScale="77500" lnSpcReduction="20000"/>
          </a:bodyPr>
          <a:lstStyle/>
          <a:p>
            <a:pPr lvl="0">
              <a:spcBef>
                <a:spcPts val="700"/>
              </a:spcBef>
              <a:buClr>
                <a:srgbClr val="C00000"/>
              </a:buClr>
              <a:buSzPct val="100000"/>
              <a:tabLst>
                <a:tab pos="228600" algn="l"/>
              </a:tabLst>
            </a:pPr>
            <a:r>
              <a:rPr lang="en-US" sz="2000" b="1" dirty="0"/>
              <a:t>Allowable Emission Levels and Measurement</a:t>
            </a:r>
          </a:p>
          <a:p>
            <a:pPr marL="284163" indent="-284163">
              <a:lnSpc>
                <a:spcPct val="110000"/>
              </a:lnSpc>
              <a:spcBef>
                <a:spcPts val="1200"/>
              </a:spcBef>
              <a:buClr>
                <a:srgbClr val="C00000"/>
              </a:buClr>
              <a:buSzPct val="100000"/>
              <a:buFont typeface="Wingdings" panose="05000000000000000000" pitchFamily="2" charset="2"/>
              <a:buChar char="§"/>
              <a:tabLst>
                <a:tab pos="228600" algn="l"/>
              </a:tabLst>
            </a:pPr>
            <a:r>
              <a:rPr lang="en-US" sz="2000" dirty="0"/>
              <a:t>Products are measured for chemical and particle emissions, as they are tested to simulate actual product use. Most building materials and furnishings are required to meet allowable emission levels within 7 to 14 days of installation.</a:t>
            </a:r>
          </a:p>
          <a:p>
            <a:pPr marL="284163" lvl="0" indent="-284163">
              <a:lnSpc>
                <a:spcPct val="110000"/>
              </a:lnSpc>
              <a:spcBef>
                <a:spcPts val="1200"/>
              </a:spcBef>
              <a:buClr>
                <a:srgbClr val="C00000"/>
              </a:buClr>
              <a:buSzPct val="100000"/>
              <a:buFont typeface="Wingdings" panose="05000000000000000000" pitchFamily="2" charset="2"/>
              <a:buChar char="§"/>
              <a:tabLst>
                <a:tab pos="228600" algn="l"/>
              </a:tabLst>
            </a:pPr>
            <a:r>
              <a:rPr lang="en-US" sz="2000" dirty="0"/>
              <a:t>All products are tested in dynamic environmental chambers following guidance of </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ASTM Standards D-5116 and D-6670</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US Environmental Protection Agency's (USEPA) testing protocol for furniture</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State of Washington's protocol for interior furnishings and construction materials</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Germany's Blue Angel Program</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California’s Department of Public Health Services (CDPH) Standard Practice for Specification Section 01350 </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ISO 16000 environmental testing series</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ANSI/ASHRAE Standard 62.1-2007</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World Health Organization</a:t>
            </a:r>
          </a:p>
          <a:p>
            <a:pPr marL="514350" lvl="5" indent="-230188">
              <a:spcBef>
                <a:spcPts val="700"/>
              </a:spcBef>
              <a:buClr>
                <a:srgbClr val="C00000"/>
              </a:buClr>
              <a:buSzPct val="100000"/>
              <a:buFont typeface="Wingdings" panose="05000000000000000000" pitchFamily="2" charset="2"/>
              <a:buChar char="ü"/>
              <a:tabLst>
                <a:tab pos="228600" algn="l"/>
              </a:tabLst>
            </a:pPr>
            <a:r>
              <a:rPr lang="en-US" sz="2000" dirty="0"/>
              <a:t>LEED for New Construction (LEED-NC) and LEED for Commercial Interiors (LEED-CI) </a:t>
            </a:r>
            <a:br>
              <a:rPr lang="en-US" sz="2000" dirty="0"/>
            </a:br>
            <a:endParaRPr lang="en-US" sz="2000" dirty="0"/>
          </a:p>
        </p:txBody>
      </p:sp>
      <p:pic>
        <p:nvPicPr>
          <p:cNvPr id="4098" name="Picture 2" descr="http://greenguard.org/Libraries/GG_Images/GREENGUARD_UL2818_RGB_Green.sflb.ash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73243" y="2187835"/>
            <a:ext cx="11906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thumb/4/42/UL_Mark.svg/2000px-UL_Mark.sv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24259" y="1041650"/>
            <a:ext cx="1008699" cy="100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4025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E8FE22-62AD-73ED-276D-6E7B08970AEF}"/>
              </a:ext>
            </a:extLst>
          </p:cNvPr>
          <p:cNvSpPr txBox="1">
            <a:spLocks/>
          </p:cNvSpPr>
          <p:nvPr/>
        </p:nvSpPr>
        <p:spPr>
          <a:xfrm>
            <a:off x="368045" y="415460"/>
            <a:ext cx="7654413" cy="1325563"/>
          </a:xfrm>
          <a:prstGeom prst="rect">
            <a:avLst/>
          </a:prstGeom>
        </p:spPr>
        <p:txBody>
          <a:bodyPr anchor="t">
            <a:normAutofit/>
          </a:bodyPr>
          <a:lst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a:lstStyle>
          <a:p>
            <a:pPr lvl="0"/>
            <a:r>
              <a:rPr lang="en-US" sz="2800" b="1" dirty="0"/>
              <a:t>CASE STUDY: NJIT RESIDE RIGHT STUDY</a:t>
            </a:r>
          </a:p>
        </p:txBody>
      </p:sp>
      <p:pic>
        <p:nvPicPr>
          <p:cNvPr id="16" name="Picture 15" descr="A picture containing text, businesscard, screenshot, design&#10;&#10;Description automatically generated">
            <a:extLst>
              <a:ext uri="{FF2B5EF4-FFF2-40B4-BE49-F238E27FC236}">
                <a16:creationId xmlns:a16="http://schemas.microsoft.com/office/drawing/2014/main" id="{D790BC15-1B76-5D19-FD09-F20FC3356EFF}"/>
              </a:ext>
            </a:extLst>
          </p:cNvPr>
          <p:cNvPicPr>
            <a:picLocks noChangeAspect="1"/>
          </p:cNvPicPr>
          <p:nvPr/>
        </p:nvPicPr>
        <p:blipFill rotWithShape="1">
          <a:blip r:embed="rId3">
            <a:extLst>
              <a:ext uri="{28A0092B-C50C-407E-A947-70E740481C1C}">
                <a14:useLocalDpi xmlns:a14="http://schemas.microsoft.com/office/drawing/2010/main" val="0"/>
              </a:ext>
            </a:extLst>
          </a:blip>
          <a:srcRect l="19827" t="26902" r="-1" b="3457"/>
          <a:stretch/>
        </p:blipFill>
        <p:spPr>
          <a:xfrm>
            <a:off x="0" y="903356"/>
            <a:ext cx="9144000" cy="5954644"/>
          </a:xfrm>
          <a:prstGeom prst="rect">
            <a:avLst/>
          </a:prstGeom>
          <a:blipFill>
            <a:blip r:embed="rId4">
              <a:alphaModFix amt="53000"/>
            </a:blip>
            <a:stretch>
              <a:fillRect/>
            </a:stretch>
          </a:blipFill>
        </p:spPr>
      </p:pic>
      <p:pic>
        <p:nvPicPr>
          <p:cNvPr id="18" name="Picture 17" descr="A picture containing outdoor, window, property, real estate&#10;&#10;Description automatically generated">
            <a:extLst>
              <a:ext uri="{FF2B5EF4-FFF2-40B4-BE49-F238E27FC236}">
                <a16:creationId xmlns:a16="http://schemas.microsoft.com/office/drawing/2014/main" id="{9A69FAC5-318E-B9D1-5040-A7AE1E42E9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677" y="1804742"/>
            <a:ext cx="4505264" cy="2380395"/>
          </a:xfrm>
          <a:prstGeom prst="rect">
            <a:avLst/>
          </a:prstGeom>
        </p:spPr>
      </p:pic>
      <p:sp>
        <p:nvSpPr>
          <p:cNvPr id="5" name="Slide Number Placeholder 4">
            <a:extLst>
              <a:ext uri="{FF2B5EF4-FFF2-40B4-BE49-F238E27FC236}">
                <a16:creationId xmlns:a16="http://schemas.microsoft.com/office/drawing/2014/main" id="{A75B262C-9987-EEC5-D23C-C1A897390335}"/>
              </a:ext>
            </a:extLst>
          </p:cNvPr>
          <p:cNvSpPr>
            <a:spLocks noGrp="1"/>
          </p:cNvSpPr>
          <p:nvPr>
            <p:ph type="sldNum" sz="quarter" idx="2"/>
          </p:nvPr>
        </p:nvSpPr>
        <p:spPr/>
        <p:txBody>
          <a:bodyPr/>
          <a:lstStyle/>
          <a:p>
            <a:pPr lvl="0"/>
            <a:fld id="{86CB4B4D-7CA3-9044-876B-883B54F8677D}" type="slidenum">
              <a:rPr lang="en-US" smtClean="0"/>
              <a:pPr lvl="0"/>
              <a:t>48</a:t>
            </a:fld>
            <a:endParaRPr lang="en-US" dirty="0"/>
          </a:p>
        </p:txBody>
      </p:sp>
      <p:sp>
        <p:nvSpPr>
          <p:cNvPr id="7" name="Donut 6">
            <a:extLst>
              <a:ext uri="{FF2B5EF4-FFF2-40B4-BE49-F238E27FC236}">
                <a16:creationId xmlns:a16="http://schemas.microsoft.com/office/drawing/2014/main" id="{7CEC64C0-6108-F665-8389-AC15EE78E039}"/>
              </a:ext>
            </a:extLst>
          </p:cNvPr>
          <p:cNvSpPr/>
          <p:nvPr/>
        </p:nvSpPr>
        <p:spPr>
          <a:xfrm>
            <a:off x="8108161" y="2445707"/>
            <a:ext cx="914400" cy="914400"/>
          </a:xfrm>
          <a:prstGeom prst="donut">
            <a:avLst/>
          </a:prstGeom>
          <a:solidFill>
            <a:srgbClr val="059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2273865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txBox="1">
            <a:spLocks/>
          </p:cNvSpPr>
          <p:nvPr/>
        </p:nvSpPr>
        <p:spPr>
          <a:xfrm>
            <a:off x="310278" y="914563"/>
            <a:ext cx="5961567" cy="852258"/>
          </a:xfrm>
          <a:prstGeom prst="rect">
            <a:avLst/>
          </a:prstGeom>
        </p:spPr>
        <p:txBody>
          <a:bodyPr anchor="b"/>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a:defRPr sz="1800"/>
            </a:pPr>
            <a:r>
              <a:rPr lang="en-US" sz="2800" b="1" dirty="0">
                <a:solidFill>
                  <a:srgbClr val="C00000"/>
                </a:solidFill>
              </a:rPr>
              <a:t>Profile: Residential Exterior Remodel – Bolivar, Ohio</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0017" y="4764066"/>
            <a:ext cx="2523722" cy="1843218"/>
          </a:xfrm>
          <a:prstGeom prst="rect">
            <a:avLst/>
          </a:prstGeom>
        </p:spPr>
      </p:pic>
      <p:pic>
        <p:nvPicPr>
          <p:cNvPr id="5" name="Picture 4"/>
          <p:cNvPicPr>
            <a:picLocks noChangeAspect="1"/>
          </p:cNvPicPr>
          <p:nvPr/>
        </p:nvPicPr>
        <p:blipFill>
          <a:blip r:embed="rId4"/>
          <a:stretch>
            <a:fillRect/>
          </a:stretch>
        </p:blipFill>
        <p:spPr>
          <a:xfrm>
            <a:off x="457198" y="4747933"/>
            <a:ext cx="2642179" cy="1651407"/>
          </a:xfrm>
          <a:prstGeom prst="rect">
            <a:avLst/>
          </a:prstGeom>
        </p:spPr>
      </p:pic>
      <p:pic>
        <p:nvPicPr>
          <p:cNvPr id="6" name="Picture 5"/>
          <p:cNvPicPr>
            <a:picLocks noChangeAspect="1"/>
          </p:cNvPicPr>
          <p:nvPr/>
        </p:nvPicPr>
        <p:blipFill>
          <a:blip r:embed="rId5"/>
          <a:stretch>
            <a:fillRect/>
          </a:stretch>
        </p:blipFill>
        <p:spPr>
          <a:xfrm>
            <a:off x="3351082" y="4760637"/>
            <a:ext cx="2642179" cy="1638703"/>
          </a:xfrm>
          <a:prstGeom prst="rect">
            <a:avLst/>
          </a:prstGeom>
        </p:spPr>
      </p:pic>
      <p:sp>
        <p:nvSpPr>
          <p:cNvPr id="10" name="TextBox 9"/>
          <p:cNvSpPr txBox="1"/>
          <p:nvPr/>
        </p:nvSpPr>
        <p:spPr>
          <a:xfrm>
            <a:off x="470261" y="6383455"/>
            <a:ext cx="2468030" cy="276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Thermographic images</a:t>
            </a:r>
            <a:r>
              <a:rPr lang="en-US" sz="1200" dirty="0">
                <a:solidFill>
                  <a:schemeClr val="tx2">
                    <a:lumMod val="60000"/>
                    <a:lumOff val="40000"/>
                  </a:schemeClr>
                </a:solidFill>
                <a:latin typeface="Arial" panose="020B0604020202020204" pitchFamily="34" charset="0"/>
                <a:cs typeface="Arial" panose="020B0604020202020204" pitchFamily="34" charset="0"/>
              </a:rPr>
              <a:t>:</a:t>
            </a:r>
            <a:r>
              <a:rPr kumimoji="0" lang="en-US" sz="1200" b="0"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 </a:t>
            </a:r>
            <a:r>
              <a:rPr kumimoji="0" lang="en-US" sz="1200" b="1"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BEFORE</a:t>
            </a:r>
          </a:p>
        </p:txBody>
      </p:sp>
      <p:sp>
        <p:nvSpPr>
          <p:cNvPr id="11" name="TextBox 10"/>
          <p:cNvSpPr txBox="1"/>
          <p:nvPr/>
        </p:nvSpPr>
        <p:spPr>
          <a:xfrm>
            <a:off x="3334860" y="6383454"/>
            <a:ext cx="2468030" cy="276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Thermographic images</a:t>
            </a:r>
            <a:r>
              <a:rPr lang="en-US" sz="1200" dirty="0">
                <a:solidFill>
                  <a:schemeClr val="tx2">
                    <a:lumMod val="60000"/>
                    <a:lumOff val="40000"/>
                  </a:schemeClr>
                </a:solidFill>
                <a:latin typeface="Arial" panose="020B0604020202020204" pitchFamily="34" charset="0"/>
                <a:cs typeface="Arial" panose="020B0604020202020204" pitchFamily="34" charset="0"/>
              </a:rPr>
              <a:t>:</a:t>
            </a:r>
            <a:r>
              <a:rPr kumimoji="0" lang="en-US" sz="1200" b="0"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 </a:t>
            </a:r>
            <a:r>
              <a:rPr kumimoji="0" lang="en-US" sz="1200" b="1"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rPr>
              <a:t>AFTER</a:t>
            </a:r>
            <a:endParaRPr kumimoji="0" lang="en-US" sz="1200" b="0" i="0" u="none" strike="noStrike" cap="none" spc="0" normalizeH="0" baseline="0" dirty="0">
              <a:ln>
                <a:noFill/>
              </a:ln>
              <a:solidFill>
                <a:schemeClr val="tx2">
                  <a:lumMod val="60000"/>
                  <a:lumOff val="40000"/>
                </a:schemeClr>
              </a:solidFill>
              <a:effectLst/>
              <a:uFillTx/>
              <a:latin typeface="Arial" panose="020B0604020202020204" pitchFamily="34" charset="0"/>
              <a:cs typeface="Arial" panose="020B0604020202020204" pitchFamily="34" charset="0"/>
              <a:sym typeface="Helvetica"/>
            </a:endParaRPr>
          </a:p>
        </p:txBody>
      </p:sp>
      <p:sp>
        <p:nvSpPr>
          <p:cNvPr id="12" name="Rectangle 11"/>
          <p:cNvSpPr/>
          <p:nvPr/>
        </p:nvSpPr>
        <p:spPr>
          <a:xfrm>
            <a:off x="302244" y="2408427"/>
            <a:ext cx="5725905" cy="1600438"/>
          </a:xfrm>
          <a:prstGeom prst="rect">
            <a:avLst/>
          </a:prstGeom>
        </p:spPr>
        <p:txBody>
          <a:bodyPr wrap="square">
            <a:spAutoFit/>
          </a:bodyPr>
          <a:lstStyle/>
          <a:p>
            <a:pPr marL="285750" indent="-285750">
              <a:buClr>
                <a:schemeClr val="tx2">
                  <a:lumMod val="60000"/>
                  <a:lumOff val="40000"/>
                </a:schemeClr>
              </a:buClr>
              <a:buFont typeface="Wingdings" pitchFamily="2" charset="2"/>
              <a:buChar char="§"/>
            </a:pPr>
            <a:r>
              <a:rPr lang="en-US" sz="1400" dirty="0">
                <a:cs typeface="Arial" panose="020B0604020202020204" pitchFamily="34" charset="0"/>
              </a:rPr>
              <a:t>CI achieved with Halfback H2O by Progressive Foam Technologies</a:t>
            </a:r>
          </a:p>
          <a:p>
            <a:pPr marL="285750" indent="-285750">
              <a:buClr>
                <a:schemeClr val="tx2">
                  <a:lumMod val="60000"/>
                  <a:lumOff val="40000"/>
                </a:schemeClr>
              </a:buClr>
              <a:buFont typeface="Wingdings" pitchFamily="2" charset="2"/>
              <a:buChar char="§"/>
            </a:pPr>
            <a:endParaRPr lang="en-US" sz="1400" dirty="0">
              <a:cs typeface="Arial" panose="020B0604020202020204" pitchFamily="34" charset="0"/>
            </a:endParaRPr>
          </a:p>
          <a:p>
            <a:pPr marL="285750" indent="-285750">
              <a:buClr>
                <a:schemeClr val="tx2">
                  <a:lumMod val="60000"/>
                  <a:lumOff val="40000"/>
                </a:schemeClr>
              </a:buClr>
              <a:buFont typeface="Wingdings" pitchFamily="2" charset="2"/>
              <a:buChar char="§"/>
            </a:pPr>
            <a:r>
              <a:rPr lang="en-US" sz="1400" dirty="0">
                <a:cs typeface="Arial" panose="020B0604020202020204" pitchFamily="34" charset="0"/>
              </a:rPr>
              <a:t>CraneBoard 7-inch clapboard vinyl siding by Royal Building Products</a:t>
            </a:r>
          </a:p>
          <a:p>
            <a:pPr>
              <a:buClr>
                <a:schemeClr val="tx2">
                  <a:lumMod val="60000"/>
                  <a:lumOff val="40000"/>
                </a:schemeClr>
              </a:buClr>
            </a:pPr>
            <a:endParaRPr lang="en-US" sz="1400" dirty="0">
              <a:cs typeface="Arial" panose="020B0604020202020204" pitchFamily="34" charset="0"/>
            </a:endParaRPr>
          </a:p>
          <a:p>
            <a:pPr marL="285750" indent="-285750">
              <a:buClr>
                <a:schemeClr val="tx2">
                  <a:lumMod val="60000"/>
                  <a:lumOff val="40000"/>
                </a:schemeClr>
              </a:buClr>
              <a:buFont typeface="Wingdings" pitchFamily="2" charset="2"/>
              <a:buChar char="§"/>
            </a:pPr>
            <a:r>
              <a:rPr lang="en-US" sz="1400" dirty="0">
                <a:cs typeface="Arial" panose="020B0604020202020204" pitchFamily="34" charset="0"/>
              </a:rPr>
              <a:t>Fiberglass entry door by JELD-WEN with GPS core</a:t>
            </a:r>
          </a:p>
        </p:txBody>
      </p:sp>
      <p:pic>
        <p:nvPicPr>
          <p:cNvPr id="15" name="Picture 14"/>
          <p:cNvPicPr>
            <a:picLocks noChangeAspect="1"/>
          </p:cNvPicPr>
          <p:nvPr/>
        </p:nvPicPr>
        <p:blipFill>
          <a:blip r:embed="rId6"/>
          <a:stretch>
            <a:fillRect/>
          </a:stretch>
        </p:blipFill>
        <p:spPr>
          <a:xfrm>
            <a:off x="6136957" y="1048707"/>
            <a:ext cx="2549843" cy="3513212"/>
          </a:xfrm>
          <a:prstGeom prst="rect">
            <a:avLst/>
          </a:prstGeom>
        </p:spPr>
      </p:pic>
      <p:sp>
        <p:nvSpPr>
          <p:cNvPr id="16" name="Rectangle 15"/>
          <p:cNvSpPr/>
          <p:nvPr/>
        </p:nvSpPr>
        <p:spPr>
          <a:xfrm>
            <a:off x="6129462" y="3009013"/>
            <a:ext cx="2564831" cy="1552905"/>
          </a:xfrm>
          <a:prstGeom prst="rect">
            <a:avLst/>
          </a:prstGeom>
          <a:solidFill>
            <a:srgbClr val="FFFFFF">
              <a:alpha val="85098"/>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18" rIns="91440" bIns="45718" numCol="1" spcCol="38100" rtlCol="0" anchor="ctr">
            <a:noAutofit/>
          </a:bodyPr>
          <a:lstStyle/>
          <a:p>
            <a:pPr algn="l"/>
            <a:r>
              <a:rPr lang="en-US" sz="1100" i="1" dirty="0">
                <a:solidFill>
                  <a:srgbClr val="333333"/>
                </a:solidFill>
                <a:latin typeface="HelveticaNeueLTStd-LtCn"/>
              </a:rPr>
              <a:t>“We are so pleased with how our project turned out. Our home used to be drafty in the winter, and in the summer, we had some rooms that were too warm to enjoy. We have already noticed a difference in the comfort level of our home.”</a:t>
            </a:r>
          </a:p>
          <a:p>
            <a:pPr algn="r"/>
            <a:r>
              <a:rPr lang="en-US" sz="1100" dirty="0">
                <a:solidFill>
                  <a:srgbClr val="333333"/>
                </a:solidFill>
                <a:latin typeface="Arial" panose="020B0604020202020204" pitchFamily="34" charset="0"/>
                <a:cs typeface="Arial" panose="020B0604020202020204" pitchFamily="34" charset="0"/>
              </a:rPr>
              <a:t>Ben and Kathy Higl, Homeowners</a:t>
            </a:r>
            <a:endParaRPr lang="en-US" sz="11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78367B5-A75B-07EA-D6B4-1C294BEB341D}"/>
              </a:ext>
            </a:extLst>
          </p:cNvPr>
          <p:cNvSpPr>
            <a:spLocks noGrp="1"/>
          </p:cNvSpPr>
          <p:nvPr>
            <p:ph type="sldNum" sz="quarter" idx="2"/>
          </p:nvPr>
        </p:nvSpPr>
        <p:spPr/>
        <p:txBody>
          <a:bodyPr/>
          <a:lstStyle/>
          <a:p>
            <a:pPr lvl="0"/>
            <a:fld id="{86CB4B4D-7CA3-9044-876B-883B54F8677D}" type="slidenum">
              <a:rPr lang="en-US" smtClean="0"/>
              <a:pPr lvl="0"/>
              <a:t>49</a:t>
            </a:fld>
            <a:endParaRPr lang="en-US" dirty="0"/>
          </a:p>
        </p:txBody>
      </p:sp>
    </p:spTree>
    <p:extLst>
      <p:ext uri="{BB962C8B-B14F-4D97-AF65-F5344CB8AC3E}">
        <p14:creationId xmlns:p14="http://schemas.microsoft.com/office/powerpoint/2010/main" val="2585466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hape 68">
            <a:extLst>
              <a:ext uri="{FF2B5EF4-FFF2-40B4-BE49-F238E27FC236}">
                <a16:creationId xmlns:a16="http://schemas.microsoft.com/office/drawing/2014/main" id="{627E2333-E90E-A5A5-5B85-96BE30130D9C}"/>
              </a:ext>
            </a:extLst>
          </p:cNvPr>
          <p:cNvGraphicFramePr/>
          <p:nvPr>
            <p:extLst>
              <p:ext uri="{D42A27DB-BD31-4B8C-83A1-F6EECF244321}">
                <p14:modId xmlns:p14="http://schemas.microsoft.com/office/powerpoint/2010/main" val="1756295255"/>
              </p:ext>
            </p:extLst>
          </p:nvPr>
        </p:nvGraphicFramePr>
        <p:xfrm>
          <a:off x="628651" y="1825625"/>
          <a:ext cx="765670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05B631F-1598-2814-D683-E9824BDAF623}"/>
              </a:ext>
            </a:extLst>
          </p:cNvPr>
          <p:cNvSpPr>
            <a:spLocks noGrp="1"/>
          </p:cNvSpPr>
          <p:nvPr>
            <p:ph type="title"/>
          </p:nvPr>
        </p:nvSpPr>
        <p:spPr>
          <a:xfrm>
            <a:off x="628650" y="740965"/>
            <a:ext cx="8350649" cy="853200"/>
          </a:xfrm>
        </p:spPr>
        <p:txBody>
          <a:bodyPr/>
          <a:lstStyle/>
          <a:p>
            <a:r>
              <a:rPr lang="en-US" dirty="0"/>
              <a:t>LEARNING OBJECTIVES </a:t>
            </a:r>
          </a:p>
        </p:txBody>
      </p:sp>
      <p:sp>
        <p:nvSpPr>
          <p:cNvPr id="6" name="Slide Number Placeholder 5" hidden="1">
            <a:extLst>
              <a:ext uri="{FF2B5EF4-FFF2-40B4-BE49-F238E27FC236}">
                <a16:creationId xmlns:a16="http://schemas.microsoft.com/office/drawing/2014/main" id="{1EFDFCDA-5C57-A251-26A9-839B91EA8721}"/>
              </a:ext>
            </a:extLst>
          </p:cNvPr>
          <p:cNvSpPr>
            <a:spLocks noGrp="1"/>
          </p:cNvSpPr>
          <p:nvPr>
            <p:ph type="sldNum" sz="quarter" idx="12"/>
          </p:nvPr>
        </p:nvSpPr>
        <p:spPr/>
        <p:txBody>
          <a:bodyPr/>
          <a:lstStyle/>
          <a:p>
            <a:pPr>
              <a:defRPr/>
            </a:pPr>
            <a:fld id="{5037968F-C5DF-8942-8786-D4E55E9E1C54}" type="slidenum">
              <a:rPr lang="en-US" smtClean="0"/>
              <a:pPr>
                <a:defRPr/>
              </a:pPr>
              <a:t>5</a:t>
            </a:fld>
            <a:endParaRPr lang="en-US" dirty="0"/>
          </a:p>
        </p:txBody>
      </p:sp>
    </p:spTree>
    <p:extLst>
      <p:ext uri="{BB962C8B-B14F-4D97-AF65-F5344CB8AC3E}">
        <p14:creationId xmlns:p14="http://schemas.microsoft.com/office/powerpoint/2010/main" val="1277316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3992-988A-271D-83DF-755A91CB0C5B}"/>
              </a:ext>
            </a:extLst>
          </p:cNvPr>
          <p:cNvSpPr>
            <a:spLocks noGrp="1"/>
          </p:cNvSpPr>
          <p:nvPr>
            <p:ph type="title"/>
          </p:nvPr>
        </p:nvSpPr>
        <p:spPr>
          <a:xfrm>
            <a:off x="371796" y="344578"/>
            <a:ext cx="8327036" cy="1325563"/>
          </a:xfrm>
        </p:spPr>
        <p:txBody>
          <a:bodyPr anchor="t">
            <a:normAutofit/>
          </a:bodyPr>
          <a:lstStyle/>
          <a:p>
            <a:pPr algn="ctr"/>
            <a:r>
              <a:rPr lang="en-US" sz="2000" b="1" dirty="0"/>
              <a:t>CONCLUSION: GPS INSULATED VINYL SIDING IS A HIGH-PERFORMANCE BUILDING SYSTEM THAT DELIVERS</a:t>
            </a:r>
          </a:p>
        </p:txBody>
      </p:sp>
      <p:graphicFrame>
        <p:nvGraphicFramePr>
          <p:cNvPr id="5" name="Content Placeholder 2">
            <a:extLst>
              <a:ext uri="{FF2B5EF4-FFF2-40B4-BE49-F238E27FC236}">
                <a16:creationId xmlns:a16="http://schemas.microsoft.com/office/drawing/2014/main" id="{4A6E047C-D054-3E2F-E9DC-A03EECCC26EB}"/>
              </a:ext>
            </a:extLst>
          </p:cNvPr>
          <p:cNvGraphicFramePr>
            <a:graphicFrameLocks noGrp="1"/>
          </p:cNvGraphicFramePr>
          <p:nvPr>
            <p:ph idx="1"/>
            <p:extLst>
              <p:ext uri="{D42A27DB-BD31-4B8C-83A1-F6EECF244321}">
                <p14:modId xmlns:p14="http://schemas.microsoft.com/office/powerpoint/2010/main" val="4020586376"/>
              </p:ext>
            </p:extLst>
          </p:nvPr>
        </p:nvGraphicFramePr>
        <p:xfrm>
          <a:off x="543590" y="167014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4">
            <a:extLst>
              <a:ext uri="{FF2B5EF4-FFF2-40B4-BE49-F238E27FC236}">
                <a16:creationId xmlns:a16="http://schemas.microsoft.com/office/drawing/2014/main" id="{520863EE-8BA1-E8E3-CA2C-1E3A3F623B11}"/>
              </a:ext>
            </a:extLst>
          </p:cNvPr>
          <p:cNvSpPr>
            <a:spLocks noGrp="1"/>
          </p:cNvSpPr>
          <p:nvPr>
            <p:ph type="sldNum" sz="quarter" idx="12"/>
          </p:nvPr>
        </p:nvSpPr>
        <p:spPr>
          <a:xfrm>
            <a:off x="170100" y="6516000"/>
            <a:ext cx="270000" cy="151200"/>
          </a:xfrm>
        </p:spPr>
        <p:txBody>
          <a:bodyPr/>
          <a:lstStyle/>
          <a:p>
            <a:pPr>
              <a:defRPr/>
            </a:pPr>
            <a:r>
              <a:rPr lang="de-DE" dirty="0">
                <a:solidFill>
                  <a:srgbClr val="000000"/>
                </a:solidFill>
              </a:rPr>
              <a:t>45</a:t>
            </a:r>
          </a:p>
        </p:txBody>
      </p:sp>
    </p:spTree>
    <p:extLst>
      <p:ext uri="{BB962C8B-B14F-4D97-AF65-F5344CB8AC3E}">
        <p14:creationId xmlns:p14="http://schemas.microsoft.com/office/powerpoint/2010/main" val="425713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B918-F807-0BED-8B9E-1651C048080D}"/>
              </a:ext>
            </a:extLst>
          </p:cNvPr>
          <p:cNvSpPr>
            <a:spLocks noGrp="1"/>
          </p:cNvSpPr>
          <p:nvPr>
            <p:ph type="title"/>
          </p:nvPr>
        </p:nvSpPr>
        <p:spPr>
          <a:xfrm>
            <a:off x="305100" y="535025"/>
            <a:ext cx="8802000" cy="853200"/>
          </a:xfrm>
        </p:spPr>
        <p:txBody>
          <a:bodyPr anchor="t">
            <a:normAutofit/>
          </a:bodyPr>
          <a:lstStyle/>
          <a:p>
            <a:r>
              <a:rPr lang="en-US" dirty="0"/>
              <a:t>GPS INSULATED VINYL SIDING COURSE SUITE</a:t>
            </a:r>
            <a:br>
              <a:rPr lang="en-US" dirty="0"/>
            </a:br>
            <a:endParaRPr lang="en-US" dirty="0"/>
          </a:p>
        </p:txBody>
      </p:sp>
      <p:sp>
        <p:nvSpPr>
          <p:cNvPr id="3" name="Subtitle 2">
            <a:extLst>
              <a:ext uri="{FF2B5EF4-FFF2-40B4-BE49-F238E27FC236}">
                <a16:creationId xmlns:a16="http://schemas.microsoft.com/office/drawing/2014/main" id="{59F840FD-F46B-C0AF-0B3A-FD6E61B811F4}"/>
              </a:ext>
            </a:extLst>
          </p:cNvPr>
          <p:cNvSpPr>
            <a:spLocks noGrp="1"/>
          </p:cNvSpPr>
          <p:nvPr>
            <p:ph type="body" idx="1"/>
          </p:nvPr>
        </p:nvSpPr>
        <p:spPr>
          <a:xfrm>
            <a:off x="164258" y="2276105"/>
            <a:ext cx="8815483" cy="3906012"/>
          </a:xfrm>
        </p:spPr>
        <p:txBody>
          <a:bodyPr>
            <a:normAutofit lnSpcReduction="10000"/>
          </a:bodyPr>
          <a:lstStyle/>
          <a:p>
            <a:endParaRPr lang="en-US" b="1" dirty="0"/>
          </a:p>
          <a:p>
            <a:r>
              <a:rPr lang="en-US" sz="2000" b="1" dirty="0"/>
              <a:t>Main Course: </a:t>
            </a:r>
            <a:r>
              <a:rPr lang="en-US" sz="2000" dirty="0">
                <a:solidFill>
                  <a:srgbClr val="000000"/>
                </a:solidFill>
                <a:effectLst/>
                <a:ea typeface="Times New Roman" panose="02020603050405020304" pitchFamily="18" charset="0"/>
                <a:cs typeface="Times New Roman" panose="02020603050405020304" pitchFamily="18" charset="0"/>
              </a:rPr>
              <a:t>Not Your Grandmother's Vinyl Siding: the Advantages of Graphite Polystyrene Insulated Vinyl Siding </a:t>
            </a:r>
            <a:r>
              <a:rPr lang="en-US" sz="2000" dirty="0">
                <a:solidFill>
                  <a:srgbClr val="000000"/>
                </a:solidFill>
                <a:ea typeface="Times New Roman" panose="02020603050405020304" pitchFamily="18" charset="0"/>
                <a:cs typeface="Times New Roman" panose="02020603050405020304" pitchFamily="18" charset="0"/>
              </a:rPr>
              <a:t> </a:t>
            </a:r>
            <a:r>
              <a:rPr lang="en-US" sz="2000" dirty="0">
                <a:solidFill>
                  <a:srgbClr val="000000"/>
                </a:solidFill>
                <a:effectLst/>
                <a:ea typeface="Times New Roman" panose="02020603050405020304" pitchFamily="18" charset="0"/>
                <a:cs typeface="Times New Roman" panose="02020603050405020304" pitchFamily="18" charset="0"/>
              </a:rPr>
              <a:t>| AIA Credit: 1 LU HSW | COURSE 12</a:t>
            </a:r>
          </a:p>
          <a:p>
            <a:r>
              <a:rPr lang="en-US" sz="2000" dirty="0"/>
              <a:t>EPDs and Graphite Polystyrene Insulated Vinyl Siding | AIA Credit: 0.5 HSW | Course 27 </a:t>
            </a:r>
            <a:endParaRPr lang="en-US" sz="2000" b="1" dirty="0"/>
          </a:p>
          <a:p>
            <a:r>
              <a:rPr lang="en-US" sz="2000" dirty="0"/>
              <a:t>GPS Insulated Vinyl Siding &amp; Energy Code Compliance | AIA Credit: 0.5 HSW | Course 51</a:t>
            </a:r>
          </a:p>
          <a:p>
            <a:r>
              <a:rPr lang="en-US" sz="2000" dirty="0"/>
              <a:t>GPS Insulated Vinyl Siding &amp; the 2022 Inflation Reduction Act | AIA Credit: 0.5 HSW | Course 22</a:t>
            </a:r>
          </a:p>
          <a:p>
            <a:r>
              <a:rPr lang="en-US" sz="2000" dirty="0"/>
              <a:t>More Courses https://</a:t>
            </a:r>
            <a:r>
              <a:rPr lang="en-US" sz="2000" dirty="0" err="1"/>
              <a:t>neopor.basf.us</a:t>
            </a:r>
            <a:r>
              <a:rPr lang="en-US" sz="2000" dirty="0"/>
              <a:t>/resources/courses</a:t>
            </a:r>
          </a:p>
        </p:txBody>
      </p:sp>
      <p:sp>
        <p:nvSpPr>
          <p:cNvPr id="8" name="Date Placeholder 3">
            <a:extLst>
              <a:ext uri="{FF2B5EF4-FFF2-40B4-BE49-F238E27FC236}">
                <a16:creationId xmlns:a16="http://schemas.microsoft.com/office/drawing/2014/main" id="{F2F5BF80-768A-ED9D-E63C-8EAD91F7EA74}"/>
              </a:ext>
            </a:extLst>
          </p:cNvPr>
          <p:cNvSpPr>
            <a:spLocks noGrp="1"/>
          </p:cNvSpPr>
          <p:nvPr>
            <p:ph type="dt" sz="half" idx="11"/>
          </p:nvPr>
        </p:nvSpPr>
        <p:spPr>
          <a:xfrm>
            <a:off x="515700" y="6516000"/>
            <a:ext cx="351000" cy="151200"/>
          </a:xfrm>
        </p:spPr>
        <p:txBody>
          <a:bodyPr/>
          <a:lstStyle/>
          <a:p>
            <a:pPr>
              <a:defRPr/>
            </a:pPr>
            <a:fld id="{368FC967-E25B-4DC7-87C0-1C454DF70C3D}" type="datetime1">
              <a:rPr lang="de-DE" smtClean="0">
                <a:solidFill>
                  <a:srgbClr val="000000"/>
                </a:solidFill>
              </a:rPr>
              <a:pPr>
                <a:defRPr/>
              </a:pPr>
              <a:t>19.12.23</a:t>
            </a:fld>
            <a:endParaRPr lang="de-DE">
              <a:solidFill>
                <a:srgbClr val="000000"/>
              </a:solidFill>
            </a:endParaRPr>
          </a:p>
        </p:txBody>
      </p:sp>
      <p:sp>
        <p:nvSpPr>
          <p:cNvPr id="10" name="Slide Number Placeholder 4">
            <a:extLst>
              <a:ext uri="{FF2B5EF4-FFF2-40B4-BE49-F238E27FC236}">
                <a16:creationId xmlns:a16="http://schemas.microsoft.com/office/drawing/2014/main" id="{52422D18-3AD5-1B6F-BEB5-292EC2B46261}"/>
              </a:ext>
            </a:extLst>
          </p:cNvPr>
          <p:cNvSpPr>
            <a:spLocks noGrp="1"/>
          </p:cNvSpPr>
          <p:nvPr>
            <p:ph type="sldNum" sz="quarter" idx="12"/>
          </p:nvPr>
        </p:nvSpPr>
        <p:spPr>
          <a:xfrm>
            <a:off x="170100" y="6516000"/>
            <a:ext cx="270000" cy="151200"/>
          </a:xfrm>
        </p:spPr>
        <p:txBody>
          <a:bodyPr/>
          <a:lstStyle/>
          <a:p>
            <a:pPr>
              <a:defRPr/>
            </a:pPr>
            <a:fld id="{D7C0CCF7-DF53-4ADB-AAD8-9742C01AD446}" type="slidenum">
              <a:rPr lang="de-DE" smtClean="0">
                <a:solidFill>
                  <a:srgbClr val="000000"/>
                </a:solidFill>
              </a:rPr>
              <a:pPr>
                <a:defRPr/>
              </a:pPr>
              <a:t>51</a:t>
            </a:fld>
            <a:endParaRPr lang="de-DE">
              <a:solidFill>
                <a:srgbClr val="000000"/>
              </a:solidFill>
            </a:endParaRPr>
          </a:p>
        </p:txBody>
      </p:sp>
      <p:sp>
        <p:nvSpPr>
          <p:cNvPr id="4" name="TextBox 3">
            <a:extLst>
              <a:ext uri="{FF2B5EF4-FFF2-40B4-BE49-F238E27FC236}">
                <a16:creationId xmlns:a16="http://schemas.microsoft.com/office/drawing/2014/main" id="{8431CDA0-8E70-27FE-9266-8A4D13A8A148}"/>
              </a:ext>
            </a:extLst>
          </p:cNvPr>
          <p:cNvSpPr txBox="1"/>
          <p:nvPr/>
        </p:nvSpPr>
        <p:spPr>
          <a:xfrm>
            <a:off x="307571" y="1388225"/>
            <a:ext cx="7780713" cy="553998"/>
          </a:xfrm>
          <a:prstGeom prst="rect">
            <a:avLst/>
          </a:prstGeom>
          <a:noFill/>
        </p:spPr>
        <p:txBody>
          <a:bodyPr wrap="square" lIns="0" tIns="0" rIns="0" bIns="0" rtlCol="0">
            <a:spAutoFit/>
          </a:bodyPr>
          <a:lstStyle/>
          <a:p>
            <a:r>
              <a:rPr lang="en-US" dirty="0"/>
              <a:t>A Full Suite of AIA CEU Approved Courses About the Advantages of GPS Insulated Vinyl Siding  Are Now Available Under Provider 5011211</a:t>
            </a:r>
          </a:p>
        </p:txBody>
      </p:sp>
    </p:spTree>
    <p:extLst>
      <p:ext uri="{BB962C8B-B14F-4D97-AF65-F5344CB8AC3E}">
        <p14:creationId xmlns:p14="http://schemas.microsoft.com/office/powerpoint/2010/main" val="3553078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0D38-A471-B897-FE09-DD32B7D578FD}"/>
              </a:ext>
            </a:extLst>
          </p:cNvPr>
          <p:cNvSpPr>
            <a:spLocks noGrp="1"/>
          </p:cNvSpPr>
          <p:nvPr>
            <p:ph type="title"/>
          </p:nvPr>
        </p:nvSpPr>
        <p:spPr/>
        <p:txBody>
          <a:bodyPr/>
          <a:lstStyle/>
          <a:p>
            <a:r>
              <a:rPr lang="en-US" dirty="0"/>
              <a:t>Notes: Additional Resources</a:t>
            </a:r>
          </a:p>
        </p:txBody>
      </p:sp>
      <p:sp>
        <p:nvSpPr>
          <p:cNvPr id="3" name="Text Placeholder 2">
            <a:extLst>
              <a:ext uri="{FF2B5EF4-FFF2-40B4-BE49-F238E27FC236}">
                <a16:creationId xmlns:a16="http://schemas.microsoft.com/office/drawing/2014/main" id="{42754AC0-0D74-5C5F-6000-B48011BF8338}"/>
              </a:ext>
            </a:extLst>
          </p:cNvPr>
          <p:cNvSpPr>
            <a:spLocks noGrp="1"/>
          </p:cNvSpPr>
          <p:nvPr>
            <p:ph type="body" idx="1"/>
          </p:nvPr>
        </p:nvSpPr>
        <p:spPr/>
        <p:txBody>
          <a:bodyPr>
            <a:normAutofit/>
          </a:bodyPr>
          <a:lstStyle/>
          <a:p>
            <a:r>
              <a:rPr lang="en-US" dirty="0" err="1"/>
              <a:t>ContinuousInsulation.org</a:t>
            </a:r>
            <a:endParaRPr lang="en-US" dirty="0"/>
          </a:p>
          <a:p>
            <a:r>
              <a:rPr lang="en-US" dirty="0"/>
              <a:t>Foam Sheathing Coalition</a:t>
            </a:r>
          </a:p>
          <a:p>
            <a:r>
              <a:rPr lang="en-US" dirty="0" err="1"/>
              <a:t>Progressivefoam.com</a:t>
            </a:r>
            <a:endParaRPr lang="en-US" dirty="0"/>
          </a:p>
          <a:p>
            <a:r>
              <a:rPr lang="en-US" dirty="0"/>
              <a:t>Neopor.us/commercial </a:t>
            </a:r>
          </a:p>
          <a:p>
            <a:r>
              <a:rPr lang="en-US" dirty="0"/>
              <a:t>Master Format Number: Division 7 20.2100</a:t>
            </a:r>
          </a:p>
          <a:p>
            <a:r>
              <a:rPr lang="en-US" dirty="0"/>
              <a:t>Sustainable Minds  http://www.SustainableMinds.com</a:t>
            </a:r>
          </a:p>
          <a:p>
            <a:r>
              <a:rPr lang="en-US" dirty="0"/>
              <a:t>Add: There will usually be a need for additional CI. Check your local codes. </a:t>
            </a:r>
          </a:p>
          <a:p>
            <a:pPr marL="0" indent="0">
              <a:buNone/>
            </a:pPr>
            <a:endParaRPr lang="en-US" dirty="0"/>
          </a:p>
          <a:p>
            <a:endParaRPr lang="en-US" dirty="0"/>
          </a:p>
        </p:txBody>
      </p:sp>
    </p:spTree>
    <p:extLst>
      <p:ext uri="{BB962C8B-B14F-4D97-AF65-F5344CB8AC3E}">
        <p14:creationId xmlns:p14="http://schemas.microsoft.com/office/powerpoint/2010/main" val="2977422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0178" y="4649373"/>
            <a:ext cx="4515729" cy="1754326"/>
          </a:xfrm>
          <a:prstGeom prst="rect">
            <a:avLst/>
          </a:prstGeom>
          <a:noFill/>
        </p:spPr>
        <p:txBody>
          <a:bodyPr wrap="square" rtlCol="0">
            <a:spAutoFit/>
          </a:bodyPr>
          <a:lstStyle/>
          <a:p>
            <a:r>
              <a:rPr lang="en-US" dirty="0">
                <a:solidFill>
                  <a:schemeClr val="bg1"/>
                </a:solidFill>
              </a:rPr>
              <a:t>Contact information: </a:t>
            </a:r>
          </a:p>
          <a:p>
            <a:pPr lvl="0"/>
            <a:r>
              <a:rPr lang="en-US" sz="1800" dirty="0">
                <a:latin typeface="Arial Bold"/>
                <a:ea typeface="Arial"/>
                <a:cs typeface="Arial Bold"/>
                <a:sym typeface="Arial Bold"/>
              </a:rPr>
              <a:t>Ron Heidt </a:t>
            </a:r>
          </a:p>
          <a:p>
            <a:pPr lvl="0"/>
            <a:r>
              <a:rPr lang="en-US" sz="1800" dirty="0">
                <a:latin typeface="Arial Bold"/>
                <a:ea typeface="Arial"/>
                <a:cs typeface="Arial Bold"/>
                <a:sym typeface="Arial Bold"/>
              </a:rPr>
              <a:t>BASF – Neopor Business Development</a:t>
            </a:r>
          </a:p>
          <a:p>
            <a:pPr lvl="0"/>
            <a:r>
              <a:rPr lang="en-US" sz="1800" dirty="0">
                <a:latin typeface="Arial Bold"/>
                <a:ea typeface="Arial"/>
                <a:cs typeface="Arial Bold"/>
                <a:sym typeface="Arial Bold"/>
              </a:rPr>
              <a:t>Ron.Heidt@BASF.com</a:t>
            </a:r>
          </a:p>
          <a:p>
            <a:pPr lvl="0"/>
            <a:r>
              <a:rPr lang="en-US" sz="1800" dirty="0">
                <a:latin typeface="Arial Bold"/>
                <a:ea typeface="Arial"/>
                <a:cs typeface="Arial Bold"/>
                <a:sym typeface="Arial Bold"/>
                <a:hlinkClick r:id="rId4"/>
              </a:rPr>
              <a:t>www.Neopor-Insulation.com</a:t>
            </a:r>
            <a:endParaRPr lang="en-US" sz="1800" dirty="0">
              <a:latin typeface="Arial Bold"/>
              <a:ea typeface="Arial"/>
              <a:cs typeface="Arial Bold"/>
              <a:sym typeface="Arial Bold"/>
            </a:endParaRPr>
          </a:p>
          <a:p>
            <a:endParaRPr lang="en-US" u="sng" dirty="0">
              <a:solidFill>
                <a:schemeClr val="bg1"/>
              </a:solidFill>
            </a:endParaRPr>
          </a:p>
        </p:txBody>
      </p:sp>
    </p:spTree>
    <p:custDataLst>
      <p:tags r:id="rId1"/>
    </p:custDataLst>
    <p:extLst>
      <p:ext uri="{BB962C8B-B14F-4D97-AF65-F5344CB8AC3E}">
        <p14:creationId xmlns:p14="http://schemas.microsoft.com/office/powerpoint/2010/main" val="48611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61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2A06-F53C-E97F-3629-247A5238987B}"/>
              </a:ext>
            </a:extLst>
          </p:cNvPr>
          <p:cNvSpPr>
            <a:spLocks noGrp="1"/>
          </p:cNvSpPr>
          <p:nvPr>
            <p:ph type="ctrTitle"/>
          </p:nvPr>
        </p:nvSpPr>
        <p:spPr>
          <a:xfrm>
            <a:off x="685799" y="1225589"/>
            <a:ext cx="7772400" cy="2387600"/>
          </a:xfrm>
        </p:spPr>
        <p:txBody>
          <a:bodyPr anchor="ctr">
            <a:noAutofit/>
          </a:bodyPr>
          <a:lstStyle/>
          <a:p>
            <a:br>
              <a:rPr lang="en-US" sz="2000" b="1" dirty="0"/>
            </a:br>
            <a:br>
              <a:rPr lang="en-US" sz="2000" b="1" dirty="0"/>
            </a:br>
            <a:r>
              <a:rPr lang="en-US" sz="4000" b="1" dirty="0">
                <a:latin typeface="+mj-lt"/>
              </a:rPr>
              <a:t>Chapter 1: </a:t>
            </a:r>
            <a:br>
              <a:rPr lang="en-US" sz="4000" b="1" dirty="0">
                <a:latin typeface="+mj-lt"/>
              </a:rPr>
            </a:br>
            <a:r>
              <a:rPr lang="en-US" sz="4000" b="1" dirty="0">
                <a:latin typeface="+mj-lt"/>
              </a:rPr>
              <a:t>The Emergence of </a:t>
            </a:r>
            <a:r>
              <a:rPr lang="en-US" sz="4000" b="1" dirty="0"/>
              <a:t>Graphite Polystyrene (GPS) Vinyl Siding</a:t>
            </a:r>
            <a:br>
              <a:rPr lang="en-US" sz="4000" b="1" dirty="0">
                <a:latin typeface="+mj-lt"/>
              </a:rPr>
            </a:br>
            <a:br>
              <a:rPr lang="en-US" sz="2800" b="1" dirty="0">
                <a:latin typeface="+mj-lt"/>
              </a:rPr>
            </a:br>
            <a:endParaRPr lang="en-US" sz="2800" b="1" dirty="0">
              <a:latin typeface="+mj-lt"/>
            </a:endParaRPr>
          </a:p>
        </p:txBody>
      </p:sp>
      <p:graphicFrame>
        <p:nvGraphicFramePr>
          <p:cNvPr id="6" name="Diagram 5">
            <a:extLst>
              <a:ext uri="{FF2B5EF4-FFF2-40B4-BE49-F238E27FC236}">
                <a16:creationId xmlns:a16="http://schemas.microsoft.com/office/drawing/2014/main" id="{95558F11-DD91-1CBE-0D69-174AFF276CB9}"/>
              </a:ext>
            </a:extLst>
          </p:cNvPr>
          <p:cNvGraphicFramePr/>
          <p:nvPr>
            <p:extLst>
              <p:ext uri="{D42A27DB-BD31-4B8C-83A1-F6EECF244321}">
                <p14:modId xmlns:p14="http://schemas.microsoft.com/office/powerpoint/2010/main" val="1755701893"/>
              </p:ext>
            </p:extLst>
          </p:nvPr>
        </p:nvGraphicFramePr>
        <p:xfrm>
          <a:off x="627255" y="3613189"/>
          <a:ext cx="7889488" cy="1655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325BFBAF-89B4-AD8E-EDEE-352A96236AE6}"/>
              </a:ext>
            </a:extLst>
          </p:cNvPr>
          <p:cNvSpPr>
            <a:spLocks noGrp="1"/>
          </p:cNvSpPr>
          <p:nvPr>
            <p:ph type="sldNum" sz="quarter" idx="12"/>
          </p:nvPr>
        </p:nvSpPr>
        <p:spPr/>
        <p:txBody>
          <a:bodyPr/>
          <a:lstStyle/>
          <a:p>
            <a:fld id="{3E047A04-264D-4655-9010-B1F6988209CB}" type="slidenum">
              <a:rPr lang="en-US" smtClean="0"/>
              <a:t>6</a:t>
            </a:fld>
            <a:endParaRPr lang="en-US" dirty="0"/>
          </a:p>
        </p:txBody>
      </p:sp>
      <p:sp>
        <p:nvSpPr>
          <p:cNvPr id="5" name="TextBox 4">
            <a:extLst>
              <a:ext uri="{FF2B5EF4-FFF2-40B4-BE49-F238E27FC236}">
                <a16:creationId xmlns:a16="http://schemas.microsoft.com/office/drawing/2014/main" id="{0D76E12D-D2CA-9774-88C3-8A9E5CD4FE17}"/>
              </a:ext>
            </a:extLst>
          </p:cNvPr>
          <p:cNvSpPr txBox="1"/>
          <p:nvPr/>
        </p:nvSpPr>
        <p:spPr>
          <a:xfrm>
            <a:off x="2782613" y="6239001"/>
            <a:ext cx="3578773" cy="246221"/>
          </a:xfrm>
          <a:prstGeom prst="rect">
            <a:avLst/>
          </a:prstGeom>
          <a:noFill/>
        </p:spPr>
        <p:txBody>
          <a:bodyPr wrap="square" lIns="0" tIns="0" rIns="0" bIns="0" rtlCol="0">
            <a:spAutoFit/>
          </a:bodyPr>
          <a:lstStyle/>
          <a:p>
            <a:pPr algn="ctr"/>
            <a:r>
              <a:rPr lang="en-US" sz="1600" dirty="0"/>
              <a:t>Image Courtesy Progressive Foam</a:t>
            </a:r>
          </a:p>
        </p:txBody>
      </p:sp>
    </p:spTree>
    <p:extLst>
      <p:ext uri="{BB962C8B-B14F-4D97-AF65-F5344CB8AC3E}">
        <p14:creationId xmlns:p14="http://schemas.microsoft.com/office/powerpoint/2010/main" val="148373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3992-988A-271D-83DF-755A91CB0C5B}"/>
              </a:ext>
            </a:extLst>
          </p:cNvPr>
          <p:cNvSpPr>
            <a:spLocks noGrp="1"/>
          </p:cNvSpPr>
          <p:nvPr>
            <p:ph type="title"/>
          </p:nvPr>
        </p:nvSpPr>
        <p:spPr>
          <a:xfrm>
            <a:off x="419929" y="551200"/>
            <a:ext cx="4459957" cy="1325563"/>
          </a:xfrm>
        </p:spPr>
        <p:txBody>
          <a:bodyPr anchor="t">
            <a:normAutofit/>
          </a:bodyPr>
          <a:lstStyle/>
          <a:p>
            <a:pPr algn="ctr"/>
            <a:r>
              <a:rPr lang="en-US" sz="2000" dirty="0">
                <a:solidFill>
                  <a:srgbClr val="C00000"/>
                </a:solidFill>
              </a:rPr>
              <a:t>HISTORY</a:t>
            </a:r>
            <a:r>
              <a:rPr lang="en-US" sz="2000" b="1" dirty="0">
                <a:solidFill>
                  <a:srgbClr val="C00000"/>
                </a:solidFill>
              </a:rPr>
              <a:t> OF VINYL SIDING </a:t>
            </a:r>
          </a:p>
        </p:txBody>
      </p:sp>
      <p:graphicFrame>
        <p:nvGraphicFramePr>
          <p:cNvPr id="5" name="Content Placeholder 2">
            <a:extLst>
              <a:ext uri="{FF2B5EF4-FFF2-40B4-BE49-F238E27FC236}">
                <a16:creationId xmlns:a16="http://schemas.microsoft.com/office/drawing/2014/main" id="{9AC3CA6D-6525-58BC-7676-32E83FA0F11F}"/>
              </a:ext>
            </a:extLst>
          </p:cNvPr>
          <p:cNvGraphicFramePr>
            <a:graphicFrameLocks noGrp="1"/>
          </p:cNvGraphicFramePr>
          <p:nvPr>
            <p:ph sz="half" idx="2"/>
            <p:extLst>
              <p:ext uri="{D42A27DB-BD31-4B8C-83A1-F6EECF244321}">
                <p14:modId xmlns:p14="http://schemas.microsoft.com/office/powerpoint/2010/main" val="1988562833"/>
              </p:ext>
            </p:extLst>
          </p:nvPr>
        </p:nvGraphicFramePr>
        <p:xfrm>
          <a:off x="5000201" y="382772"/>
          <a:ext cx="3994943" cy="618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EA4614C-EA54-6725-BE2E-6EE9E51CE86E}"/>
              </a:ext>
            </a:extLst>
          </p:cNvPr>
          <p:cNvSpPr txBox="1"/>
          <p:nvPr/>
        </p:nvSpPr>
        <p:spPr>
          <a:xfrm>
            <a:off x="299614" y="4696317"/>
            <a:ext cx="4700587" cy="153888"/>
          </a:xfrm>
          <a:prstGeom prst="rect">
            <a:avLst/>
          </a:prstGeom>
          <a:noFill/>
        </p:spPr>
        <p:txBody>
          <a:bodyPr wrap="square" lIns="0" tIns="0" rIns="0" bIns="0" rtlCol="0">
            <a:spAutoFit/>
          </a:bodyPr>
          <a:lstStyle/>
          <a:p>
            <a:pPr algn="ctr"/>
            <a:r>
              <a:rPr lang="en-US" sz="1000" b="0" i="0" u="none" strike="noStrike" dirty="0">
                <a:effectLst/>
                <a:latin typeface="Open Sans Light" panose="020B0306030504020204" pitchFamily="34" charset="0"/>
              </a:rPr>
              <a:t>Courtesy Alside: Prodigy® Next-Generation Insulated Siding</a:t>
            </a:r>
          </a:p>
        </p:txBody>
      </p:sp>
      <p:pic>
        <p:nvPicPr>
          <p:cNvPr id="3" name="Picture 2">
            <a:extLst>
              <a:ext uri="{FF2B5EF4-FFF2-40B4-BE49-F238E27FC236}">
                <a16:creationId xmlns:a16="http://schemas.microsoft.com/office/drawing/2014/main" id="{78C258B9-C4F0-1592-457A-9F908FA6821A}"/>
              </a:ext>
            </a:extLst>
          </p:cNvPr>
          <p:cNvPicPr>
            <a:picLocks noChangeAspect="1"/>
          </p:cNvPicPr>
          <p:nvPr/>
        </p:nvPicPr>
        <p:blipFill>
          <a:blip r:embed="rId8"/>
          <a:stretch>
            <a:fillRect/>
          </a:stretch>
        </p:blipFill>
        <p:spPr>
          <a:xfrm>
            <a:off x="869281" y="1126554"/>
            <a:ext cx="3489360" cy="3489360"/>
          </a:xfrm>
          <a:prstGeom prst="rect">
            <a:avLst/>
          </a:prstGeom>
        </p:spPr>
      </p:pic>
      <p:sp>
        <p:nvSpPr>
          <p:cNvPr id="6" name="Curved Right Arrow 5">
            <a:extLst>
              <a:ext uri="{FF2B5EF4-FFF2-40B4-BE49-F238E27FC236}">
                <a16:creationId xmlns:a16="http://schemas.microsoft.com/office/drawing/2014/main" id="{DD7EF8E9-366C-F7CC-3EA1-7DC67F2B3645}"/>
              </a:ext>
            </a:extLst>
          </p:cNvPr>
          <p:cNvSpPr/>
          <p:nvPr/>
        </p:nvSpPr>
        <p:spPr>
          <a:xfrm>
            <a:off x="5203880" y="3017520"/>
            <a:ext cx="731520" cy="3500886"/>
          </a:xfrm>
          <a:prstGeom prst="curvedRightArrow">
            <a:avLst/>
          </a:prstGeom>
          <a:solidFill>
            <a:srgbClr val="379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5" name="Diagram 14">
            <a:extLst>
              <a:ext uri="{FF2B5EF4-FFF2-40B4-BE49-F238E27FC236}">
                <a16:creationId xmlns:a16="http://schemas.microsoft.com/office/drawing/2014/main" id="{6CF488B4-26EF-8A9F-8179-262EB615AB37}"/>
              </a:ext>
            </a:extLst>
          </p:cNvPr>
          <p:cNvGraphicFramePr/>
          <p:nvPr>
            <p:extLst>
              <p:ext uri="{D42A27DB-BD31-4B8C-83A1-F6EECF244321}">
                <p14:modId xmlns:p14="http://schemas.microsoft.com/office/powerpoint/2010/main" val="3745871964"/>
              </p:ext>
            </p:extLst>
          </p:nvPr>
        </p:nvGraphicFramePr>
        <p:xfrm>
          <a:off x="869281" y="4930608"/>
          <a:ext cx="3570639" cy="17543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a:extLst>
              <a:ext uri="{FF2B5EF4-FFF2-40B4-BE49-F238E27FC236}">
                <a16:creationId xmlns:a16="http://schemas.microsoft.com/office/drawing/2014/main" id="{3CBAE39B-D44D-0675-CF9C-F0A47EBE95FA}"/>
              </a:ext>
            </a:extLst>
          </p:cNvPr>
          <p:cNvSpPr txBox="1"/>
          <p:nvPr/>
        </p:nvSpPr>
        <p:spPr>
          <a:xfrm>
            <a:off x="8138737" y="542537"/>
            <a:ext cx="856403" cy="276999"/>
          </a:xfrm>
          <a:prstGeom prst="rect">
            <a:avLst/>
          </a:prstGeom>
          <a:noFill/>
        </p:spPr>
        <p:txBody>
          <a:bodyPr wrap="square" lIns="0" tIns="0" rIns="0" bIns="0" rtlCol="0">
            <a:spAutoFit/>
          </a:bodyPr>
          <a:lstStyle/>
          <a:p>
            <a:r>
              <a:rPr lang="en-US" dirty="0"/>
              <a:t>1950s</a:t>
            </a:r>
          </a:p>
        </p:txBody>
      </p:sp>
      <p:sp>
        <p:nvSpPr>
          <p:cNvPr id="10" name="TextBox 9">
            <a:extLst>
              <a:ext uri="{FF2B5EF4-FFF2-40B4-BE49-F238E27FC236}">
                <a16:creationId xmlns:a16="http://schemas.microsoft.com/office/drawing/2014/main" id="{18361430-8C54-7057-D2B8-6182BC24D0E5}"/>
              </a:ext>
            </a:extLst>
          </p:cNvPr>
          <p:cNvSpPr txBox="1"/>
          <p:nvPr/>
        </p:nvSpPr>
        <p:spPr>
          <a:xfrm>
            <a:off x="8138738" y="1356978"/>
            <a:ext cx="856403" cy="276999"/>
          </a:xfrm>
          <a:prstGeom prst="rect">
            <a:avLst/>
          </a:prstGeom>
          <a:noFill/>
        </p:spPr>
        <p:txBody>
          <a:bodyPr wrap="square" lIns="0" tIns="0" rIns="0" bIns="0" rtlCol="0">
            <a:spAutoFit/>
          </a:bodyPr>
          <a:lstStyle/>
          <a:p>
            <a:r>
              <a:rPr lang="en-US" dirty="0"/>
              <a:t>1970s</a:t>
            </a:r>
          </a:p>
        </p:txBody>
      </p:sp>
      <p:sp>
        <p:nvSpPr>
          <p:cNvPr id="11" name="TextBox 10">
            <a:extLst>
              <a:ext uri="{FF2B5EF4-FFF2-40B4-BE49-F238E27FC236}">
                <a16:creationId xmlns:a16="http://schemas.microsoft.com/office/drawing/2014/main" id="{E2BAC4C2-3F43-66F5-FC3A-365EB1278D25}"/>
              </a:ext>
            </a:extLst>
          </p:cNvPr>
          <p:cNvSpPr txBox="1"/>
          <p:nvPr/>
        </p:nvSpPr>
        <p:spPr>
          <a:xfrm>
            <a:off x="8138741" y="2132892"/>
            <a:ext cx="856403" cy="276999"/>
          </a:xfrm>
          <a:prstGeom prst="rect">
            <a:avLst/>
          </a:prstGeom>
          <a:noFill/>
        </p:spPr>
        <p:txBody>
          <a:bodyPr wrap="square" lIns="0" tIns="0" rIns="0" bIns="0" rtlCol="0">
            <a:spAutoFit/>
          </a:bodyPr>
          <a:lstStyle/>
          <a:p>
            <a:r>
              <a:rPr lang="en-US" dirty="0"/>
              <a:t>1980s</a:t>
            </a:r>
          </a:p>
        </p:txBody>
      </p:sp>
      <p:sp>
        <p:nvSpPr>
          <p:cNvPr id="12" name="TextBox 11">
            <a:extLst>
              <a:ext uri="{FF2B5EF4-FFF2-40B4-BE49-F238E27FC236}">
                <a16:creationId xmlns:a16="http://schemas.microsoft.com/office/drawing/2014/main" id="{FEFC0B6E-4E28-E292-1650-07644BF934DE}"/>
              </a:ext>
            </a:extLst>
          </p:cNvPr>
          <p:cNvSpPr txBox="1"/>
          <p:nvPr/>
        </p:nvSpPr>
        <p:spPr>
          <a:xfrm>
            <a:off x="8138740" y="2889617"/>
            <a:ext cx="856403" cy="276999"/>
          </a:xfrm>
          <a:prstGeom prst="rect">
            <a:avLst/>
          </a:prstGeom>
          <a:noFill/>
        </p:spPr>
        <p:txBody>
          <a:bodyPr wrap="square" lIns="0" tIns="0" rIns="0" bIns="0" rtlCol="0">
            <a:spAutoFit/>
          </a:bodyPr>
          <a:lstStyle/>
          <a:p>
            <a:r>
              <a:rPr lang="en-US" dirty="0"/>
              <a:t>1990s</a:t>
            </a:r>
          </a:p>
        </p:txBody>
      </p:sp>
      <p:sp>
        <p:nvSpPr>
          <p:cNvPr id="13" name="TextBox 12">
            <a:extLst>
              <a:ext uri="{FF2B5EF4-FFF2-40B4-BE49-F238E27FC236}">
                <a16:creationId xmlns:a16="http://schemas.microsoft.com/office/drawing/2014/main" id="{6F36320C-D8BF-D8D4-8AD7-AC999DE71CDE}"/>
              </a:ext>
            </a:extLst>
          </p:cNvPr>
          <p:cNvSpPr txBox="1"/>
          <p:nvPr/>
        </p:nvSpPr>
        <p:spPr>
          <a:xfrm>
            <a:off x="8138739" y="3669796"/>
            <a:ext cx="856403" cy="276999"/>
          </a:xfrm>
          <a:prstGeom prst="rect">
            <a:avLst/>
          </a:prstGeom>
          <a:noFill/>
        </p:spPr>
        <p:txBody>
          <a:bodyPr wrap="square" lIns="0" tIns="0" rIns="0" bIns="0" rtlCol="0">
            <a:spAutoFit/>
          </a:bodyPr>
          <a:lstStyle/>
          <a:p>
            <a:r>
              <a:rPr lang="en-US" dirty="0"/>
              <a:t>2010s</a:t>
            </a:r>
          </a:p>
        </p:txBody>
      </p:sp>
      <p:sp>
        <p:nvSpPr>
          <p:cNvPr id="14" name="TextBox 13">
            <a:extLst>
              <a:ext uri="{FF2B5EF4-FFF2-40B4-BE49-F238E27FC236}">
                <a16:creationId xmlns:a16="http://schemas.microsoft.com/office/drawing/2014/main" id="{92FFB42F-A1F4-7037-9802-14776106376E}"/>
              </a:ext>
            </a:extLst>
          </p:cNvPr>
          <p:cNvSpPr txBox="1"/>
          <p:nvPr/>
        </p:nvSpPr>
        <p:spPr>
          <a:xfrm>
            <a:off x="8138736" y="6116558"/>
            <a:ext cx="856403" cy="276999"/>
          </a:xfrm>
          <a:prstGeom prst="rect">
            <a:avLst/>
          </a:prstGeom>
          <a:noFill/>
        </p:spPr>
        <p:txBody>
          <a:bodyPr wrap="square" lIns="0" tIns="0" rIns="0" bIns="0" rtlCol="0">
            <a:spAutoFit/>
          </a:bodyPr>
          <a:lstStyle/>
          <a:p>
            <a:r>
              <a:rPr lang="en-US" dirty="0"/>
              <a:t>2020s</a:t>
            </a:r>
          </a:p>
        </p:txBody>
      </p:sp>
    </p:spTree>
    <p:extLst>
      <p:ext uri="{BB962C8B-B14F-4D97-AF65-F5344CB8AC3E}">
        <p14:creationId xmlns:p14="http://schemas.microsoft.com/office/powerpoint/2010/main" val="256144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684" y="508094"/>
            <a:ext cx="8512632" cy="1325563"/>
          </a:xfrm>
        </p:spPr>
        <p:txBody>
          <a:bodyPr/>
          <a:lstStyle/>
          <a:p>
            <a:r>
              <a:rPr lang="en-US" sz="2000" b="1" dirty="0">
                <a:solidFill>
                  <a:srgbClr val="C50022"/>
                </a:solidFill>
              </a:rPr>
              <a:t>INSULATED VINYL SIDING: COMPONENT MATERIALS </a:t>
            </a:r>
            <a:r>
              <a:rPr lang="en-US" sz="2000" dirty="0">
                <a:solidFill>
                  <a:srgbClr val="C50022"/>
                </a:solidFill>
              </a:rPr>
              <a:t>A</a:t>
            </a:r>
            <a:r>
              <a:rPr lang="en-US" sz="2000" b="1" dirty="0">
                <a:solidFill>
                  <a:srgbClr val="C50022"/>
                </a:solidFill>
              </a:rPr>
              <a:t>T A GLANCE</a:t>
            </a:r>
            <a:br>
              <a:rPr lang="en-US" sz="2000" dirty="0"/>
            </a:br>
            <a:endParaRPr lang="en-US" sz="2000" dirty="0"/>
          </a:p>
        </p:txBody>
      </p:sp>
      <p:sp>
        <p:nvSpPr>
          <p:cNvPr id="18" name="Freeform 17">
            <a:extLst>
              <a:ext uri="{FF2B5EF4-FFF2-40B4-BE49-F238E27FC236}">
                <a16:creationId xmlns:a16="http://schemas.microsoft.com/office/drawing/2014/main" id="{BE2C6A04-2936-51B4-6726-A68580F72D52}"/>
              </a:ext>
            </a:extLst>
          </p:cNvPr>
          <p:cNvSpPr/>
          <p:nvPr/>
        </p:nvSpPr>
        <p:spPr>
          <a:xfrm>
            <a:off x="296674" y="1407044"/>
            <a:ext cx="871960" cy="1245659"/>
          </a:xfrm>
          <a:custGeom>
            <a:avLst/>
            <a:gdLst>
              <a:gd name="connsiteX0" fmla="*/ 0 w 1245658"/>
              <a:gd name="connsiteY0" fmla="*/ 0 h 871960"/>
              <a:gd name="connsiteX1" fmla="*/ 809678 w 1245658"/>
              <a:gd name="connsiteY1" fmla="*/ 0 h 871960"/>
              <a:gd name="connsiteX2" fmla="*/ 1245658 w 1245658"/>
              <a:gd name="connsiteY2" fmla="*/ 435980 h 871960"/>
              <a:gd name="connsiteX3" fmla="*/ 809678 w 1245658"/>
              <a:gd name="connsiteY3" fmla="*/ 871960 h 871960"/>
              <a:gd name="connsiteX4" fmla="*/ 0 w 1245658"/>
              <a:gd name="connsiteY4" fmla="*/ 871960 h 871960"/>
              <a:gd name="connsiteX5" fmla="*/ 435980 w 1245658"/>
              <a:gd name="connsiteY5" fmla="*/ 435980 h 871960"/>
              <a:gd name="connsiteX6" fmla="*/ 0 w 1245658"/>
              <a:gd name="connsiteY6" fmla="*/ 0 h 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658" h="871960">
                <a:moveTo>
                  <a:pt x="1245658" y="0"/>
                </a:moveTo>
                <a:lnTo>
                  <a:pt x="1245658" y="566774"/>
                </a:lnTo>
                <a:lnTo>
                  <a:pt x="622829" y="871960"/>
                </a:lnTo>
                <a:lnTo>
                  <a:pt x="0" y="566774"/>
                </a:lnTo>
                <a:lnTo>
                  <a:pt x="0" y="0"/>
                </a:lnTo>
                <a:lnTo>
                  <a:pt x="622829" y="305186"/>
                </a:lnTo>
                <a:lnTo>
                  <a:pt x="1245658"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444236" rIns="8255" bIns="444235"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Safe &amp;Trusted</a:t>
            </a:r>
            <a:endParaRPr lang="en-US" sz="1300" kern="1200" dirty="0"/>
          </a:p>
        </p:txBody>
      </p:sp>
      <p:sp>
        <p:nvSpPr>
          <p:cNvPr id="20" name="Round Same Side Corner Rectangle 19">
            <a:extLst>
              <a:ext uri="{FF2B5EF4-FFF2-40B4-BE49-F238E27FC236}">
                <a16:creationId xmlns:a16="http://schemas.microsoft.com/office/drawing/2014/main" id="{A08665F1-F5DB-2A1D-81FC-6FB133671904}"/>
              </a:ext>
            </a:extLst>
          </p:cNvPr>
          <p:cNvSpPr/>
          <p:nvPr/>
        </p:nvSpPr>
        <p:spPr>
          <a:xfrm rot="5400000">
            <a:off x="4706554" y="-2113516"/>
            <a:ext cx="809678" cy="784749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20">
            <a:extLst>
              <a:ext uri="{FF2B5EF4-FFF2-40B4-BE49-F238E27FC236}">
                <a16:creationId xmlns:a16="http://schemas.microsoft.com/office/drawing/2014/main" id="{4E4BAD22-B393-6385-A766-54B52412821E}"/>
              </a:ext>
            </a:extLst>
          </p:cNvPr>
          <p:cNvSpPr/>
          <p:nvPr/>
        </p:nvSpPr>
        <p:spPr>
          <a:xfrm>
            <a:off x="296674" y="2517869"/>
            <a:ext cx="871960" cy="1245658"/>
          </a:xfrm>
          <a:custGeom>
            <a:avLst/>
            <a:gdLst>
              <a:gd name="connsiteX0" fmla="*/ 0 w 1245658"/>
              <a:gd name="connsiteY0" fmla="*/ 0 h 871960"/>
              <a:gd name="connsiteX1" fmla="*/ 809678 w 1245658"/>
              <a:gd name="connsiteY1" fmla="*/ 0 h 871960"/>
              <a:gd name="connsiteX2" fmla="*/ 1245658 w 1245658"/>
              <a:gd name="connsiteY2" fmla="*/ 435980 h 871960"/>
              <a:gd name="connsiteX3" fmla="*/ 809678 w 1245658"/>
              <a:gd name="connsiteY3" fmla="*/ 871960 h 871960"/>
              <a:gd name="connsiteX4" fmla="*/ 0 w 1245658"/>
              <a:gd name="connsiteY4" fmla="*/ 871960 h 871960"/>
              <a:gd name="connsiteX5" fmla="*/ 435980 w 1245658"/>
              <a:gd name="connsiteY5" fmla="*/ 435980 h 871960"/>
              <a:gd name="connsiteX6" fmla="*/ 0 w 1245658"/>
              <a:gd name="connsiteY6" fmla="*/ 0 h 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658" h="871960">
                <a:moveTo>
                  <a:pt x="1245658" y="0"/>
                </a:moveTo>
                <a:lnTo>
                  <a:pt x="1245658" y="566774"/>
                </a:lnTo>
                <a:lnTo>
                  <a:pt x="622829" y="871960"/>
                </a:lnTo>
                <a:lnTo>
                  <a:pt x="0" y="566774"/>
                </a:lnTo>
                <a:lnTo>
                  <a:pt x="0" y="0"/>
                </a:lnTo>
                <a:lnTo>
                  <a:pt x="622829" y="305186"/>
                </a:lnTo>
                <a:lnTo>
                  <a:pt x="1245658"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444235" rIns="8255" bIns="444235"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Durable</a:t>
            </a:r>
            <a:endParaRPr lang="en-US" sz="1300" kern="1200" dirty="0"/>
          </a:p>
        </p:txBody>
      </p:sp>
      <p:sp>
        <p:nvSpPr>
          <p:cNvPr id="22" name="Round Same Side Corner Rectangle 21">
            <a:extLst>
              <a:ext uri="{FF2B5EF4-FFF2-40B4-BE49-F238E27FC236}">
                <a16:creationId xmlns:a16="http://schemas.microsoft.com/office/drawing/2014/main" id="{E46007E7-FC49-7F6E-2CD5-8BDFCF3FC864}"/>
              </a:ext>
            </a:extLst>
          </p:cNvPr>
          <p:cNvSpPr/>
          <p:nvPr/>
        </p:nvSpPr>
        <p:spPr>
          <a:xfrm rot="5400000">
            <a:off x="4717570" y="-989320"/>
            <a:ext cx="809678" cy="782546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22">
            <a:extLst>
              <a:ext uri="{FF2B5EF4-FFF2-40B4-BE49-F238E27FC236}">
                <a16:creationId xmlns:a16="http://schemas.microsoft.com/office/drawing/2014/main" id="{C07FECC9-732C-B803-361B-49FD2335A6D3}"/>
              </a:ext>
            </a:extLst>
          </p:cNvPr>
          <p:cNvSpPr/>
          <p:nvPr/>
        </p:nvSpPr>
        <p:spPr>
          <a:xfrm>
            <a:off x="296674" y="3987441"/>
            <a:ext cx="871960" cy="1245658"/>
          </a:xfrm>
          <a:custGeom>
            <a:avLst/>
            <a:gdLst>
              <a:gd name="connsiteX0" fmla="*/ 0 w 1245658"/>
              <a:gd name="connsiteY0" fmla="*/ 0 h 871960"/>
              <a:gd name="connsiteX1" fmla="*/ 809678 w 1245658"/>
              <a:gd name="connsiteY1" fmla="*/ 0 h 871960"/>
              <a:gd name="connsiteX2" fmla="*/ 1245658 w 1245658"/>
              <a:gd name="connsiteY2" fmla="*/ 435980 h 871960"/>
              <a:gd name="connsiteX3" fmla="*/ 809678 w 1245658"/>
              <a:gd name="connsiteY3" fmla="*/ 871960 h 871960"/>
              <a:gd name="connsiteX4" fmla="*/ 0 w 1245658"/>
              <a:gd name="connsiteY4" fmla="*/ 871960 h 871960"/>
              <a:gd name="connsiteX5" fmla="*/ 435980 w 1245658"/>
              <a:gd name="connsiteY5" fmla="*/ 435980 h 871960"/>
              <a:gd name="connsiteX6" fmla="*/ 0 w 1245658"/>
              <a:gd name="connsiteY6" fmla="*/ 0 h 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658" h="871960">
                <a:moveTo>
                  <a:pt x="1245658" y="0"/>
                </a:moveTo>
                <a:lnTo>
                  <a:pt x="1245658" y="566774"/>
                </a:lnTo>
                <a:lnTo>
                  <a:pt x="622829" y="871960"/>
                </a:lnTo>
                <a:lnTo>
                  <a:pt x="0" y="566774"/>
                </a:lnTo>
                <a:lnTo>
                  <a:pt x="0" y="0"/>
                </a:lnTo>
                <a:lnTo>
                  <a:pt x="622829" y="305186"/>
                </a:lnTo>
                <a:lnTo>
                  <a:pt x="1245658"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444235" rIns="8255" bIns="444235"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Versatile</a:t>
            </a:r>
            <a:endParaRPr lang="en-US" sz="1300" kern="1200" dirty="0"/>
          </a:p>
        </p:txBody>
      </p:sp>
      <p:sp>
        <p:nvSpPr>
          <p:cNvPr id="24" name="Round Same Side Corner Rectangle 23">
            <a:extLst>
              <a:ext uri="{FF2B5EF4-FFF2-40B4-BE49-F238E27FC236}">
                <a16:creationId xmlns:a16="http://schemas.microsoft.com/office/drawing/2014/main" id="{DE754FCF-E167-9461-43A0-80D6932C706F}"/>
              </a:ext>
            </a:extLst>
          </p:cNvPr>
          <p:cNvSpPr/>
          <p:nvPr/>
        </p:nvSpPr>
        <p:spPr>
          <a:xfrm rot="5400000">
            <a:off x="4336790" y="488536"/>
            <a:ext cx="1527174" cy="782546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26">
            <a:extLst>
              <a:ext uri="{FF2B5EF4-FFF2-40B4-BE49-F238E27FC236}">
                <a16:creationId xmlns:a16="http://schemas.microsoft.com/office/drawing/2014/main" id="{F6670D5B-D357-FBE8-9AD6-BE8462C2DECE}"/>
              </a:ext>
            </a:extLst>
          </p:cNvPr>
          <p:cNvSpPr/>
          <p:nvPr/>
        </p:nvSpPr>
        <p:spPr>
          <a:xfrm>
            <a:off x="296674" y="5098265"/>
            <a:ext cx="871960" cy="1245658"/>
          </a:xfrm>
          <a:custGeom>
            <a:avLst/>
            <a:gdLst>
              <a:gd name="connsiteX0" fmla="*/ 0 w 1245658"/>
              <a:gd name="connsiteY0" fmla="*/ 0 h 871960"/>
              <a:gd name="connsiteX1" fmla="*/ 809678 w 1245658"/>
              <a:gd name="connsiteY1" fmla="*/ 0 h 871960"/>
              <a:gd name="connsiteX2" fmla="*/ 1245658 w 1245658"/>
              <a:gd name="connsiteY2" fmla="*/ 435980 h 871960"/>
              <a:gd name="connsiteX3" fmla="*/ 809678 w 1245658"/>
              <a:gd name="connsiteY3" fmla="*/ 871960 h 871960"/>
              <a:gd name="connsiteX4" fmla="*/ 0 w 1245658"/>
              <a:gd name="connsiteY4" fmla="*/ 871960 h 871960"/>
              <a:gd name="connsiteX5" fmla="*/ 435980 w 1245658"/>
              <a:gd name="connsiteY5" fmla="*/ 435980 h 871960"/>
              <a:gd name="connsiteX6" fmla="*/ 0 w 1245658"/>
              <a:gd name="connsiteY6" fmla="*/ 0 h 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658" h="871960">
                <a:moveTo>
                  <a:pt x="1245658" y="0"/>
                </a:moveTo>
                <a:lnTo>
                  <a:pt x="1245658" y="566774"/>
                </a:lnTo>
                <a:lnTo>
                  <a:pt x="622829" y="871960"/>
                </a:lnTo>
                <a:lnTo>
                  <a:pt x="0" y="566774"/>
                </a:lnTo>
                <a:lnTo>
                  <a:pt x="0" y="0"/>
                </a:lnTo>
                <a:lnTo>
                  <a:pt x="622829" y="305186"/>
                </a:lnTo>
                <a:lnTo>
                  <a:pt x="1245658"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444235" rIns="8255" bIns="444235" numCol="1" spcCol="1270" anchor="ctr" anchorCtr="0">
            <a:noAutofit/>
          </a:bodyPr>
          <a:lstStyle/>
          <a:p>
            <a:pPr marL="0" lvl="0" indent="0" algn="ctr" defTabSz="577850">
              <a:lnSpc>
                <a:spcPct val="90000"/>
              </a:lnSpc>
              <a:spcBef>
                <a:spcPct val="0"/>
              </a:spcBef>
              <a:spcAft>
                <a:spcPct val="35000"/>
              </a:spcAft>
              <a:buNone/>
            </a:pPr>
            <a:r>
              <a:rPr lang="en-US" sz="1300" kern="1200" dirty="0"/>
              <a:t>Innovative</a:t>
            </a:r>
          </a:p>
        </p:txBody>
      </p:sp>
      <p:sp>
        <p:nvSpPr>
          <p:cNvPr id="28" name="Round Same Side Corner Rectangle 27">
            <a:extLst>
              <a:ext uri="{FF2B5EF4-FFF2-40B4-BE49-F238E27FC236}">
                <a16:creationId xmlns:a16="http://schemas.microsoft.com/office/drawing/2014/main" id="{96C1E4DE-7532-57D5-2DC2-0F0B6562C16B}"/>
              </a:ext>
            </a:extLst>
          </p:cNvPr>
          <p:cNvSpPr/>
          <p:nvPr/>
        </p:nvSpPr>
        <p:spPr>
          <a:xfrm rot="5400000">
            <a:off x="4687544" y="1579355"/>
            <a:ext cx="809678" cy="7847498"/>
          </a:xfrm>
          <a:prstGeom prst="round2Same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cxnSp>
        <p:nvCxnSpPr>
          <p:cNvPr id="19" name="Straight Connector 18">
            <a:extLst>
              <a:ext uri="{FF2B5EF4-FFF2-40B4-BE49-F238E27FC236}">
                <a16:creationId xmlns:a16="http://schemas.microsoft.com/office/drawing/2014/main" id="{0DEDB5CA-2176-B4AB-D8C7-0E2CD0D2BD76}"/>
              </a:ext>
            </a:extLst>
          </p:cNvPr>
          <p:cNvCxnSpPr>
            <a:cxnSpLocks/>
          </p:cNvCxnSpPr>
          <p:nvPr/>
        </p:nvCxnSpPr>
        <p:spPr>
          <a:xfrm>
            <a:off x="4733307" y="2514600"/>
            <a:ext cx="0" cy="385870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660CFE-E8E4-2E47-5456-543BC6874FFD}"/>
              </a:ext>
            </a:extLst>
          </p:cNvPr>
          <p:cNvSpPr/>
          <p:nvPr/>
        </p:nvSpPr>
        <p:spPr>
          <a:xfrm>
            <a:off x="1512002" y="1611308"/>
            <a:ext cx="3336420" cy="369332"/>
          </a:xfrm>
          <a:prstGeom prst="rect">
            <a:avLst/>
          </a:prstGeom>
          <a:noFill/>
        </p:spPr>
        <p:txBody>
          <a:bodyPr wrap="square" lIns="91440" tIns="45720" rIns="91440" bIns="45720">
            <a:spAutoFit/>
          </a:bodyPr>
          <a:lstStyle/>
          <a:p>
            <a:pPr algn="ctr"/>
            <a:r>
              <a:rPr lang="en-US" b="1" cap="none" spc="0" dirty="0">
                <a:ln w="12700">
                  <a:solidFill>
                    <a:schemeClr val="tx2">
                      <a:satMod val="155000"/>
                    </a:schemeClr>
                  </a:solidFill>
                  <a:prstDash val="solid"/>
                </a:ln>
                <a:solidFill>
                  <a:srgbClr val="C50022"/>
                </a:solidFill>
                <a:effectLst>
                  <a:outerShdw blurRad="41275" dist="20320" dir="1800000" algn="tl" rotWithShape="0">
                    <a:srgbClr val="000000">
                      <a:alpha val="40000"/>
                    </a:srgbClr>
                  </a:outerShdw>
                </a:effectLst>
              </a:rPr>
              <a:t>Polyvinyl Chloride (PVC)</a:t>
            </a:r>
          </a:p>
        </p:txBody>
      </p:sp>
      <p:sp>
        <p:nvSpPr>
          <p:cNvPr id="26" name="Rectangle 25">
            <a:extLst>
              <a:ext uri="{FF2B5EF4-FFF2-40B4-BE49-F238E27FC236}">
                <a16:creationId xmlns:a16="http://schemas.microsoft.com/office/drawing/2014/main" id="{7AC00A81-92FE-57E6-61EA-981B6798E611}"/>
              </a:ext>
            </a:extLst>
          </p:cNvPr>
          <p:cNvSpPr/>
          <p:nvPr/>
        </p:nvSpPr>
        <p:spPr>
          <a:xfrm>
            <a:off x="4321669" y="1581769"/>
            <a:ext cx="4919893" cy="369332"/>
          </a:xfrm>
          <a:prstGeom prst="rect">
            <a:avLst/>
          </a:prstGeom>
          <a:noFill/>
        </p:spPr>
        <p:txBody>
          <a:bodyPr wrap="square" lIns="91440" tIns="45720" rIns="91440" bIns="45720">
            <a:spAutoFit/>
          </a:bodyPr>
          <a:lstStyle/>
          <a:p>
            <a:pPr algn="ctr"/>
            <a:r>
              <a:rPr lang="en-US" b="1" cap="none" spc="0" dirty="0">
                <a:ln w="12700">
                  <a:solidFill>
                    <a:schemeClr val="tx2">
                      <a:satMod val="155000"/>
                    </a:schemeClr>
                  </a:solidFill>
                  <a:prstDash val="solid"/>
                </a:ln>
                <a:solidFill>
                  <a:srgbClr val="C50022"/>
                </a:solidFill>
                <a:effectLst>
                  <a:outerShdw blurRad="41275" dist="20320" dir="1800000" algn="tl" rotWithShape="0">
                    <a:srgbClr val="000000">
                      <a:alpha val="40000"/>
                    </a:srgbClr>
                  </a:outerShdw>
                </a:effectLst>
              </a:rPr>
              <a:t>Expanded Polystyrene (EPS) </a:t>
            </a:r>
          </a:p>
        </p:txBody>
      </p:sp>
      <p:pic>
        <p:nvPicPr>
          <p:cNvPr id="3" name="Picture 7" descr="C:\Users\George\AppData\Local\Microsoft\Windows\Temporary Internet Files\Content.IE5\WOL34ELN\11954238481803208774johnny_automatic_stethoscope.svg.med[1].png">
            <a:extLst>
              <a:ext uri="{FF2B5EF4-FFF2-40B4-BE49-F238E27FC236}">
                <a16:creationId xmlns:a16="http://schemas.microsoft.com/office/drawing/2014/main" id="{0CD82902-09BD-C8C0-F5A6-0413AEE9B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883" y="4503399"/>
            <a:ext cx="398505" cy="53226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4044FE9D-C102-316C-77C9-A28CBF4132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17173" y="3760791"/>
            <a:ext cx="473924" cy="55494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Molded Foam | Cellofoam">
            <a:extLst>
              <a:ext uri="{FF2B5EF4-FFF2-40B4-BE49-F238E27FC236}">
                <a16:creationId xmlns:a16="http://schemas.microsoft.com/office/drawing/2014/main" id="{2C1CC4DB-2962-7E7E-880D-B9798B361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236" y="4421620"/>
            <a:ext cx="834430" cy="6524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nyl Car and Vehicle Wraps - Speedpro Canada Franchise Opportunities">
            <a:extLst>
              <a:ext uri="{FF2B5EF4-FFF2-40B4-BE49-F238E27FC236}">
                <a16:creationId xmlns:a16="http://schemas.microsoft.com/office/drawing/2014/main" id="{A269E29B-AA51-0EC1-7D44-E7486E8E37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415" y="2633903"/>
            <a:ext cx="1171440" cy="5948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5D5E4F4-1F6D-62E4-5CDF-4E6B99EAFD40}"/>
              </a:ext>
            </a:extLst>
          </p:cNvPr>
          <p:cNvSpPr/>
          <p:nvPr/>
        </p:nvSpPr>
        <p:spPr>
          <a:xfrm>
            <a:off x="1330190" y="2882429"/>
            <a:ext cx="3700045" cy="307777"/>
          </a:xfrm>
          <a:prstGeom prst="rect">
            <a:avLst/>
          </a:prstGeom>
          <a:noFill/>
        </p:spPr>
        <p:txBody>
          <a:bodyPr wrap="square" lIns="91440" tIns="45720" rIns="91440" bIns="45720">
            <a:spAutoFit/>
          </a:bodyPr>
          <a:lstStyle/>
          <a:p>
            <a:r>
              <a:rPr lang="en-US" sz="1400" b="1" cap="none" spc="0" dirty="0">
                <a:ln w="12700">
                  <a:noFill/>
                  <a:prstDash val="solid"/>
                </a:ln>
                <a:solidFill>
                  <a:schemeClr val="accent1"/>
                </a:solidFill>
              </a:rPr>
              <a:t>Automotive</a:t>
            </a:r>
          </a:p>
        </p:txBody>
      </p:sp>
      <p:sp>
        <p:nvSpPr>
          <p:cNvPr id="14" name="Rectangle 13">
            <a:extLst>
              <a:ext uri="{FF2B5EF4-FFF2-40B4-BE49-F238E27FC236}">
                <a16:creationId xmlns:a16="http://schemas.microsoft.com/office/drawing/2014/main" id="{6308D21B-0B4F-DC73-F168-F606B0D03D88}"/>
              </a:ext>
            </a:extLst>
          </p:cNvPr>
          <p:cNvSpPr/>
          <p:nvPr/>
        </p:nvSpPr>
        <p:spPr>
          <a:xfrm>
            <a:off x="1363753" y="3861646"/>
            <a:ext cx="2578498" cy="307777"/>
          </a:xfrm>
          <a:prstGeom prst="rect">
            <a:avLst/>
          </a:prstGeom>
          <a:noFill/>
        </p:spPr>
        <p:txBody>
          <a:bodyPr wrap="square" lIns="91440" tIns="45720" rIns="91440" bIns="45720">
            <a:spAutoFit/>
          </a:bodyPr>
          <a:lstStyle/>
          <a:p>
            <a:r>
              <a:rPr lang="en-US" sz="1400" b="1" cap="none" spc="0" dirty="0">
                <a:ln w="12700">
                  <a:noFill/>
                  <a:prstDash val="solid"/>
                </a:ln>
                <a:solidFill>
                  <a:schemeClr val="accent1"/>
                </a:solidFill>
              </a:rPr>
              <a:t>Apparel</a:t>
            </a:r>
          </a:p>
        </p:txBody>
      </p:sp>
      <p:sp>
        <p:nvSpPr>
          <p:cNvPr id="15" name="Rectangle 14">
            <a:extLst>
              <a:ext uri="{FF2B5EF4-FFF2-40B4-BE49-F238E27FC236}">
                <a16:creationId xmlns:a16="http://schemas.microsoft.com/office/drawing/2014/main" id="{63B9B8E9-75B6-D138-C2D7-025B60B34DDB}"/>
              </a:ext>
            </a:extLst>
          </p:cNvPr>
          <p:cNvSpPr/>
          <p:nvPr/>
        </p:nvSpPr>
        <p:spPr>
          <a:xfrm>
            <a:off x="1363753" y="4480805"/>
            <a:ext cx="840295" cy="307777"/>
          </a:xfrm>
          <a:prstGeom prst="rect">
            <a:avLst/>
          </a:prstGeom>
          <a:noFill/>
        </p:spPr>
        <p:txBody>
          <a:bodyPr wrap="none" lIns="91440" tIns="45720" rIns="91440" bIns="45720">
            <a:spAutoFit/>
          </a:bodyPr>
          <a:lstStyle/>
          <a:p>
            <a:r>
              <a:rPr lang="en-US" sz="1400" b="1" cap="none" spc="0" dirty="0">
                <a:ln w="12700">
                  <a:noFill/>
                  <a:prstDash val="solid"/>
                </a:ln>
                <a:solidFill>
                  <a:schemeClr val="accent1"/>
                </a:solidFill>
              </a:rPr>
              <a:t>Medical</a:t>
            </a:r>
          </a:p>
        </p:txBody>
      </p:sp>
      <p:pic>
        <p:nvPicPr>
          <p:cNvPr id="9" name="Picture 8" descr="A blue and white food truck&#10;&#10;Description automatically generated">
            <a:extLst>
              <a:ext uri="{FF2B5EF4-FFF2-40B4-BE49-F238E27FC236}">
                <a16:creationId xmlns:a16="http://schemas.microsoft.com/office/drawing/2014/main" id="{525D5A02-DFA4-1997-2E0B-AFAFF7C4B1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962344" y="2593350"/>
            <a:ext cx="1107102" cy="666187"/>
          </a:xfrm>
          <a:prstGeom prst="rect">
            <a:avLst/>
          </a:prstGeom>
        </p:spPr>
      </p:pic>
      <p:sp>
        <p:nvSpPr>
          <p:cNvPr id="42" name="TextBox 41">
            <a:extLst>
              <a:ext uri="{FF2B5EF4-FFF2-40B4-BE49-F238E27FC236}">
                <a16:creationId xmlns:a16="http://schemas.microsoft.com/office/drawing/2014/main" id="{5859526D-B8B6-9ABA-A709-735F70285D35}"/>
              </a:ext>
            </a:extLst>
          </p:cNvPr>
          <p:cNvSpPr txBox="1"/>
          <p:nvPr/>
        </p:nvSpPr>
        <p:spPr>
          <a:xfrm>
            <a:off x="1363753" y="5559556"/>
            <a:ext cx="1603003" cy="430887"/>
          </a:xfrm>
          <a:prstGeom prst="rect">
            <a:avLst/>
          </a:prstGeom>
          <a:noFill/>
        </p:spPr>
        <p:txBody>
          <a:bodyPr wrap="none" lIns="0" tIns="0" rIns="0" bIns="0" rtlCol="0">
            <a:spAutoFit/>
          </a:bodyPr>
          <a:lstStyle/>
          <a:p>
            <a:r>
              <a:rPr lang="en-US" sz="1400" b="1" dirty="0">
                <a:solidFill>
                  <a:schemeClr val="accent1"/>
                </a:solidFill>
              </a:rPr>
              <a:t>High-Performance </a:t>
            </a:r>
          </a:p>
          <a:p>
            <a:r>
              <a:rPr lang="en-US" sz="1400" b="1" dirty="0">
                <a:solidFill>
                  <a:schemeClr val="accent1"/>
                </a:solidFill>
              </a:rPr>
              <a:t>Construction</a:t>
            </a:r>
          </a:p>
        </p:txBody>
      </p:sp>
      <p:pic>
        <p:nvPicPr>
          <p:cNvPr id="48" name="Picture 47" descr="A row of black and white foam&#10;&#10;Description automatically generated">
            <a:extLst>
              <a:ext uri="{FF2B5EF4-FFF2-40B4-BE49-F238E27FC236}">
                <a16:creationId xmlns:a16="http://schemas.microsoft.com/office/drawing/2014/main" id="{2A5442CA-B731-A805-555E-2033E88CC6C3}"/>
              </a:ext>
            </a:extLst>
          </p:cNvPr>
          <p:cNvPicPr>
            <a:picLocks noChangeAspect="1"/>
          </p:cNvPicPr>
          <p:nvPr/>
        </p:nvPicPr>
        <p:blipFill rotWithShape="1">
          <a:blip r:embed="rId9">
            <a:extLst>
              <a:ext uri="{28A0092B-C50C-407E-A947-70E740481C1C}">
                <a14:useLocalDpi xmlns:a14="http://schemas.microsoft.com/office/drawing/2010/main" val="0"/>
              </a:ext>
            </a:extLst>
          </a:blip>
          <a:srcRect l="23356" t="21541" r="27861" b="23359"/>
          <a:stretch/>
        </p:blipFill>
        <p:spPr>
          <a:xfrm>
            <a:off x="5782717" y="5341088"/>
            <a:ext cx="1663468" cy="1247552"/>
          </a:xfrm>
          <a:prstGeom prst="rect">
            <a:avLst/>
          </a:prstGeom>
        </p:spPr>
      </p:pic>
      <p:pic>
        <p:nvPicPr>
          <p:cNvPr id="46" name="Picture 45" descr="A house with a flag on the front porch&#10;&#10;Description automatically generated">
            <a:extLst>
              <a:ext uri="{FF2B5EF4-FFF2-40B4-BE49-F238E27FC236}">
                <a16:creationId xmlns:a16="http://schemas.microsoft.com/office/drawing/2014/main" id="{C6D59A56-60F4-A003-3D12-9F4CEFAA95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9625" y="5216016"/>
            <a:ext cx="1683682" cy="1117965"/>
          </a:xfrm>
          <a:prstGeom prst="rect">
            <a:avLst/>
          </a:prstGeom>
        </p:spPr>
      </p:pic>
      <p:pic>
        <p:nvPicPr>
          <p:cNvPr id="52" name="Picture 51" descr="A white motorcycle helmet with clear visor&#10;&#10;Description automatically generated">
            <a:extLst>
              <a:ext uri="{FF2B5EF4-FFF2-40B4-BE49-F238E27FC236}">
                <a16:creationId xmlns:a16="http://schemas.microsoft.com/office/drawing/2014/main" id="{4290EEE9-4A8F-6AEE-CA14-DB22ABD891B6}"/>
              </a:ext>
            </a:extLst>
          </p:cNvPr>
          <p:cNvPicPr>
            <a:picLocks noChangeAspect="1"/>
          </p:cNvPicPr>
          <p:nvPr/>
        </p:nvPicPr>
        <p:blipFill rotWithShape="1">
          <a:blip r:embed="rId11">
            <a:extLst>
              <a:ext uri="{28A0092B-C50C-407E-A947-70E740481C1C}">
                <a14:useLocalDpi xmlns:a14="http://schemas.microsoft.com/office/drawing/2010/main" val="0"/>
              </a:ext>
            </a:extLst>
          </a:blip>
          <a:srcRect t="9625" b="3217"/>
          <a:stretch/>
        </p:blipFill>
        <p:spPr>
          <a:xfrm>
            <a:off x="5924567" y="3700282"/>
            <a:ext cx="1107099" cy="640718"/>
          </a:xfrm>
          <a:prstGeom prst="rect">
            <a:avLst/>
          </a:prstGeom>
        </p:spPr>
      </p:pic>
      <p:sp>
        <p:nvSpPr>
          <p:cNvPr id="53" name="TextBox 52">
            <a:extLst>
              <a:ext uri="{FF2B5EF4-FFF2-40B4-BE49-F238E27FC236}">
                <a16:creationId xmlns:a16="http://schemas.microsoft.com/office/drawing/2014/main" id="{BB40DAF6-6DD1-1951-1404-F3985110E9A3}"/>
              </a:ext>
            </a:extLst>
          </p:cNvPr>
          <p:cNvSpPr txBox="1"/>
          <p:nvPr/>
        </p:nvSpPr>
        <p:spPr>
          <a:xfrm>
            <a:off x="5736576" y="5233366"/>
            <a:ext cx="3057233" cy="215444"/>
          </a:xfrm>
          <a:prstGeom prst="rect">
            <a:avLst/>
          </a:prstGeom>
          <a:noFill/>
        </p:spPr>
        <p:txBody>
          <a:bodyPr wrap="square" lIns="0" tIns="0" rIns="0" bIns="0" rtlCol="0">
            <a:spAutoFit/>
          </a:bodyPr>
          <a:lstStyle/>
          <a:p>
            <a:pPr algn="ctr"/>
            <a:r>
              <a:rPr lang="en-US" sz="1400" b="1" dirty="0"/>
              <a:t>Graphite Polystyrene (GPS) </a:t>
            </a:r>
          </a:p>
        </p:txBody>
      </p:sp>
      <p:cxnSp>
        <p:nvCxnSpPr>
          <p:cNvPr id="5" name="Straight Connector 4">
            <a:extLst>
              <a:ext uri="{FF2B5EF4-FFF2-40B4-BE49-F238E27FC236}">
                <a16:creationId xmlns:a16="http://schemas.microsoft.com/office/drawing/2014/main" id="{18785A25-8462-3073-0620-9E62DBD806A4}"/>
              </a:ext>
            </a:extLst>
          </p:cNvPr>
          <p:cNvCxnSpPr>
            <a:cxnSpLocks/>
          </p:cNvCxnSpPr>
          <p:nvPr/>
        </p:nvCxnSpPr>
        <p:spPr>
          <a:xfrm flipV="1">
            <a:off x="1330190" y="4341000"/>
            <a:ext cx="7574819" cy="510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3417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3199" y="400405"/>
            <a:ext cx="8523087" cy="1191665"/>
          </a:xfrm>
        </p:spPr>
        <p:txBody>
          <a:bodyPr>
            <a:normAutofit/>
          </a:bodyPr>
          <a:lstStyle/>
          <a:p>
            <a:r>
              <a:rPr lang="en-US" sz="2400" b="1" dirty="0">
                <a:solidFill>
                  <a:srgbClr val="C50022"/>
                </a:solidFill>
              </a:rPr>
              <a:t>VINYL &amp; GRAPHITE POLYSTYRENE (GPS) </a:t>
            </a:r>
            <a:r>
              <a:rPr lang="en-US" sz="2400" dirty="0">
                <a:solidFill>
                  <a:srgbClr val="C50022"/>
                </a:solidFill>
              </a:rPr>
              <a:t>IN</a:t>
            </a:r>
            <a:r>
              <a:rPr lang="en-US" sz="2400" b="1" dirty="0">
                <a:solidFill>
                  <a:srgbClr val="C50022"/>
                </a:solidFill>
              </a:rPr>
              <a:t> BUILDINGS</a:t>
            </a:r>
          </a:p>
        </p:txBody>
      </p:sp>
      <p:sp>
        <p:nvSpPr>
          <p:cNvPr id="33" name="Rectangle 32">
            <a:extLst>
              <a:ext uri="{FF2B5EF4-FFF2-40B4-BE49-F238E27FC236}">
                <a16:creationId xmlns:a16="http://schemas.microsoft.com/office/drawing/2014/main" id="{2A4C4569-231C-E06F-ADBF-2324AC685A02}"/>
              </a:ext>
            </a:extLst>
          </p:cNvPr>
          <p:cNvSpPr/>
          <p:nvPr/>
        </p:nvSpPr>
        <p:spPr>
          <a:xfrm>
            <a:off x="876598" y="2668174"/>
            <a:ext cx="2007602" cy="507831"/>
          </a:xfrm>
          <a:prstGeom prst="rect">
            <a:avLst/>
          </a:prstGeom>
        </p:spPr>
        <p:txBody>
          <a:bodyPr wrap="square">
            <a:spAutoFit/>
          </a:bodyPr>
          <a:lstStyle/>
          <a:p>
            <a:pPr algn="r"/>
            <a:r>
              <a:rPr lang="en-US" sz="1350" i="1" dirty="0">
                <a:solidFill>
                  <a:srgbClr val="8F8F8F"/>
                </a:solidFill>
              </a:rPr>
              <a:t> </a:t>
            </a:r>
          </a:p>
          <a:p>
            <a:pPr algn="r"/>
            <a:r>
              <a:rPr lang="en-US" sz="1350" b="1" i="1" dirty="0">
                <a:solidFill>
                  <a:srgbClr val="C00000"/>
                </a:solidFill>
              </a:rPr>
              <a:t>GPS</a:t>
            </a:r>
            <a:r>
              <a:rPr lang="en-US" sz="1350" i="1" dirty="0">
                <a:solidFill>
                  <a:srgbClr val="8F8F8F"/>
                </a:solidFill>
              </a:rPr>
              <a:t> CI Sheathing</a:t>
            </a:r>
          </a:p>
        </p:txBody>
      </p:sp>
      <p:pic>
        <p:nvPicPr>
          <p:cNvPr id="1030" name="Picture 6" descr="Insulating Concrete Forms / ICF">
            <a:extLst>
              <a:ext uri="{FF2B5EF4-FFF2-40B4-BE49-F238E27FC236}">
                <a16:creationId xmlns:a16="http://schemas.microsoft.com/office/drawing/2014/main" id="{E8AA630E-C892-39E9-A0BD-A9BC9732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9" y="4775078"/>
            <a:ext cx="657083" cy="36504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BF247C2-83D9-4366-A965-BAC5B4540A8C}"/>
              </a:ext>
            </a:extLst>
          </p:cNvPr>
          <p:cNvSpPr txBox="1"/>
          <p:nvPr/>
        </p:nvSpPr>
        <p:spPr>
          <a:xfrm>
            <a:off x="-162774" y="5273386"/>
            <a:ext cx="966602" cy="369332"/>
          </a:xfrm>
          <a:prstGeom prst="rect">
            <a:avLst/>
          </a:prstGeom>
          <a:noFill/>
        </p:spPr>
        <p:txBody>
          <a:bodyPr wrap="square" rtlCol="0">
            <a:spAutoFit/>
          </a:bodyPr>
          <a:lstStyle/>
          <a:p>
            <a:pPr algn="ctr"/>
            <a:r>
              <a:rPr lang="en-US" sz="900" b="1" i="1" dirty="0">
                <a:solidFill>
                  <a:srgbClr val="C00000"/>
                </a:solidFill>
              </a:rPr>
              <a:t>GPS</a:t>
            </a:r>
            <a:r>
              <a:rPr lang="en-US" sz="900" i="1" dirty="0">
                <a:solidFill>
                  <a:schemeClr val="tx1">
                    <a:lumMod val="50000"/>
                    <a:lumOff val="50000"/>
                  </a:schemeClr>
                </a:solidFill>
              </a:rPr>
              <a:t> </a:t>
            </a:r>
          </a:p>
          <a:p>
            <a:pPr algn="ctr"/>
            <a:r>
              <a:rPr lang="en-US" sz="900" i="1" dirty="0">
                <a:solidFill>
                  <a:schemeClr val="tx1">
                    <a:lumMod val="50000"/>
                    <a:lumOff val="50000"/>
                  </a:schemeClr>
                </a:solidFill>
              </a:rPr>
              <a:t>ICFs</a:t>
            </a:r>
          </a:p>
        </p:txBody>
      </p:sp>
      <p:sp>
        <p:nvSpPr>
          <p:cNvPr id="41" name="TextBox 40">
            <a:extLst>
              <a:ext uri="{FF2B5EF4-FFF2-40B4-BE49-F238E27FC236}">
                <a16:creationId xmlns:a16="http://schemas.microsoft.com/office/drawing/2014/main" id="{4BCA5368-E06A-F1F0-B444-0F9783E961B1}"/>
              </a:ext>
            </a:extLst>
          </p:cNvPr>
          <p:cNvSpPr txBox="1"/>
          <p:nvPr/>
        </p:nvSpPr>
        <p:spPr>
          <a:xfrm>
            <a:off x="6552770" y="2373791"/>
            <a:ext cx="4578722" cy="300082"/>
          </a:xfrm>
          <a:prstGeom prst="rect">
            <a:avLst/>
          </a:prstGeom>
          <a:noFill/>
        </p:spPr>
        <p:txBody>
          <a:bodyPr wrap="square">
            <a:spAutoFit/>
          </a:bodyPr>
          <a:lstStyle/>
          <a:p>
            <a:r>
              <a:rPr lang="en-US" sz="1350" i="1" dirty="0">
                <a:solidFill>
                  <a:srgbClr val="8F8F8F"/>
                </a:solidFill>
              </a:rPr>
              <a:t>Vinyl membranes &amp; coatings </a:t>
            </a:r>
            <a:endParaRPr lang="en-US" sz="1350" dirty="0"/>
          </a:p>
        </p:txBody>
      </p:sp>
      <p:grpSp>
        <p:nvGrpSpPr>
          <p:cNvPr id="5" name="Group 4">
            <a:extLst>
              <a:ext uri="{FF2B5EF4-FFF2-40B4-BE49-F238E27FC236}">
                <a16:creationId xmlns:a16="http://schemas.microsoft.com/office/drawing/2014/main" id="{CB9AD18A-7D16-7558-3E38-588E3A7DEABC}"/>
              </a:ext>
            </a:extLst>
          </p:cNvPr>
          <p:cNvGrpSpPr/>
          <p:nvPr/>
        </p:nvGrpSpPr>
        <p:grpSpPr>
          <a:xfrm>
            <a:off x="734232" y="1122824"/>
            <a:ext cx="7793765" cy="4564245"/>
            <a:chOff x="913530" y="1227433"/>
            <a:chExt cx="7858349" cy="435458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088" y="1227433"/>
              <a:ext cx="3756413" cy="4274539"/>
            </a:xfrm>
            <a:prstGeom prst="rect">
              <a:avLst/>
            </a:prstGeom>
          </p:spPr>
        </p:pic>
        <p:grpSp>
          <p:nvGrpSpPr>
            <p:cNvPr id="7" name="Group 6"/>
            <p:cNvGrpSpPr/>
            <p:nvPr/>
          </p:nvGrpSpPr>
          <p:grpSpPr>
            <a:xfrm>
              <a:off x="1624582" y="1776657"/>
              <a:ext cx="1341018" cy="2800523"/>
              <a:chOff x="2876312" y="1764602"/>
              <a:chExt cx="1080802" cy="2681343"/>
            </a:xfrm>
          </p:grpSpPr>
          <p:sp>
            <p:nvSpPr>
              <p:cNvPr id="8" name="Rectangle 7"/>
              <p:cNvSpPr/>
              <p:nvPr/>
            </p:nvSpPr>
            <p:spPr>
              <a:xfrm>
                <a:off x="3668246" y="1828129"/>
                <a:ext cx="246308" cy="400109"/>
              </a:xfrm>
              <a:prstGeom prst="rect">
                <a:avLst/>
              </a:prstGeom>
            </p:spPr>
            <p:txBody>
              <a:bodyPr wrap="none">
                <a:spAutoFit/>
              </a:bodyPr>
              <a:lstStyle/>
              <a:p>
                <a:pPr algn="r"/>
                <a:endParaRPr lang="en-US" sz="1350" dirty="0">
                  <a:solidFill>
                    <a:srgbClr val="8F8F8F"/>
                  </a:solidFill>
                </a:endParaRPr>
              </a:p>
            </p:txBody>
          </p:sp>
          <p:sp>
            <p:nvSpPr>
              <p:cNvPr id="9" name="Rectangle 8"/>
              <p:cNvSpPr/>
              <p:nvPr/>
            </p:nvSpPr>
            <p:spPr>
              <a:xfrm>
                <a:off x="2876312" y="1764602"/>
                <a:ext cx="1080802" cy="507698"/>
              </a:xfrm>
              <a:prstGeom prst="rect">
                <a:avLst/>
              </a:prstGeom>
            </p:spPr>
            <p:txBody>
              <a:bodyPr wrap="none">
                <a:spAutoFit/>
              </a:bodyPr>
              <a:lstStyle/>
              <a:p>
                <a:pPr algn="r"/>
                <a:r>
                  <a:rPr lang="en-US" sz="1350" b="1" i="1" dirty="0">
                    <a:solidFill>
                      <a:srgbClr val="C00000"/>
                    </a:solidFill>
                  </a:rPr>
                  <a:t>GPS</a:t>
                </a:r>
                <a:r>
                  <a:rPr lang="en-US" sz="1350" i="1" dirty="0">
                    <a:solidFill>
                      <a:srgbClr val="8F8F8F"/>
                    </a:solidFill>
                  </a:rPr>
                  <a:t> Roof &amp; </a:t>
                </a:r>
              </a:p>
              <a:p>
                <a:pPr algn="r"/>
                <a:r>
                  <a:rPr lang="en-US" sz="1350" i="1" dirty="0">
                    <a:solidFill>
                      <a:srgbClr val="8F8F8F"/>
                    </a:solidFill>
                  </a:rPr>
                  <a:t>Attic insulation</a:t>
                </a:r>
                <a:endParaRPr lang="en-US" sz="1350" dirty="0">
                  <a:solidFill>
                    <a:srgbClr val="8F8F8F"/>
                  </a:solidFill>
                </a:endParaRPr>
              </a:p>
            </p:txBody>
          </p:sp>
          <p:sp>
            <p:nvSpPr>
              <p:cNvPr id="10" name="Rectangle 9"/>
              <p:cNvSpPr/>
              <p:nvPr/>
            </p:nvSpPr>
            <p:spPr>
              <a:xfrm>
                <a:off x="3668246" y="2567365"/>
                <a:ext cx="246308" cy="400109"/>
              </a:xfrm>
              <a:prstGeom prst="rect">
                <a:avLst/>
              </a:prstGeom>
            </p:spPr>
            <p:txBody>
              <a:bodyPr wrap="none">
                <a:spAutoFit/>
              </a:bodyPr>
              <a:lstStyle/>
              <a:p>
                <a:pPr algn="r"/>
                <a:endParaRPr lang="en-US" sz="1350" dirty="0">
                  <a:solidFill>
                    <a:srgbClr val="8F8F8F"/>
                  </a:solidFill>
                </a:endParaRPr>
              </a:p>
            </p:txBody>
          </p:sp>
          <p:sp>
            <p:nvSpPr>
              <p:cNvPr id="11" name="Rectangle 10"/>
              <p:cNvSpPr/>
              <p:nvPr/>
            </p:nvSpPr>
            <p:spPr>
              <a:xfrm>
                <a:off x="3668246" y="2936984"/>
                <a:ext cx="246308" cy="400109"/>
              </a:xfrm>
              <a:prstGeom prst="rect">
                <a:avLst/>
              </a:prstGeom>
            </p:spPr>
            <p:txBody>
              <a:bodyPr wrap="none">
                <a:spAutoFit/>
              </a:bodyPr>
              <a:lstStyle/>
              <a:p>
                <a:pPr algn="r"/>
                <a:endParaRPr lang="en-US" sz="1350" dirty="0">
                  <a:solidFill>
                    <a:srgbClr val="8F8F8F"/>
                  </a:solidFill>
                </a:endParaRPr>
              </a:p>
            </p:txBody>
          </p:sp>
          <p:sp>
            <p:nvSpPr>
              <p:cNvPr id="13" name="Rectangle 12"/>
              <p:cNvSpPr/>
              <p:nvPr/>
            </p:nvSpPr>
            <p:spPr>
              <a:xfrm>
                <a:off x="3668246" y="3676220"/>
                <a:ext cx="246308" cy="400109"/>
              </a:xfrm>
              <a:prstGeom prst="rect">
                <a:avLst/>
              </a:prstGeom>
            </p:spPr>
            <p:txBody>
              <a:bodyPr wrap="none">
                <a:spAutoFit/>
              </a:bodyPr>
              <a:lstStyle/>
              <a:p>
                <a:pPr algn="r"/>
                <a:endParaRPr lang="en-US" sz="1350" dirty="0">
                  <a:solidFill>
                    <a:srgbClr val="8F8F8F"/>
                  </a:solidFill>
                </a:endParaRPr>
              </a:p>
            </p:txBody>
          </p:sp>
          <p:sp>
            <p:nvSpPr>
              <p:cNvPr id="14" name="Rectangle 13"/>
              <p:cNvSpPr/>
              <p:nvPr/>
            </p:nvSpPr>
            <p:spPr>
              <a:xfrm>
                <a:off x="3668246" y="4045836"/>
                <a:ext cx="246308" cy="400109"/>
              </a:xfrm>
              <a:prstGeom prst="rect">
                <a:avLst/>
              </a:prstGeom>
            </p:spPr>
            <p:txBody>
              <a:bodyPr wrap="none">
                <a:spAutoFit/>
              </a:bodyPr>
              <a:lstStyle/>
              <a:p>
                <a:pPr algn="r"/>
                <a:endParaRPr lang="en-US" sz="1350" dirty="0">
                  <a:solidFill>
                    <a:srgbClr val="8F8F8F"/>
                  </a:solidFill>
                </a:endParaRPr>
              </a:p>
            </p:txBody>
          </p:sp>
        </p:grpSp>
        <p:grpSp>
          <p:nvGrpSpPr>
            <p:cNvPr id="15" name="Group 14"/>
            <p:cNvGrpSpPr/>
            <p:nvPr/>
          </p:nvGrpSpPr>
          <p:grpSpPr>
            <a:xfrm>
              <a:off x="5882376" y="2345435"/>
              <a:ext cx="1597541" cy="2531826"/>
              <a:chOff x="7832020" y="1828129"/>
              <a:chExt cx="2130057" cy="3375767"/>
            </a:xfrm>
          </p:grpSpPr>
          <p:sp>
            <p:nvSpPr>
              <p:cNvPr id="16" name="Rectangle 15"/>
              <p:cNvSpPr/>
              <p:nvPr/>
            </p:nvSpPr>
            <p:spPr>
              <a:xfrm>
                <a:off x="7832020" y="1828129"/>
                <a:ext cx="246308" cy="400109"/>
              </a:xfrm>
              <a:prstGeom prst="rect">
                <a:avLst/>
              </a:prstGeom>
            </p:spPr>
            <p:txBody>
              <a:bodyPr wrap="none">
                <a:spAutoFit/>
              </a:bodyPr>
              <a:lstStyle/>
              <a:p>
                <a:endParaRPr lang="en-US" sz="1350" dirty="0">
                  <a:solidFill>
                    <a:srgbClr val="8F8F8F"/>
                  </a:solidFill>
                </a:endParaRPr>
              </a:p>
            </p:txBody>
          </p:sp>
          <p:sp>
            <p:nvSpPr>
              <p:cNvPr id="17" name="Rectangle 16"/>
              <p:cNvSpPr/>
              <p:nvPr/>
            </p:nvSpPr>
            <p:spPr>
              <a:xfrm>
                <a:off x="7832020" y="2202928"/>
                <a:ext cx="246308" cy="400109"/>
              </a:xfrm>
              <a:prstGeom prst="rect">
                <a:avLst/>
              </a:prstGeom>
            </p:spPr>
            <p:txBody>
              <a:bodyPr wrap="none">
                <a:spAutoFit/>
              </a:bodyPr>
              <a:lstStyle/>
              <a:p>
                <a:endParaRPr lang="en-US" sz="1350" dirty="0">
                  <a:solidFill>
                    <a:srgbClr val="8F8F8F"/>
                  </a:solidFill>
                </a:endParaRPr>
              </a:p>
            </p:txBody>
          </p:sp>
          <p:sp>
            <p:nvSpPr>
              <p:cNvPr id="18" name="Rectangle 17"/>
              <p:cNvSpPr/>
              <p:nvPr/>
            </p:nvSpPr>
            <p:spPr>
              <a:xfrm>
                <a:off x="7832020" y="2577728"/>
                <a:ext cx="246308" cy="400109"/>
              </a:xfrm>
              <a:prstGeom prst="rect">
                <a:avLst/>
              </a:prstGeom>
            </p:spPr>
            <p:txBody>
              <a:bodyPr wrap="none">
                <a:spAutoFit/>
              </a:bodyPr>
              <a:lstStyle/>
              <a:p>
                <a:endParaRPr lang="en-US" sz="1350" dirty="0">
                  <a:solidFill>
                    <a:srgbClr val="8F8F8F"/>
                  </a:solidFill>
                </a:endParaRPr>
              </a:p>
            </p:txBody>
          </p:sp>
          <p:sp>
            <p:nvSpPr>
              <p:cNvPr id="19" name="Rectangle 18"/>
              <p:cNvSpPr/>
              <p:nvPr/>
            </p:nvSpPr>
            <p:spPr>
              <a:xfrm>
                <a:off x="7832020" y="2952526"/>
                <a:ext cx="246308" cy="400109"/>
              </a:xfrm>
              <a:prstGeom prst="rect">
                <a:avLst/>
              </a:prstGeom>
            </p:spPr>
            <p:txBody>
              <a:bodyPr wrap="none">
                <a:spAutoFit/>
              </a:bodyPr>
              <a:lstStyle/>
              <a:p>
                <a:endParaRPr lang="en-US" sz="1350" dirty="0">
                  <a:solidFill>
                    <a:srgbClr val="8F8F8F"/>
                  </a:solidFill>
                </a:endParaRPr>
              </a:p>
            </p:txBody>
          </p:sp>
          <p:sp>
            <p:nvSpPr>
              <p:cNvPr id="20" name="Rectangle 19"/>
              <p:cNvSpPr/>
              <p:nvPr/>
            </p:nvSpPr>
            <p:spPr>
              <a:xfrm>
                <a:off x="7832020" y="3327325"/>
                <a:ext cx="246308" cy="400109"/>
              </a:xfrm>
              <a:prstGeom prst="rect">
                <a:avLst/>
              </a:prstGeom>
            </p:spPr>
            <p:txBody>
              <a:bodyPr wrap="none">
                <a:spAutoFit/>
              </a:bodyPr>
              <a:lstStyle/>
              <a:p>
                <a:endParaRPr lang="en-US" sz="1350" dirty="0">
                  <a:solidFill>
                    <a:srgbClr val="8F8F8F"/>
                  </a:solidFill>
                </a:endParaRPr>
              </a:p>
            </p:txBody>
          </p:sp>
          <p:sp>
            <p:nvSpPr>
              <p:cNvPr id="21" name="Rectangle 20"/>
              <p:cNvSpPr/>
              <p:nvPr/>
            </p:nvSpPr>
            <p:spPr>
              <a:xfrm>
                <a:off x="7832020" y="3702123"/>
                <a:ext cx="246308" cy="400109"/>
              </a:xfrm>
              <a:prstGeom prst="rect">
                <a:avLst/>
              </a:prstGeom>
            </p:spPr>
            <p:txBody>
              <a:bodyPr wrap="none">
                <a:spAutoFit/>
              </a:bodyPr>
              <a:lstStyle/>
              <a:p>
                <a:endParaRPr lang="en-US" sz="1350" dirty="0">
                  <a:solidFill>
                    <a:srgbClr val="8F8F8F"/>
                  </a:solidFill>
                </a:endParaRPr>
              </a:p>
            </p:txBody>
          </p:sp>
          <p:sp>
            <p:nvSpPr>
              <p:cNvPr id="22" name="Rectangle 21"/>
              <p:cNvSpPr/>
              <p:nvPr/>
            </p:nvSpPr>
            <p:spPr>
              <a:xfrm>
                <a:off x="8741229" y="3678134"/>
                <a:ext cx="1220848" cy="400109"/>
              </a:xfrm>
              <a:prstGeom prst="rect">
                <a:avLst/>
              </a:prstGeom>
            </p:spPr>
            <p:txBody>
              <a:bodyPr wrap="none">
                <a:spAutoFit/>
              </a:bodyPr>
              <a:lstStyle/>
              <a:p>
                <a:r>
                  <a:rPr lang="en-US" sz="1350" i="1" dirty="0">
                    <a:solidFill>
                      <a:srgbClr val="8F8F8F"/>
                    </a:solidFill>
                  </a:rPr>
                  <a:t>PVC pipe</a:t>
                </a:r>
                <a:endParaRPr lang="en-US" sz="1350" dirty="0">
                  <a:solidFill>
                    <a:srgbClr val="8F8F8F"/>
                  </a:solidFill>
                </a:endParaRPr>
              </a:p>
            </p:txBody>
          </p:sp>
          <p:sp>
            <p:nvSpPr>
              <p:cNvPr id="23" name="Rectangle 22"/>
              <p:cNvSpPr/>
              <p:nvPr/>
            </p:nvSpPr>
            <p:spPr>
              <a:xfrm>
                <a:off x="7832020" y="4803787"/>
                <a:ext cx="246308" cy="400109"/>
              </a:xfrm>
              <a:prstGeom prst="rect">
                <a:avLst/>
              </a:prstGeom>
            </p:spPr>
            <p:txBody>
              <a:bodyPr wrap="none">
                <a:spAutoFit/>
              </a:bodyPr>
              <a:lstStyle/>
              <a:p>
                <a:endParaRPr lang="en-US" sz="1350" dirty="0">
                  <a:solidFill>
                    <a:srgbClr val="8F8F8F"/>
                  </a:solidFill>
                </a:endParaRPr>
              </a:p>
            </p:txBody>
          </p:sp>
        </p:grpSp>
        <p:sp>
          <p:nvSpPr>
            <p:cNvPr id="2" name="Rectangle 1">
              <a:extLst>
                <a:ext uri="{FF2B5EF4-FFF2-40B4-BE49-F238E27FC236}">
                  <a16:creationId xmlns:a16="http://schemas.microsoft.com/office/drawing/2014/main" id="{19172C0C-529A-31EB-46CD-96EDD27D1E6E}"/>
                </a:ext>
              </a:extLst>
            </p:cNvPr>
            <p:cNvSpPr/>
            <p:nvPr/>
          </p:nvSpPr>
          <p:spPr>
            <a:xfrm>
              <a:off x="1900460" y="4438046"/>
              <a:ext cx="2149716" cy="530264"/>
            </a:xfrm>
            <a:prstGeom prst="rect">
              <a:avLst/>
            </a:prstGeom>
          </p:spPr>
          <p:txBody>
            <a:bodyPr wrap="square">
              <a:spAutoFit/>
            </a:bodyPr>
            <a:lstStyle/>
            <a:p>
              <a:r>
                <a:rPr lang="en-US" sz="1350" b="1" i="1" dirty="0">
                  <a:solidFill>
                    <a:srgbClr val="C00000"/>
                  </a:solidFill>
                </a:rPr>
                <a:t>GPS</a:t>
              </a:r>
              <a:r>
                <a:rPr lang="en-US" sz="1350" i="1" dirty="0">
                  <a:solidFill>
                    <a:srgbClr val="8F8F8F"/>
                  </a:solidFill>
                </a:rPr>
                <a:t> slab, perimeter</a:t>
              </a:r>
              <a:endParaRPr lang="en-US" sz="1350" dirty="0">
                <a:solidFill>
                  <a:srgbClr val="8F8F8F"/>
                </a:solidFill>
              </a:endParaRPr>
            </a:p>
            <a:p>
              <a:endParaRPr lang="en-US" sz="1350" dirty="0">
                <a:solidFill>
                  <a:srgbClr val="8F8F8F"/>
                </a:solidFill>
              </a:endParaRPr>
            </a:p>
          </p:txBody>
        </p:sp>
        <p:sp>
          <p:nvSpPr>
            <p:cNvPr id="3" name="Rectangle 2">
              <a:extLst>
                <a:ext uri="{FF2B5EF4-FFF2-40B4-BE49-F238E27FC236}">
                  <a16:creationId xmlns:a16="http://schemas.microsoft.com/office/drawing/2014/main" id="{39E2B7EA-630B-42F7-08DC-C34FD78410AB}"/>
                </a:ext>
              </a:extLst>
            </p:cNvPr>
            <p:cNvSpPr/>
            <p:nvPr/>
          </p:nvSpPr>
          <p:spPr>
            <a:xfrm>
              <a:off x="1597990" y="2348176"/>
              <a:ext cx="1282038" cy="484504"/>
            </a:xfrm>
            <a:prstGeom prst="rect">
              <a:avLst/>
            </a:prstGeom>
          </p:spPr>
          <p:txBody>
            <a:bodyPr wrap="none">
              <a:spAutoFit/>
            </a:bodyPr>
            <a:lstStyle/>
            <a:p>
              <a:pPr algn="r"/>
              <a:r>
                <a:rPr lang="en-US" sz="1350" i="1" dirty="0">
                  <a:solidFill>
                    <a:srgbClr val="8F8F8F"/>
                  </a:solidFill>
                </a:rPr>
                <a:t>Vinyl flooring, </a:t>
              </a:r>
            </a:p>
            <a:p>
              <a:pPr algn="r"/>
              <a:r>
                <a:rPr lang="en-US" sz="1350" i="1" dirty="0">
                  <a:solidFill>
                    <a:srgbClr val="8F8F8F"/>
                  </a:solidFill>
                </a:rPr>
                <a:t>wall coverings</a:t>
              </a:r>
              <a:endParaRPr lang="en-US" sz="1350" dirty="0">
                <a:solidFill>
                  <a:srgbClr val="8F8F8F"/>
                </a:solidFill>
              </a:endParaRPr>
            </a:p>
          </p:txBody>
        </p:sp>
        <p:sp>
          <p:nvSpPr>
            <p:cNvPr id="24" name="Rectangle 23">
              <a:extLst>
                <a:ext uri="{FF2B5EF4-FFF2-40B4-BE49-F238E27FC236}">
                  <a16:creationId xmlns:a16="http://schemas.microsoft.com/office/drawing/2014/main" id="{6FE0AE83-33A0-5FC3-24C0-62F4BDAB0C1D}"/>
                </a:ext>
              </a:extLst>
            </p:cNvPr>
            <p:cNvSpPr/>
            <p:nvPr/>
          </p:nvSpPr>
          <p:spPr>
            <a:xfrm>
              <a:off x="6518984" y="3097926"/>
              <a:ext cx="1337843" cy="530264"/>
            </a:xfrm>
            <a:prstGeom prst="rect">
              <a:avLst/>
            </a:prstGeom>
          </p:spPr>
          <p:txBody>
            <a:bodyPr wrap="none">
              <a:spAutoFit/>
            </a:bodyPr>
            <a:lstStyle/>
            <a:p>
              <a:pPr algn="r"/>
              <a:r>
                <a:rPr lang="en-US" sz="1350" i="1" dirty="0">
                  <a:solidFill>
                    <a:srgbClr val="8F8F8F"/>
                  </a:solidFill>
                </a:rPr>
                <a:t>Vinyl cladding </a:t>
              </a:r>
            </a:p>
            <a:p>
              <a:pPr algn="r"/>
              <a:endParaRPr lang="en-US" sz="1350" dirty="0">
                <a:solidFill>
                  <a:srgbClr val="8F8F8F"/>
                </a:solidFill>
              </a:endParaRPr>
            </a:p>
          </p:txBody>
        </p:sp>
        <p:grpSp>
          <p:nvGrpSpPr>
            <p:cNvPr id="25" name="Group 24">
              <a:extLst>
                <a:ext uri="{FF2B5EF4-FFF2-40B4-BE49-F238E27FC236}">
                  <a16:creationId xmlns:a16="http://schemas.microsoft.com/office/drawing/2014/main" id="{EF2C4A1D-E482-4BE2-EB35-EEF868E2FE86}"/>
                </a:ext>
              </a:extLst>
            </p:cNvPr>
            <p:cNvGrpSpPr/>
            <p:nvPr/>
          </p:nvGrpSpPr>
          <p:grpSpPr>
            <a:xfrm>
              <a:off x="2873848" y="2459735"/>
              <a:ext cx="184731" cy="1963362"/>
              <a:chOff x="3668246" y="1828129"/>
              <a:chExt cx="246308" cy="2617816"/>
            </a:xfrm>
          </p:grpSpPr>
          <p:sp>
            <p:nvSpPr>
              <p:cNvPr id="26" name="Rectangle 25">
                <a:extLst>
                  <a:ext uri="{FF2B5EF4-FFF2-40B4-BE49-F238E27FC236}">
                    <a16:creationId xmlns:a16="http://schemas.microsoft.com/office/drawing/2014/main" id="{DD704260-C270-4C75-4EF5-ABA6931EF10B}"/>
                  </a:ext>
                </a:extLst>
              </p:cNvPr>
              <p:cNvSpPr/>
              <p:nvPr/>
            </p:nvSpPr>
            <p:spPr>
              <a:xfrm>
                <a:off x="3668246" y="1828129"/>
                <a:ext cx="246308" cy="400109"/>
              </a:xfrm>
              <a:prstGeom prst="rect">
                <a:avLst/>
              </a:prstGeom>
            </p:spPr>
            <p:txBody>
              <a:bodyPr wrap="none">
                <a:spAutoFit/>
              </a:bodyPr>
              <a:lstStyle/>
              <a:p>
                <a:pPr algn="r"/>
                <a:endParaRPr lang="en-US" sz="1350" dirty="0">
                  <a:solidFill>
                    <a:srgbClr val="8F8F8F"/>
                  </a:solidFill>
                </a:endParaRPr>
              </a:p>
            </p:txBody>
          </p:sp>
          <p:sp>
            <p:nvSpPr>
              <p:cNvPr id="28" name="Rectangle 27">
                <a:extLst>
                  <a:ext uri="{FF2B5EF4-FFF2-40B4-BE49-F238E27FC236}">
                    <a16:creationId xmlns:a16="http://schemas.microsoft.com/office/drawing/2014/main" id="{4C90487F-84A3-9D5B-E078-BF13716E8A76}"/>
                  </a:ext>
                </a:extLst>
              </p:cNvPr>
              <p:cNvSpPr/>
              <p:nvPr/>
            </p:nvSpPr>
            <p:spPr>
              <a:xfrm>
                <a:off x="3668246" y="2567365"/>
                <a:ext cx="246308" cy="400109"/>
              </a:xfrm>
              <a:prstGeom prst="rect">
                <a:avLst/>
              </a:prstGeom>
            </p:spPr>
            <p:txBody>
              <a:bodyPr wrap="none">
                <a:spAutoFit/>
              </a:bodyPr>
              <a:lstStyle/>
              <a:p>
                <a:pPr algn="r"/>
                <a:endParaRPr lang="en-US" sz="1350" dirty="0">
                  <a:solidFill>
                    <a:srgbClr val="8F8F8F"/>
                  </a:solidFill>
                </a:endParaRPr>
              </a:p>
            </p:txBody>
          </p:sp>
          <p:sp>
            <p:nvSpPr>
              <p:cNvPr id="29" name="Rectangle 28">
                <a:extLst>
                  <a:ext uri="{FF2B5EF4-FFF2-40B4-BE49-F238E27FC236}">
                    <a16:creationId xmlns:a16="http://schemas.microsoft.com/office/drawing/2014/main" id="{577125A4-59CF-9AEB-FC5F-2580C622088E}"/>
                  </a:ext>
                </a:extLst>
              </p:cNvPr>
              <p:cNvSpPr/>
              <p:nvPr/>
            </p:nvSpPr>
            <p:spPr>
              <a:xfrm>
                <a:off x="3668246" y="2936984"/>
                <a:ext cx="246308" cy="400109"/>
              </a:xfrm>
              <a:prstGeom prst="rect">
                <a:avLst/>
              </a:prstGeom>
            </p:spPr>
            <p:txBody>
              <a:bodyPr wrap="none">
                <a:spAutoFit/>
              </a:bodyPr>
              <a:lstStyle/>
              <a:p>
                <a:pPr algn="r"/>
                <a:endParaRPr lang="en-US" sz="1350" dirty="0">
                  <a:solidFill>
                    <a:srgbClr val="8F8F8F"/>
                  </a:solidFill>
                </a:endParaRPr>
              </a:p>
            </p:txBody>
          </p:sp>
          <p:sp>
            <p:nvSpPr>
              <p:cNvPr id="30" name="Rectangle 29">
                <a:extLst>
                  <a:ext uri="{FF2B5EF4-FFF2-40B4-BE49-F238E27FC236}">
                    <a16:creationId xmlns:a16="http://schemas.microsoft.com/office/drawing/2014/main" id="{71E189D5-ABFA-CD19-2EEA-11E41375090E}"/>
                  </a:ext>
                </a:extLst>
              </p:cNvPr>
              <p:cNvSpPr/>
              <p:nvPr/>
            </p:nvSpPr>
            <p:spPr>
              <a:xfrm>
                <a:off x="3668246" y="3676220"/>
                <a:ext cx="246308" cy="400109"/>
              </a:xfrm>
              <a:prstGeom prst="rect">
                <a:avLst/>
              </a:prstGeom>
            </p:spPr>
            <p:txBody>
              <a:bodyPr wrap="none">
                <a:spAutoFit/>
              </a:bodyPr>
              <a:lstStyle/>
              <a:p>
                <a:pPr algn="r"/>
                <a:endParaRPr lang="en-US" sz="1350" dirty="0">
                  <a:solidFill>
                    <a:srgbClr val="8F8F8F"/>
                  </a:solidFill>
                </a:endParaRPr>
              </a:p>
            </p:txBody>
          </p:sp>
          <p:sp>
            <p:nvSpPr>
              <p:cNvPr id="31" name="Rectangle 30">
                <a:extLst>
                  <a:ext uri="{FF2B5EF4-FFF2-40B4-BE49-F238E27FC236}">
                    <a16:creationId xmlns:a16="http://schemas.microsoft.com/office/drawing/2014/main" id="{91E4E7CE-EC9A-B947-5BBF-DD9D589ADE02}"/>
                  </a:ext>
                </a:extLst>
              </p:cNvPr>
              <p:cNvSpPr/>
              <p:nvPr/>
            </p:nvSpPr>
            <p:spPr>
              <a:xfrm>
                <a:off x="3668246" y="4045836"/>
                <a:ext cx="246308" cy="400109"/>
              </a:xfrm>
              <a:prstGeom prst="rect">
                <a:avLst/>
              </a:prstGeom>
            </p:spPr>
            <p:txBody>
              <a:bodyPr wrap="none">
                <a:spAutoFit/>
              </a:bodyPr>
              <a:lstStyle/>
              <a:p>
                <a:pPr algn="r"/>
                <a:endParaRPr lang="en-US" sz="1350" dirty="0">
                  <a:solidFill>
                    <a:srgbClr val="8F8F8F"/>
                  </a:solidFill>
                </a:endParaRPr>
              </a:p>
            </p:txBody>
          </p:sp>
        </p:grpSp>
        <p:sp>
          <p:nvSpPr>
            <p:cNvPr id="32" name="Rectangle 31">
              <a:extLst>
                <a:ext uri="{FF2B5EF4-FFF2-40B4-BE49-F238E27FC236}">
                  <a16:creationId xmlns:a16="http://schemas.microsoft.com/office/drawing/2014/main" id="{6E9254F6-D752-2A0D-6873-C05230F41FC9}"/>
                </a:ext>
              </a:extLst>
            </p:cNvPr>
            <p:cNvSpPr/>
            <p:nvPr/>
          </p:nvSpPr>
          <p:spPr>
            <a:xfrm>
              <a:off x="6563343" y="2032647"/>
              <a:ext cx="1249125" cy="300082"/>
            </a:xfrm>
            <a:prstGeom prst="rect">
              <a:avLst/>
            </a:prstGeom>
          </p:spPr>
          <p:txBody>
            <a:bodyPr wrap="none">
              <a:spAutoFit/>
            </a:bodyPr>
            <a:lstStyle/>
            <a:p>
              <a:pPr algn="r"/>
              <a:r>
                <a:rPr lang="en-US" sz="1350" i="1" dirty="0">
                  <a:solidFill>
                    <a:srgbClr val="8F8F8F"/>
                  </a:solidFill>
                </a:rPr>
                <a:t>Vinyl sealants</a:t>
              </a:r>
              <a:endParaRPr lang="en-US" sz="1350" dirty="0">
                <a:solidFill>
                  <a:srgbClr val="8F8F8F"/>
                </a:solidFill>
              </a:endParaRPr>
            </a:p>
          </p:txBody>
        </p:sp>
        <p:sp>
          <p:nvSpPr>
            <p:cNvPr id="34" name="Rectangle 33">
              <a:extLst>
                <a:ext uri="{FF2B5EF4-FFF2-40B4-BE49-F238E27FC236}">
                  <a16:creationId xmlns:a16="http://schemas.microsoft.com/office/drawing/2014/main" id="{7495963E-EEAF-D30E-9DA1-14410C1918E2}"/>
                </a:ext>
              </a:extLst>
            </p:cNvPr>
            <p:cNvSpPr/>
            <p:nvPr/>
          </p:nvSpPr>
          <p:spPr>
            <a:xfrm>
              <a:off x="6563343" y="2725561"/>
              <a:ext cx="2208536" cy="313338"/>
            </a:xfrm>
            <a:prstGeom prst="rect">
              <a:avLst/>
            </a:prstGeom>
          </p:spPr>
          <p:txBody>
            <a:bodyPr wrap="square">
              <a:spAutoFit/>
            </a:bodyPr>
            <a:lstStyle/>
            <a:p>
              <a:r>
                <a:rPr lang="en-US" sz="1350" i="1" dirty="0">
                  <a:solidFill>
                    <a:srgbClr val="8F8F8F"/>
                  </a:solidFill>
                </a:rPr>
                <a:t>Vinyl window  framing</a:t>
              </a:r>
              <a:endParaRPr lang="en-US" sz="1350" dirty="0">
                <a:solidFill>
                  <a:srgbClr val="8F8F8F"/>
                </a:solidFill>
              </a:endParaRPr>
            </a:p>
          </p:txBody>
        </p:sp>
        <p:sp>
          <p:nvSpPr>
            <p:cNvPr id="35" name="Rectangle 34">
              <a:extLst>
                <a:ext uri="{FF2B5EF4-FFF2-40B4-BE49-F238E27FC236}">
                  <a16:creationId xmlns:a16="http://schemas.microsoft.com/office/drawing/2014/main" id="{2DA06194-57A5-B890-4D24-B6FCA9B8B8AD}"/>
                </a:ext>
              </a:extLst>
            </p:cNvPr>
            <p:cNvSpPr/>
            <p:nvPr/>
          </p:nvSpPr>
          <p:spPr>
            <a:xfrm>
              <a:off x="6552770" y="1642626"/>
              <a:ext cx="1249125" cy="300082"/>
            </a:xfrm>
            <a:prstGeom prst="rect">
              <a:avLst/>
            </a:prstGeom>
          </p:spPr>
          <p:txBody>
            <a:bodyPr wrap="square">
              <a:spAutoFit/>
            </a:bodyPr>
            <a:lstStyle/>
            <a:p>
              <a:r>
                <a:rPr lang="en-US" sz="1350" i="1" dirty="0">
                  <a:solidFill>
                    <a:srgbClr val="8F8F8F"/>
                  </a:solidFill>
                </a:rPr>
                <a:t>PVC roofing</a:t>
              </a:r>
              <a:endParaRPr lang="en-US" sz="1350" dirty="0">
                <a:solidFill>
                  <a:srgbClr val="8F8F8F"/>
                </a:solidFill>
              </a:endParaRPr>
            </a:p>
          </p:txBody>
        </p:sp>
        <p:sp>
          <p:nvSpPr>
            <p:cNvPr id="36" name="Rectangle 35">
              <a:extLst>
                <a:ext uri="{FF2B5EF4-FFF2-40B4-BE49-F238E27FC236}">
                  <a16:creationId xmlns:a16="http://schemas.microsoft.com/office/drawing/2014/main" id="{A04E2139-8712-D159-1478-A64BDEC34948}"/>
                </a:ext>
              </a:extLst>
            </p:cNvPr>
            <p:cNvSpPr/>
            <p:nvPr/>
          </p:nvSpPr>
          <p:spPr>
            <a:xfrm>
              <a:off x="983125" y="3400921"/>
              <a:ext cx="1866712" cy="313338"/>
            </a:xfrm>
            <a:prstGeom prst="rect">
              <a:avLst/>
            </a:prstGeom>
          </p:spPr>
          <p:txBody>
            <a:bodyPr wrap="none">
              <a:spAutoFit/>
            </a:bodyPr>
            <a:lstStyle/>
            <a:p>
              <a:pPr algn="r"/>
              <a:r>
                <a:rPr lang="en-US" sz="1350" b="1" i="1" dirty="0">
                  <a:solidFill>
                    <a:srgbClr val="C00000"/>
                  </a:solidFill>
                </a:rPr>
                <a:t>GPS</a:t>
              </a:r>
              <a:r>
                <a:rPr lang="en-US" sz="1350" b="1" i="1" dirty="0">
                  <a:solidFill>
                    <a:srgbClr val="8F8F8F"/>
                  </a:solidFill>
                </a:rPr>
                <a:t> </a:t>
              </a:r>
              <a:r>
                <a:rPr lang="en-US" sz="1350" i="1" dirty="0">
                  <a:solidFill>
                    <a:srgbClr val="8F8F8F"/>
                  </a:solidFill>
                </a:rPr>
                <a:t>wall assemblies</a:t>
              </a:r>
            </a:p>
          </p:txBody>
        </p:sp>
        <p:pic>
          <p:nvPicPr>
            <p:cNvPr id="1032" name="Picture 8" descr="Stucco">
              <a:extLst>
                <a:ext uri="{FF2B5EF4-FFF2-40B4-BE49-F238E27FC236}">
                  <a16:creationId xmlns:a16="http://schemas.microsoft.com/office/drawing/2014/main" id="{5AC22918-F005-50AC-DCD0-EA5A42794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30" y="4702789"/>
              <a:ext cx="686380" cy="381323"/>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Elbow Connector 38">
              <a:extLst>
                <a:ext uri="{FF2B5EF4-FFF2-40B4-BE49-F238E27FC236}">
                  <a16:creationId xmlns:a16="http://schemas.microsoft.com/office/drawing/2014/main" id="{66DBE52E-BCB5-B42F-56DB-D7001C874048}"/>
                </a:ext>
              </a:extLst>
            </p:cNvPr>
            <p:cNvCxnSpPr>
              <a:cxnSpLocks/>
            </p:cNvCxnSpPr>
            <p:nvPr/>
          </p:nvCxnSpPr>
          <p:spPr>
            <a:xfrm rot="16200000" flipH="1">
              <a:off x="1137588" y="3961079"/>
              <a:ext cx="913187" cy="45690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F0C93D1-1967-6545-2F9F-3337E9843F3A}"/>
                </a:ext>
              </a:extLst>
            </p:cNvPr>
            <p:cNvSpPr txBox="1"/>
            <p:nvPr/>
          </p:nvSpPr>
          <p:spPr>
            <a:xfrm>
              <a:off x="917316" y="5196375"/>
              <a:ext cx="705130" cy="385647"/>
            </a:xfrm>
            <a:prstGeom prst="rect">
              <a:avLst/>
            </a:prstGeom>
            <a:noFill/>
          </p:spPr>
          <p:txBody>
            <a:bodyPr wrap="square" rtlCol="0">
              <a:spAutoFit/>
            </a:bodyPr>
            <a:lstStyle/>
            <a:p>
              <a:pPr algn="ctr"/>
              <a:r>
                <a:rPr lang="en-US" sz="900" b="1" i="1" dirty="0">
                  <a:solidFill>
                    <a:srgbClr val="C00000"/>
                  </a:solidFill>
                </a:rPr>
                <a:t>GPS </a:t>
              </a:r>
              <a:r>
                <a:rPr lang="en-US" sz="900" i="1" dirty="0">
                  <a:solidFill>
                    <a:schemeClr val="tx1">
                      <a:lumMod val="50000"/>
                      <a:lumOff val="50000"/>
                    </a:schemeClr>
                  </a:solidFill>
                </a:rPr>
                <a:t>Stucco</a:t>
              </a:r>
            </a:p>
          </p:txBody>
        </p:sp>
        <p:pic>
          <p:nvPicPr>
            <p:cNvPr id="1044" name="Picture 20" descr="Buy SIP panels - wholesale / retail from the manufacturer - SIP ATLAS">
              <a:extLst>
                <a:ext uri="{FF2B5EF4-FFF2-40B4-BE49-F238E27FC236}">
                  <a16:creationId xmlns:a16="http://schemas.microsoft.com/office/drawing/2014/main" id="{C6B7C217-E20D-B1A3-B214-9015F6CF88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100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665243" y="4705130"/>
              <a:ext cx="1477090" cy="45926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975865B-6746-FF99-199E-E22BEB8E0F90}"/>
                </a:ext>
              </a:extLst>
            </p:cNvPr>
            <p:cNvSpPr txBox="1"/>
            <p:nvPr/>
          </p:nvSpPr>
          <p:spPr>
            <a:xfrm>
              <a:off x="1875847" y="5196373"/>
              <a:ext cx="734131" cy="385647"/>
            </a:xfrm>
            <a:prstGeom prst="rect">
              <a:avLst/>
            </a:prstGeom>
            <a:noFill/>
          </p:spPr>
          <p:txBody>
            <a:bodyPr wrap="square" rtlCol="0">
              <a:spAutoFit/>
            </a:bodyPr>
            <a:lstStyle/>
            <a:p>
              <a:pPr algn="ctr"/>
              <a:r>
                <a:rPr lang="en-US" sz="900" b="1" i="1" dirty="0">
                  <a:solidFill>
                    <a:srgbClr val="C00000"/>
                  </a:solidFill>
                </a:rPr>
                <a:t>GPS</a:t>
              </a:r>
              <a:r>
                <a:rPr lang="en-US" sz="900" i="1" dirty="0">
                  <a:solidFill>
                    <a:srgbClr val="8F8F8F"/>
                  </a:solidFill>
                </a:rPr>
                <a:t> </a:t>
              </a:r>
            </a:p>
            <a:p>
              <a:pPr algn="ctr"/>
              <a:r>
                <a:rPr lang="en-US" sz="900" i="1" dirty="0">
                  <a:solidFill>
                    <a:srgbClr val="8F8F8F"/>
                  </a:solidFill>
                </a:rPr>
                <a:t>SIPs</a:t>
              </a:r>
            </a:p>
          </p:txBody>
        </p:sp>
        <p:sp>
          <p:nvSpPr>
            <p:cNvPr id="49" name="TextBox 48">
              <a:extLst>
                <a:ext uri="{FF2B5EF4-FFF2-40B4-BE49-F238E27FC236}">
                  <a16:creationId xmlns:a16="http://schemas.microsoft.com/office/drawing/2014/main" id="{982EE39E-501A-E401-EA12-8F252D436855}"/>
                </a:ext>
              </a:extLst>
            </p:cNvPr>
            <p:cNvSpPr txBox="1"/>
            <p:nvPr/>
          </p:nvSpPr>
          <p:spPr>
            <a:xfrm>
              <a:off x="6676127" y="3434901"/>
              <a:ext cx="1144785" cy="207749"/>
            </a:xfrm>
            <a:prstGeom prst="rect">
              <a:avLst/>
            </a:prstGeom>
            <a:noFill/>
          </p:spPr>
          <p:txBody>
            <a:bodyPr wrap="square" lIns="0" tIns="0" rIns="0" bIns="0" rtlCol="0">
              <a:spAutoFit/>
            </a:bodyPr>
            <a:lstStyle/>
            <a:p>
              <a:r>
                <a:rPr lang="en-US" sz="1350" i="1" dirty="0">
                  <a:solidFill>
                    <a:schemeClr val="tx1">
                      <a:lumMod val="50000"/>
                      <a:lumOff val="50000"/>
                    </a:schemeClr>
                  </a:solidFill>
                </a:rPr>
                <a:t>PVC millwork</a:t>
              </a:r>
            </a:p>
          </p:txBody>
        </p:sp>
        <p:cxnSp>
          <p:nvCxnSpPr>
            <p:cNvPr id="51" name="Elbow Connector 50">
              <a:extLst>
                <a:ext uri="{FF2B5EF4-FFF2-40B4-BE49-F238E27FC236}">
                  <a16:creationId xmlns:a16="http://schemas.microsoft.com/office/drawing/2014/main" id="{E097C392-FC30-FE6C-CA0E-327A73D9A7C3}"/>
                </a:ext>
              </a:extLst>
            </p:cNvPr>
            <p:cNvCxnSpPr>
              <a:cxnSpLocks/>
            </p:cNvCxnSpPr>
            <p:nvPr/>
          </p:nvCxnSpPr>
          <p:spPr>
            <a:xfrm>
              <a:off x="4316506" y="4490553"/>
              <a:ext cx="43276" cy="4231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896720C-EC7E-BA8A-1A9D-6123F39F9DB6}"/>
                </a:ext>
              </a:extLst>
            </p:cNvPr>
            <p:cNvSpPr txBox="1"/>
            <p:nvPr/>
          </p:nvSpPr>
          <p:spPr>
            <a:xfrm>
              <a:off x="1546334" y="3794499"/>
              <a:ext cx="1262312" cy="216926"/>
            </a:xfrm>
            <a:prstGeom prst="rect">
              <a:avLst/>
            </a:prstGeom>
            <a:noFill/>
          </p:spPr>
          <p:txBody>
            <a:bodyPr wrap="square" lIns="0" tIns="0" rIns="0" bIns="0" rtlCol="0">
              <a:spAutoFit/>
            </a:bodyPr>
            <a:lstStyle/>
            <a:p>
              <a:r>
                <a:rPr lang="en-US" sz="1350" b="1" i="1" dirty="0">
                  <a:solidFill>
                    <a:srgbClr val="C00000"/>
                  </a:solidFill>
                </a:rPr>
                <a:t>GPS</a:t>
              </a:r>
              <a:r>
                <a:rPr lang="en-US" sz="1350" i="1" dirty="0">
                  <a:solidFill>
                    <a:srgbClr val="8F8F8F"/>
                  </a:solidFill>
                </a:rPr>
                <a:t> subfloor</a:t>
              </a:r>
              <a:endParaRPr lang="en-US" sz="1350" dirty="0"/>
            </a:p>
          </p:txBody>
        </p:sp>
      </p:grpSp>
      <p:grpSp>
        <p:nvGrpSpPr>
          <p:cNvPr id="46" name="Group 45">
            <a:extLst>
              <a:ext uri="{FF2B5EF4-FFF2-40B4-BE49-F238E27FC236}">
                <a16:creationId xmlns:a16="http://schemas.microsoft.com/office/drawing/2014/main" id="{157B3E3D-9B14-97DF-48DA-3FCC66D94400}"/>
              </a:ext>
            </a:extLst>
          </p:cNvPr>
          <p:cNvGrpSpPr/>
          <p:nvPr/>
        </p:nvGrpSpPr>
        <p:grpSpPr>
          <a:xfrm>
            <a:off x="4638612" y="4851772"/>
            <a:ext cx="1914159" cy="1815486"/>
            <a:chOff x="9197503" y="3972192"/>
            <a:chExt cx="1380131" cy="1341492"/>
          </a:xfrm>
          <a:effectLst>
            <a:outerShdw blurRad="50800" dist="50800" dir="5400000" algn="ctr" rotWithShape="0">
              <a:srgbClr val="000000">
                <a:alpha val="90685"/>
              </a:srgbClr>
            </a:outerShdw>
          </a:effectLst>
        </p:grpSpPr>
        <p:sp>
          <p:nvSpPr>
            <p:cNvPr id="45" name="Oval 44">
              <a:extLst>
                <a:ext uri="{FF2B5EF4-FFF2-40B4-BE49-F238E27FC236}">
                  <a16:creationId xmlns:a16="http://schemas.microsoft.com/office/drawing/2014/main" id="{AD840732-3F0D-587E-9A14-1D58462DA7A5}"/>
                </a:ext>
              </a:extLst>
            </p:cNvPr>
            <p:cNvSpPr/>
            <p:nvPr/>
          </p:nvSpPr>
          <p:spPr>
            <a:xfrm>
              <a:off x="9197503" y="3972192"/>
              <a:ext cx="1369782" cy="1341492"/>
            </a:xfrm>
            <a:prstGeom prst="ellipse">
              <a:avLst/>
            </a:prstGeom>
            <a:blipFill dpi="0" rotWithShape="1">
              <a:blip r:embed="rId8">
                <a:alphaModFix amt="61000"/>
              </a:blip>
              <a:srcRect/>
              <a:stretch>
                <a:fillRect/>
              </a:stretch>
            </a:blipFill>
            <a:ln>
              <a:noFill/>
            </a:ln>
            <a:effectLst>
              <a:outerShdw blurRad="50800" dist="50800" dir="54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F97DC538-9FD9-5EC8-0D66-7E3A1C9FCA4A}"/>
                </a:ext>
              </a:extLst>
            </p:cNvPr>
            <p:cNvSpPr txBox="1"/>
            <p:nvPr/>
          </p:nvSpPr>
          <p:spPr>
            <a:xfrm>
              <a:off x="9325814" y="4319831"/>
              <a:ext cx="1251820" cy="572000"/>
            </a:xfrm>
            <a:prstGeom prst="rect">
              <a:avLst/>
            </a:prstGeom>
            <a:noFill/>
          </p:spPr>
          <p:txBody>
            <a:bodyPr wrap="square" lIns="0" tIns="0" rIns="0" bIns="0" rtlCol="0">
              <a:spAutoFit/>
            </a:bodyPr>
            <a:lstStyle/>
            <a:p>
              <a:pPr algn="ctr"/>
              <a:r>
                <a:rPr lang="en-US" sz="2800" b="1" dirty="0">
                  <a:solidFill>
                    <a:schemeClr val="bg1"/>
                  </a:solidFill>
                </a:rPr>
                <a:t>GPS Vinyl </a:t>
              </a:r>
            </a:p>
            <a:p>
              <a:pPr algn="ctr"/>
              <a:r>
                <a:rPr lang="en-US" sz="2800" b="1" dirty="0">
                  <a:solidFill>
                    <a:schemeClr val="bg1"/>
                  </a:solidFill>
                </a:rPr>
                <a:t>Siding</a:t>
              </a:r>
            </a:p>
          </p:txBody>
        </p:sp>
      </p:grpSp>
      <p:pic>
        <p:nvPicPr>
          <p:cNvPr id="12" name="Picture 2">
            <a:extLst>
              <a:ext uri="{FF2B5EF4-FFF2-40B4-BE49-F238E27FC236}">
                <a16:creationId xmlns:a16="http://schemas.microsoft.com/office/drawing/2014/main" id="{49EC4CE1-7F69-55F5-8849-C4B97C0F28C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7268" y="4532278"/>
            <a:ext cx="1270432" cy="8469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1ED0561-38FC-D4FE-4D1C-A4545B359155}"/>
              </a:ext>
            </a:extLst>
          </p:cNvPr>
          <p:cNvSpPr/>
          <p:nvPr/>
        </p:nvSpPr>
        <p:spPr>
          <a:xfrm>
            <a:off x="6455985" y="5315539"/>
            <a:ext cx="1786764" cy="923330"/>
          </a:xfrm>
          <a:prstGeom prst="rect">
            <a:avLst/>
          </a:prstGeom>
        </p:spPr>
        <p:txBody>
          <a:bodyPr wrap="square">
            <a:spAutoFit/>
          </a:bodyPr>
          <a:lstStyle/>
          <a:p>
            <a:pPr algn="ctr"/>
            <a:r>
              <a:rPr lang="en-US" sz="1350" b="1" i="1" dirty="0">
                <a:solidFill>
                  <a:srgbClr val="C00000"/>
                </a:solidFill>
              </a:rPr>
              <a:t>GPS</a:t>
            </a:r>
            <a:r>
              <a:rPr lang="en-US" sz="1350" i="1" dirty="0">
                <a:solidFill>
                  <a:srgbClr val="8F8F8F"/>
                </a:solidFill>
              </a:rPr>
              <a:t> drop in insulation for uninsulated siding </a:t>
            </a:r>
            <a:endParaRPr lang="en-US" sz="1350" dirty="0">
              <a:solidFill>
                <a:srgbClr val="8F8F8F"/>
              </a:solidFill>
            </a:endParaRPr>
          </a:p>
          <a:p>
            <a:endParaRPr lang="en-US" sz="1350" dirty="0">
              <a:solidFill>
                <a:srgbClr val="8F8F8F"/>
              </a:solidFill>
            </a:endParaRPr>
          </a:p>
        </p:txBody>
      </p:sp>
      <p:sp>
        <p:nvSpPr>
          <p:cNvPr id="37" name="TextBox 36">
            <a:extLst>
              <a:ext uri="{FF2B5EF4-FFF2-40B4-BE49-F238E27FC236}">
                <a16:creationId xmlns:a16="http://schemas.microsoft.com/office/drawing/2014/main" id="{4BA03184-1375-E850-5269-9CC79731C420}"/>
              </a:ext>
            </a:extLst>
          </p:cNvPr>
          <p:cNvSpPr txBox="1"/>
          <p:nvPr/>
        </p:nvSpPr>
        <p:spPr>
          <a:xfrm>
            <a:off x="5987173" y="6078700"/>
            <a:ext cx="2743200" cy="123111"/>
          </a:xfrm>
          <a:prstGeom prst="rect">
            <a:avLst/>
          </a:prstGeom>
          <a:noFill/>
        </p:spPr>
        <p:txBody>
          <a:bodyPr wrap="square" lIns="0" tIns="0" rIns="0" bIns="0" rtlCol="0">
            <a:spAutoFit/>
          </a:bodyPr>
          <a:lstStyle/>
          <a:p>
            <a:pPr algn="ctr"/>
            <a:r>
              <a:rPr lang="en-US" sz="800" dirty="0"/>
              <a:t>Image Courtesy Progressive Foam</a:t>
            </a:r>
          </a:p>
        </p:txBody>
      </p:sp>
    </p:spTree>
    <p:extLst>
      <p:ext uri="{BB962C8B-B14F-4D97-AF65-F5344CB8AC3E}">
        <p14:creationId xmlns:p14="http://schemas.microsoft.com/office/powerpoint/2010/main" val="387887329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_BASF_WIZARD_LOGO2015" val="1"/>
  <p:tag name="_BASF_WIZARD_EMLOGOID" val="43"/>
  <p:tag name="_BASF_WIZARD_GROUPID" val="15"/>
  <p:tag name="_BASF_WIZARD_VERSION" val="10.1.2"/>
  <p:tag name="_BASF_CONVERTED_TO_TAGS" val="1"/>
  <p:tag name="_TP_TITELFOLIE_VISIBLE" val="0"/>
  <p:tag name="_TP_TITELFOLIE_WIDTH" val="460"/>
  <p:tag name="THINKCELLUNDODONOTDELETE" val="0"/>
  <p:tag name="ARTICULATE_DESIGN_ID_BASF_FOLIENDESIGN_V10" val="X4NCEVjP"/>
  <p:tag name="ARTICULATE_SLIDE_COUNT" val="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s3sXiaqasscMXj9mGVt3A"/>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_WIZ_TB_TYPE" val="LSB"/>
</p:tagLst>
</file>

<file path=ppt/tags/tag17.xml><?xml version="1.0" encoding="utf-8"?>
<p:tagLst xmlns:a="http://schemas.openxmlformats.org/drawingml/2006/main" xmlns:r="http://schemas.openxmlformats.org/officeDocument/2006/relationships" xmlns:p="http://schemas.openxmlformats.org/presentationml/2006/main">
  <p:tag name="_WIZ_TB_TYPE" val="TB"/>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0.6|0.7|1.9|7.9|1.4|2.3"/>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3rj6t9ap9.TozqJda2zoQ"/>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s3sXiaqasscMXj9mGVt3A"/>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F_TitelDesign_V10">
  <a:themeElements>
    <a:clrScheme name="06 BASF orange_colorsheme">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B56A46EF-BF20-534D-A1C6-2849E757322A}"/>
    </a:ext>
  </a:extLst>
</a:theme>
</file>

<file path=ppt/theme/theme2.xml><?xml version="1.0" encoding="utf-8"?>
<a:theme xmlns:a="http://schemas.openxmlformats.org/drawingml/2006/main" name="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874BA191-42F9-874B-8D64-513B89B2D939}"/>
    </a:ext>
  </a:extLst>
</a:theme>
</file>

<file path=ppt/theme/theme3.xml><?xml version="1.0" encoding="utf-8"?>
<a:theme xmlns:a="http://schemas.openxmlformats.org/drawingml/2006/main" name="BASF_FolienDesign_V10 (HIDDEN)">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22A78743-9524-E043-8952-46DBF0F7EEF5}"/>
    </a:ext>
  </a:extLst>
</a:theme>
</file>

<file path=ppt/theme/theme4.xml><?xml version="1.0" encoding="utf-8"?>
<a:theme xmlns:a="http://schemas.openxmlformats.org/drawingml/2006/main" name="BASF_Finale_V10">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bon_CEU PPT_HW1.pptx" id="{99BE7A6D-F7E6-574D-A4D9-5063734B573E}" vid="{F7A65D09-6E37-9D43-B362-F25D45C3A195}"/>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5C1E981-713F-7543-A8C1-BEB6CE20A54B}">
  <we:reference id="wa104380456" version="1.2.0.6" store="en-US" storeType="OMEX"/>
  <we:alternateReferences>
    <we:reference id="wa104380456" version="1.2.0.6" store="WA10438045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CBF4E1ACD9B147B842305370E15A7A" ma:contentTypeVersion="16" ma:contentTypeDescription="Create a new document." ma:contentTypeScope="" ma:versionID="31af4c982659bec2067052bcbaf23eae">
  <xsd:schema xmlns:xsd="http://www.w3.org/2001/XMLSchema" xmlns:xs="http://www.w3.org/2001/XMLSchema" xmlns:p="http://schemas.microsoft.com/office/2006/metadata/properties" xmlns:ns2="0f1c26be-5878-4387-ab43-1155857f3cd5" xmlns:ns3="040cefcc-0947-4541-aee2-0b45a1e649b3" targetNamespace="http://schemas.microsoft.com/office/2006/metadata/properties" ma:root="true" ma:fieldsID="0cf045bbbf012dbdd8ca25af83f922bc" ns2:_="" ns3:_="">
    <xsd:import namespace="0f1c26be-5878-4387-ab43-1155857f3cd5"/>
    <xsd:import namespace="040cefcc-0947-4541-aee2-0b45a1e64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c26be-5878-4387-ab43-1155857f3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f2cd92-8d93-4e4c-83d3-86703d91558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0cefcc-0947-4541-aee2-0b45a1e649b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5f5321-619e-471f-96c1-0057b2c36075}" ma:internalName="TaxCatchAll" ma:showField="CatchAllData" ma:web="040cefcc-0947-4541-aee2-0b45a1e649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40cefcc-0947-4541-aee2-0b45a1e649b3" xsi:nil="true"/>
    <lcf76f155ced4ddcb4097134ff3c332f xmlns="0f1c26be-5878-4387-ab43-1155857f3cd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28576F-7879-4082-8D7C-39A54AA02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c26be-5878-4387-ab43-1155857f3cd5"/>
    <ds:schemaRef ds:uri="040cefcc-0947-4541-aee2-0b45a1e64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6F5EDB-A9D0-413E-9120-23B01340AA14}">
  <ds:schemaRefs>
    <ds:schemaRef ds:uri="http://purl.org/dc/elements/1.1/"/>
    <ds:schemaRef ds:uri="http://schemas.microsoft.com/office/infopath/2007/PartnerControls"/>
    <ds:schemaRef ds:uri="http://schemas.microsoft.com/office/2006/metadata/properties"/>
    <ds:schemaRef ds:uri="http://purl.org/dc/terms/"/>
    <ds:schemaRef ds:uri="0f1c26be-5878-4387-ab43-1155857f3cd5"/>
    <ds:schemaRef ds:uri="http://schemas.microsoft.com/office/2006/documentManagement/types"/>
    <ds:schemaRef ds:uri="http://schemas.openxmlformats.org/package/2006/metadata/core-properties"/>
    <ds:schemaRef ds:uri="040cefcc-0947-4541-aee2-0b45a1e649b3"/>
    <ds:schemaRef ds:uri="http://www.w3.org/XML/1998/namespace"/>
    <ds:schemaRef ds:uri="http://purl.org/dc/dcmitype/"/>
  </ds:schemaRefs>
</ds:datastoreItem>
</file>

<file path=customXml/itemProps3.xml><?xml version="1.0" encoding="utf-8"?>
<ds:datastoreItem xmlns:ds="http://schemas.openxmlformats.org/officeDocument/2006/customXml" ds:itemID="{EA302F6F-A716-4AA5-99A7-8D9A3F021E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86384</TotalTime>
  <Words>6579</Words>
  <Application>Microsoft Macintosh PowerPoint</Application>
  <PresentationFormat>On-screen Show (4:3)</PresentationFormat>
  <Paragraphs>710</Paragraphs>
  <Slides>53</Slides>
  <Notes>53</Notes>
  <HiddenSlides>0</HiddenSlides>
  <MMClips>1</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71" baseType="lpstr">
      <vt:lpstr>Architype</vt:lpstr>
      <vt:lpstr>Arial</vt:lpstr>
      <vt:lpstr>Arial</vt:lpstr>
      <vt:lpstr>Arial Bold</vt:lpstr>
      <vt:lpstr>Calibri</vt:lpstr>
      <vt:lpstr>Calibri Light</vt:lpstr>
      <vt:lpstr>Helvetica</vt:lpstr>
      <vt:lpstr>Helvetica Light</vt:lpstr>
      <vt:lpstr>HelveticaNeueLTStd-LtCn</vt:lpstr>
      <vt:lpstr>Karla</vt:lpstr>
      <vt:lpstr>Open Sans Light</vt:lpstr>
      <vt:lpstr>Wingdings</vt:lpstr>
      <vt:lpstr>Wingdings 3</vt:lpstr>
      <vt:lpstr>BASF_TitelDesign_V10</vt:lpstr>
      <vt:lpstr>BASF_FolienDesign_V10</vt:lpstr>
      <vt:lpstr>BASF_FolienDesign_V10 (HIDDEN)</vt:lpstr>
      <vt:lpstr>BASF_Finale_V10</vt:lpstr>
      <vt:lpstr>think-cell Slide</vt:lpstr>
      <vt:lpstr>PowerPoint Presentation</vt:lpstr>
      <vt:lpstr>COPYRIGHT MATERIALS </vt:lpstr>
      <vt:lpstr>AIA CES PROVIDER STATEMENT </vt:lpstr>
      <vt:lpstr>COURSE DESCRIPTION</vt:lpstr>
      <vt:lpstr>LEARNING OBJECTIVES </vt:lpstr>
      <vt:lpstr>  Chapter 1:  The Emergence of Graphite Polystyrene (GPS) Vinyl Siding  </vt:lpstr>
      <vt:lpstr>HISTORY OF VINYL SIDING </vt:lpstr>
      <vt:lpstr>INSULATED VINYL SIDING: COMPONENT MATERIALS AT A GLANCE </vt:lpstr>
      <vt:lpstr>VINYL &amp; GRAPHITE POLYSTYRENE (GPS) IN BUILDINGS</vt:lpstr>
      <vt:lpstr>PowerPoint Presentation</vt:lpstr>
      <vt:lpstr>REFLECTIVE PROPERTIES OF GRAPHITE DELIVER MORE R-VALUE</vt:lpstr>
      <vt:lpstr>CHAPTER 2:  Advantages of GPS Vinyl Siding </vt:lpstr>
      <vt:lpstr>INSULATED VINYL SIDING:  LESS IMPACT THAN MOST OTHER OPTIONS. </vt:lpstr>
      <vt:lpstr>Carbon Payback Analysis Natural Gas Heating Scenario (0-16 Years)</vt:lpstr>
      <vt:lpstr>VINYL SIDING: LESS GLOBAL WARMING POTENTIAL </vt:lpstr>
      <vt:lpstr>GPS INSULATED VINYL SIDING: RESOURCE-EFFICIENT &amp; 100% RECYCLABLE</vt:lpstr>
      <vt:lpstr>PowerPoint Presentation</vt:lpstr>
      <vt:lpstr>PowerPoint Presentation</vt:lpstr>
      <vt:lpstr>CONTINOUS INSULATION (CI) </vt:lpstr>
      <vt:lpstr>CI IS REQUIRED IN 2021 IECC &amp; ASHRE 90.1  </vt:lpstr>
      <vt:lpstr>PowerPoint Presentation</vt:lpstr>
      <vt:lpstr>OTHER SIDING OPTIONS DO NOT OFFER SIGNIFICANT R-VALUE</vt:lpstr>
      <vt:lpstr>ADDITIONAL GPS INSULATED SIDING OPTIONS FOR ADDED CI</vt:lpstr>
      <vt:lpstr>MOISTURE MANAGEMENT  </vt:lpstr>
      <vt:lpstr> HANDLING MOISTURE IS CRITICAL FOR HEALTHY INTERIORS </vt:lpstr>
      <vt:lpstr>PowerPoint Presentation</vt:lpstr>
      <vt:lpstr>PowerPoint Presentation</vt:lpstr>
      <vt:lpstr>PowerPoint Presentation</vt:lpstr>
      <vt:lpstr>PowerPoint Presentation</vt:lpstr>
      <vt:lpstr>PowerPoint Presentation</vt:lpstr>
      <vt:lpstr>PowerPoint Presentation</vt:lpstr>
      <vt:lpstr>INSULATED VINYL SIDING REDUCES NOISE BY +/- 39% </vt:lpstr>
      <vt:lpstr>GPS INSULATED VINYL SIDING: IMPACT &amp; PEST RESISTANT  </vt:lpstr>
      <vt:lpstr>INSULATED VINYL SIDING MAKES A HOME SAFER</vt:lpstr>
      <vt:lpstr>VINYL SIDING: LOWEST INITIAL COST &amp; LIFETIME MAINTENANCE</vt:lpstr>
      <vt:lpstr>FIRE SAFETY: VINYL IS HARDER TO IGNITE THAN WOOD </vt:lpstr>
      <vt:lpstr>Chapter 4  Improved Aesthetics </vt:lpstr>
      <vt:lpstr>INCREASED SUPPORT IMPROVES AESTHETICS </vt:lpstr>
      <vt:lpstr>PowerPoint Presentation</vt:lpstr>
      <vt:lpstr>PowerPoint Presentation</vt:lpstr>
      <vt:lpstr>PowerPoint Presentation</vt:lpstr>
      <vt:lpstr>Chapter 5 </vt:lpstr>
      <vt:lpstr>SPECIFY CLOSED-CELL FOAM &amp; TARGET R-VALUE</vt:lpstr>
      <vt:lpstr>SPECIFY ADVANCED MOISTURE MANAGEMENT</vt:lpstr>
      <vt:lpstr>SPECIFY SYSTEMS WITH GPS CI DETAILS </vt:lpstr>
      <vt:lpstr>SPECIFY GPS</vt:lpstr>
      <vt:lpstr>PowerPoint Presentation</vt:lpstr>
      <vt:lpstr>PowerPoint Presentation</vt:lpstr>
      <vt:lpstr>PowerPoint Presentation</vt:lpstr>
      <vt:lpstr>CONCLUSION: GPS INSULATED VINYL SIDING IS A HIGH-PERFORMANCE BUILDING SYSTEM THAT DELIVERS</vt:lpstr>
      <vt:lpstr>GPS INSULATED VINYL SIDING COURSE SUITE </vt:lpstr>
      <vt:lpstr>Notes: Additional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Justin DeMarco</dc:creator>
  <cp:keywords/>
  <dc:description/>
  <cp:lastModifiedBy>Mary MacLeod-Jones</cp:lastModifiedBy>
  <cp:revision>144</cp:revision>
  <cp:lastPrinted>2023-05-26T10:31:51Z</cp:lastPrinted>
  <dcterms:created xsi:type="dcterms:W3CDTF">2019-08-20T12:15:13Z</dcterms:created>
  <dcterms:modified xsi:type="dcterms:W3CDTF">2023-12-19T20:09:41Z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PP">
    <vt:bool>true</vt:bool>
  </property>
  <property fmtid="{D5CDD505-2E9C-101B-9397-08002B2CF9AE}" pid="3" name="_BASF_Wizard_Version">
    <vt:lpwstr>10.1.2</vt:lpwstr>
  </property>
  <property fmtid="{D5CDD505-2E9C-101B-9397-08002B2CF9AE}" pid="4" name="Classification_to_AIP">
    <vt:i4>0</vt:i4>
  </property>
  <property fmtid="{D5CDD505-2E9C-101B-9397-08002B2CF9AE}" pid="5" name="_BASF_Wizard_Logo2015">
    <vt:lpwstr>1</vt:lpwstr>
  </property>
  <property fmtid="{D5CDD505-2E9C-101B-9397-08002B2CF9AE}" pid="6" name="ContentTypeId">
    <vt:lpwstr>0x0101000C91FB741FBA204C98AFE730A5953CD6</vt:lpwstr>
  </property>
  <property fmtid="{D5CDD505-2E9C-101B-9397-08002B2CF9AE}" pid="7" name="ArticulateGUID">
    <vt:lpwstr>63203C01-A992-412C-B1FB-F03D732A27E0</vt:lpwstr>
  </property>
  <property fmtid="{D5CDD505-2E9C-101B-9397-08002B2CF9AE}" pid="8" name="ArticulatePath">
    <vt:lpwstr>CarbonCEU</vt:lpwstr>
  </property>
  <property fmtid="{D5CDD505-2E9C-101B-9397-08002B2CF9AE}" pid="9" name="MSIP_Label_06530cf4-8573-4c29-a912-bbcdac835909_Enabled">
    <vt:lpwstr>true</vt:lpwstr>
  </property>
  <property fmtid="{D5CDD505-2E9C-101B-9397-08002B2CF9AE}" pid="10" name="MSIP_Label_06530cf4-8573-4c29-a912-bbcdac835909_SetDate">
    <vt:lpwstr>2023-02-10T14:58:30Z</vt:lpwstr>
  </property>
  <property fmtid="{D5CDD505-2E9C-101B-9397-08002B2CF9AE}" pid="11" name="MSIP_Label_06530cf4-8573-4c29-a912-bbcdac835909_Method">
    <vt:lpwstr>Standard</vt:lpwstr>
  </property>
  <property fmtid="{D5CDD505-2E9C-101B-9397-08002B2CF9AE}" pid="12" name="MSIP_Label_06530cf4-8573-4c29-a912-bbcdac835909_Name">
    <vt:lpwstr>06530cf4-8573-4c29-a912-bbcdac835909</vt:lpwstr>
  </property>
  <property fmtid="{D5CDD505-2E9C-101B-9397-08002B2CF9AE}" pid="13" name="MSIP_Label_06530cf4-8573-4c29-a912-bbcdac835909_SiteId">
    <vt:lpwstr>ecaa386b-c8df-4ce0-ad01-740cbdb5ba55</vt:lpwstr>
  </property>
  <property fmtid="{D5CDD505-2E9C-101B-9397-08002B2CF9AE}" pid="14" name="MSIP_Label_06530cf4-8573-4c29-a912-bbcdac835909_ActionId">
    <vt:lpwstr>8a0c9078-5d83-4ebe-801d-4267d5f961b9</vt:lpwstr>
  </property>
  <property fmtid="{D5CDD505-2E9C-101B-9397-08002B2CF9AE}" pid="15" name="MSIP_Label_06530cf4-8573-4c29-a912-bbcdac835909_ContentBits">
    <vt:lpwstr>2</vt:lpwstr>
  </property>
</Properties>
</file>