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 id="2147483686"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embeddedFontLst>
    <p:embeddedFont>
      <p:font typeface="Arial Bold" charset="0"/>
      <p:bold r:id="rId34"/>
    </p:embeddedFont>
    <p:embeddedFont>
      <p:font typeface="Barlow Condensed" panose="020F0502020204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Geo" panose="02000603000000000000" pitchFamily="2" charset="0"/>
      <p:regular r:id="rId43"/>
      <p:italic r:id="rId44"/>
    </p:embeddedFont>
    <p:embeddedFont>
      <p:font typeface="Karla" pitchFamily="2" charset="77"/>
      <p:regular r:id="rId45"/>
      <p:bold r:id="rId46"/>
      <p:italic r:id="rId47"/>
      <p:boldItalic r:id="rId48"/>
    </p:embeddedFont>
    <p:embeddedFont>
      <p:font typeface="Times" panose="020206030504050203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43C177-8959-4C37-9EA5-ECC1B22D83D1}">
  <a:tblStyle styleId="{C743C177-8959-4C37-9EA5-ECC1B22D83D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EBED"/>
          </a:solidFill>
        </a:fill>
      </a:tcStyle>
    </a:wholeTbl>
    <a:band1H>
      <a:tcTxStyle/>
      <a:tcStyle>
        <a:tcBdr/>
        <a:fill>
          <a:solidFill>
            <a:srgbClr val="F3D5D9"/>
          </a:solidFill>
        </a:fill>
      </a:tcStyle>
    </a:band1H>
    <a:band2H>
      <a:tcTxStyle/>
      <a:tcStyle>
        <a:tcBdr/>
      </a:tcStyle>
    </a:band2H>
    <a:band1V>
      <a:tcTxStyle/>
      <a:tcStyle>
        <a:tcBdr/>
        <a:fill>
          <a:solidFill>
            <a:srgbClr val="F3D5D9"/>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1"/>
    <p:restoredTop sz="94643"/>
  </p:normalViewPr>
  <p:slideViewPr>
    <p:cSldViewPr snapToGrid="0">
      <p:cViewPr varScale="1">
        <p:scale>
          <a:sx n="120" d="100"/>
          <a:sy n="120" d="100"/>
        </p:scale>
        <p:origin x="1944" y="176"/>
      </p:cViewPr>
      <p:guideLst>
        <p:guide orient="horz" pos="2160"/>
        <p:guide pos="2880"/>
      </p:guideLst>
    </p:cSldViewPr>
  </p:slideViewPr>
  <p:notesTextViewPr>
    <p:cViewPr>
      <p:scale>
        <a:sx n="1" d="1"/>
        <a:sy n="1" d="1"/>
      </p:scale>
      <p:origin x="0" y="0"/>
    </p:cViewPr>
  </p:notesTextViewPr>
  <p:notesViewPr>
    <p:cSldViewPr snapToGrid="0">
      <p:cViewPr>
        <p:scale>
          <a:sx n="112" d="100"/>
          <a:sy n="112" d="100"/>
        </p:scale>
        <p:origin x="3904" y="-6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emocrats.senate.gov/imo/media/doc/inflation_reduction_act_one_page_summary.p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investmentpolicy.unctad.org/investment-policy-monitor/measures/4004/-369-billion-in-investment-incentives-to-address-energy-security-and-climate-change" TargetMode="External"/><Relationship Id="rId4" Type="http://schemas.openxmlformats.org/officeDocument/2006/relationships/hyperlink" Target="https://www.usatoday.com/story/money/2023/05/25/guide-to-the-inflation-reduction-act/7024946400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ergystar.gov/partner_resources/residential_new/homes_prog_reqs/national_pag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nergystar.gov/partner_resources/residential_new/homes_prog_reqs/multifamily_national_page" TargetMode="External"/><Relationship Id="rId5" Type="http://schemas.openxmlformats.org/officeDocument/2006/relationships/hyperlink" Target="https://www.energy.gov/eere/buildings/doe-zero-energy-ready-home-zerh-program-requirements" TargetMode="External"/><Relationship Id="rId4" Type="http://schemas.openxmlformats.org/officeDocument/2006/relationships/hyperlink" Target="https://www.energystar.gov/partner_resources/residential_new/homes_prog_reqs/national_page?tab=manufactured-tab"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rs.gov/credits-deductions/frequently-asked-questions-about-energy-efficient-home-improvements-and-residential-clean-energy-property-credits-qualifying-residen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ederalregister.gov/d/2023-10596/p-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ederalregister.gov/d/2023-10596/p-10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eopor.basf.us/resources/cours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 marR="91440" lvl="0" indent="0" algn="l" rtl="0">
              <a:spcBef>
                <a:spcPts val="0"/>
              </a:spcBef>
              <a:spcAft>
                <a:spcPts val="0"/>
              </a:spcAft>
              <a:buNone/>
            </a:pPr>
            <a:r>
              <a:rPr lang="en-US">
                <a:solidFill>
                  <a:srgbClr val="000000"/>
                </a:solidFill>
              </a:rPr>
              <a:t>Welcome to today’s “Graphite Polystyrene &amp; the Inflation Reduction Act” presentation.  I am --- from ---.  This program has been approved for 0.5 AIA CEUs in Health Safety and Welfare. </a:t>
            </a:r>
            <a:endParaRPr sz="1200" b="0">
              <a:solidFill>
                <a:schemeClr val="dk1"/>
              </a:solidFill>
              <a:latin typeface="Calibri"/>
              <a:ea typeface="Calibri"/>
              <a:cs typeface="Calibri"/>
              <a:sym typeface="Calibri"/>
            </a:endParaRPr>
          </a:p>
        </p:txBody>
      </p:sp>
      <p:sp>
        <p:nvSpPr>
          <p:cNvPr id="252" name="Google Shape;2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8" name="Google Shape;408;p10:notes"/>
          <p:cNvSpPr txBox="1">
            <a:spLocks noGrp="1"/>
          </p:cNvSpPr>
          <p:nvPr>
            <p:ph type="body" idx="1"/>
          </p:nvPr>
        </p:nvSpPr>
        <p:spPr>
          <a:xfrm>
            <a:off x="608106" y="4673366"/>
            <a:ext cx="5486400" cy="3600450"/>
          </a:xfrm>
          <a:prstGeom prst="rect">
            <a:avLst/>
          </a:prstGeom>
          <a:noFill/>
          <a:ln>
            <a:noFill/>
          </a:ln>
        </p:spPr>
        <p:txBody>
          <a:bodyPr spcFirstLastPara="1" wrap="square" lIns="91425" tIns="45700" rIns="91425" bIns="45700" anchor="t" anchorCtr="0">
            <a:noAutofit/>
          </a:bodyPr>
          <a:lstStyle/>
          <a:p>
            <a:pPr marL="171450" lvl="0" indent="0" algn="l" rtl="0">
              <a:spcBef>
                <a:spcPts val="0"/>
              </a:spcBef>
              <a:spcAft>
                <a:spcPts val="0"/>
              </a:spcAft>
              <a:buNone/>
            </a:pPr>
            <a:r>
              <a:rPr lang="en-US" sz="1200"/>
              <a:t>GPS-insulated vinyl siding provides added R-value and continuous insulation for both new and existing buildings, making it a perfect system to </a:t>
            </a:r>
            <a:r>
              <a:rPr lang="en-US"/>
              <a:t>optimize energy performance and reduce operational carbon emissions in new and existing buildings. </a:t>
            </a:r>
            <a:endParaRPr/>
          </a:p>
          <a:p>
            <a:pPr marL="171450" lvl="0" indent="0" algn="l" rtl="0">
              <a:spcBef>
                <a:spcPts val="0"/>
              </a:spcBef>
              <a:spcAft>
                <a:spcPts val="0"/>
              </a:spcAft>
              <a:buNone/>
            </a:pPr>
            <a:endParaRPr/>
          </a:p>
          <a:p>
            <a:pPr marL="171450" lvl="0" indent="0" algn="l" rtl="0">
              <a:spcBef>
                <a:spcPts val="0"/>
              </a:spcBef>
              <a:spcAft>
                <a:spcPts val="0"/>
              </a:spcAft>
              <a:buNone/>
            </a:pPr>
            <a:r>
              <a:rPr lang="en-US"/>
              <a:t>Before GPS Vinyl Siding: Two energy leaks are visible with thermal imaging: red at the top of the wall, where cavity insulation has accumulated over time and yellow lines where energy escapes via studs.</a:t>
            </a:r>
            <a:endParaRPr/>
          </a:p>
          <a:p>
            <a:pPr marL="171450" lvl="0" indent="0" algn="l" rtl="0">
              <a:spcBef>
                <a:spcPts val="0"/>
              </a:spcBef>
              <a:spcAft>
                <a:spcPts val="0"/>
              </a:spcAft>
              <a:buNone/>
            </a:pPr>
            <a:endParaRPr b="1"/>
          </a:p>
          <a:p>
            <a:pPr marL="171450" lvl="0" indent="0" algn="l" rtl="0">
              <a:spcBef>
                <a:spcPts val="0"/>
              </a:spcBef>
              <a:spcAft>
                <a:spcPts val="0"/>
              </a:spcAft>
              <a:buNone/>
            </a:pPr>
            <a:r>
              <a:rPr lang="en-US"/>
              <a:t>After GPS Vinyl Siding: energy loss and thermal bridging are no longer seen through the studs and the top of the wall dramatically reduces energy loss through exterior walls. The Department of Energy recommends continuous exterior insulation because it works… and lowers the energy consumption of homes. These two thermal images of the same wall dramatically illustrate the impact of insulated siding.  You can see that the heat, or warmth, escaping through the wall has been reduced significantly. Also, the thermal bridging through the studs, shown as the vertical yellow lines in the Before image, has been almost eliminated. </a:t>
            </a:r>
            <a:endParaRPr/>
          </a:p>
          <a:p>
            <a:pPr marL="0" lvl="0" indent="0" algn="l" rtl="0">
              <a:spcBef>
                <a:spcPts val="0"/>
              </a:spcBef>
              <a:spcAft>
                <a:spcPts val="0"/>
              </a:spcAft>
              <a:buNone/>
            </a:pPr>
            <a:endParaRPr i="1">
              <a:latin typeface="Calibri"/>
              <a:ea typeface="Calibri"/>
              <a:cs typeface="Calibri"/>
              <a:sym typeface="Calibri"/>
            </a:endParaRPr>
          </a:p>
        </p:txBody>
      </p:sp>
      <p:sp>
        <p:nvSpPr>
          <p:cNvPr id="409" name="Google Shape;4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3660" marR="0" lvl="0" indent="0" algn="l" rtl="0">
              <a:spcBef>
                <a:spcPts val="0"/>
              </a:spcBef>
              <a:spcAft>
                <a:spcPts val="0"/>
              </a:spcAft>
              <a:buNone/>
            </a:pPr>
            <a:r>
              <a:rPr lang="en-US" sz="1200">
                <a:solidFill>
                  <a:srgbClr val="040C28"/>
                </a:solidFill>
                <a:latin typeface="Calibri"/>
                <a:ea typeface="Calibri"/>
                <a:cs typeface="Calibri"/>
                <a:sym typeface="Calibri"/>
              </a:rPr>
              <a:t>For years, building codes have been shifting towards mandating continuous insulation. The latest International Energy Conservation Code, updated in 2021, now requires continuous insulation for uninsulated wood-frame walls in most climate zones along the prescriptive path. ASHRAE 90.11, the standard for buildings with four or more stories, has required continuous insulation as part of the Prescriptive Wall Insulation Requirements since 1999. BuildingEnclosureonline.com. </a:t>
            </a:r>
            <a:endParaRPr sz="1200">
              <a:latin typeface="Calibri"/>
              <a:ea typeface="Calibri"/>
              <a:cs typeface="Calibri"/>
              <a:sym typeface="Calibri"/>
            </a:endParaRPr>
          </a:p>
        </p:txBody>
      </p:sp>
      <p:sp>
        <p:nvSpPr>
          <p:cNvPr id="425" name="Google Shape;4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8738" lvl="1" indent="0" algn="l" rtl="0">
              <a:spcBef>
                <a:spcPts val="0"/>
              </a:spcBef>
              <a:spcAft>
                <a:spcPts val="0"/>
              </a:spcAft>
              <a:buNone/>
            </a:pPr>
            <a:r>
              <a:rPr lang="en-US"/>
              <a:t>Only insulated siding is designed to have insulation value. Siding insulation can add up to six times the thermal performance… while breaking the thermal bridge between the studs and the siding. This is why you should consider adding insulated siding as a go-to method for helping to reach new energy codes, secure funding and earn tax incentives. </a:t>
            </a:r>
            <a:endParaRPr/>
          </a:p>
          <a:p>
            <a:pPr marL="58738" lvl="0" indent="0" algn="l" rtl="0">
              <a:spcBef>
                <a:spcPts val="0"/>
              </a:spcBef>
              <a:spcAft>
                <a:spcPts val="0"/>
              </a:spcAft>
              <a:buNone/>
            </a:pPr>
            <a:endParaRPr/>
          </a:p>
          <a:p>
            <a:pPr marL="58738" lvl="0" indent="0" algn="l" rtl="0">
              <a:spcBef>
                <a:spcPts val="0"/>
              </a:spcBef>
              <a:spcAft>
                <a:spcPts val="0"/>
              </a:spcAft>
              <a:buNone/>
            </a:pPr>
            <a:endParaRPr/>
          </a:p>
          <a:p>
            <a:pPr marL="0" lvl="0" indent="0" algn="l" rtl="0">
              <a:spcBef>
                <a:spcPts val="0"/>
              </a:spcBef>
              <a:spcAft>
                <a:spcPts val="0"/>
              </a:spcAft>
              <a:buNone/>
            </a:pPr>
            <a:endParaRPr/>
          </a:p>
        </p:txBody>
      </p:sp>
      <p:sp>
        <p:nvSpPr>
          <p:cNvPr id="433" name="Google Shape;4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Slide </a:t>
            </a: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3:notes"/>
          <p:cNvSpPr txBox="1">
            <a:spLocks noGrp="1"/>
          </p:cNvSpPr>
          <p:nvPr>
            <p:ph type="body" idx="1"/>
          </p:nvPr>
        </p:nvSpPr>
        <p:spPr>
          <a:xfrm>
            <a:off x="2147483647" y="4400550"/>
            <a:ext cx="5486400" cy="3600450"/>
          </a:xfrm>
          <a:prstGeom prst="rect">
            <a:avLst/>
          </a:prstGeom>
          <a:noFill/>
          <a:ln>
            <a:noFill/>
          </a:ln>
        </p:spPr>
        <p:txBody>
          <a:bodyPr spcFirstLastPara="1" wrap="square" lIns="91425" tIns="45700" rIns="91425" bIns="45700" anchor="ctr" anchorCtr="0">
            <a:noAutofit/>
          </a:bodyPr>
          <a:lstStyle/>
          <a:p>
            <a:pPr marL="574675" marR="671195" lvl="0" indent="-117475"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 </a:t>
            </a:r>
            <a:r>
              <a:rPr lang="en-US" sz="1200">
                <a:highlight>
                  <a:srgbClr val="00FF00"/>
                </a:highlight>
                <a:latin typeface="Calibri"/>
                <a:ea typeface="Calibri"/>
                <a:cs typeface="Calibri"/>
                <a:sym typeface="Calibri"/>
              </a:rPr>
              <a:t>Patented graphite-enhanced EPS in 1995 under the brand name  </a:t>
            </a:r>
            <a:r>
              <a:rPr lang="en-US" sz="1200" i="1">
                <a:highlight>
                  <a:srgbClr val="00FF00"/>
                </a:highlight>
                <a:latin typeface="Calibri"/>
                <a:ea typeface="Calibri"/>
                <a:cs typeface="Calibri"/>
                <a:sym typeface="Calibri"/>
              </a:rPr>
              <a:t>NEOPOR</a:t>
            </a:r>
            <a:r>
              <a:rPr lang="en-US" sz="1200">
                <a:latin typeface="Calibri"/>
                <a:ea typeface="Calibri"/>
                <a:cs typeface="Calibri"/>
                <a:sym typeface="Calibri"/>
              </a:rPr>
              <a:t>.</a:t>
            </a:r>
            <a:endParaRPr/>
          </a:p>
          <a:p>
            <a:pPr marL="574675" marR="281940" lvl="0" indent="-117475" algn="l" rtl="0">
              <a:lnSpc>
                <a:spcPct val="100000"/>
              </a:lnSpc>
              <a:spcBef>
                <a:spcPts val="115"/>
              </a:spcBef>
              <a:spcAft>
                <a:spcPts val="0"/>
              </a:spcAft>
              <a:buClr>
                <a:schemeClr val="dk1"/>
              </a:buClr>
              <a:buSzPts val="1200"/>
              <a:buFont typeface="Arial"/>
              <a:buChar char="•"/>
            </a:pPr>
            <a:r>
              <a:rPr lang="en-US" sz="1200">
                <a:latin typeface="Calibri"/>
                <a:ea typeface="Calibri"/>
                <a:cs typeface="Calibri"/>
                <a:sym typeface="Calibri"/>
              </a:rPr>
              <a:t> </a:t>
            </a:r>
            <a:r>
              <a:rPr lang="en-US" sz="1200">
                <a:highlight>
                  <a:srgbClr val="00FF00"/>
                </a:highlight>
                <a:latin typeface="Calibri"/>
                <a:ea typeface="Calibri"/>
                <a:cs typeface="Calibri"/>
                <a:sym typeface="Calibri"/>
              </a:rPr>
              <a:t>Graphite improves the overall performance of ep</a:t>
            </a:r>
            <a:r>
              <a:rPr lang="en-US" sz="1200">
                <a:latin typeface="Calibri"/>
                <a:ea typeface="Calibri"/>
                <a:cs typeface="Calibri"/>
                <a:sym typeface="Calibri"/>
              </a:rPr>
              <a:t>s in several essential ways.</a:t>
            </a:r>
            <a:endParaRPr/>
          </a:p>
          <a:p>
            <a:pPr marL="574675" marR="100330" lvl="0" indent="-117475" algn="just" rtl="0">
              <a:lnSpc>
                <a:spcPct val="100000"/>
              </a:lnSpc>
              <a:spcBef>
                <a:spcPts val="55"/>
              </a:spcBef>
              <a:spcAft>
                <a:spcPts val="0"/>
              </a:spcAft>
              <a:buClr>
                <a:schemeClr val="dk1"/>
              </a:buClr>
              <a:buSzPts val="1200"/>
              <a:buFont typeface="Arial"/>
              <a:buChar char="•"/>
            </a:pPr>
            <a:r>
              <a:rPr lang="en-US" sz="1200">
                <a:latin typeface="Calibri"/>
                <a:ea typeface="Calibri"/>
                <a:cs typeface="Calibri"/>
                <a:sym typeface="Calibri"/>
              </a:rPr>
              <a:t> Graphite </a:t>
            </a:r>
            <a:r>
              <a:rPr lang="en-US" sz="1200">
                <a:highlight>
                  <a:srgbClr val="00FF00"/>
                </a:highlight>
                <a:latin typeface="Calibri"/>
                <a:ea typeface="Calibri"/>
                <a:cs typeface="Calibri"/>
                <a:sym typeface="Calibri"/>
              </a:rPr>
              <a:t>increases r-value ~25% </a:t>
            </a:r>
            <a:r>
              <a:rPr lang="en-US" sz="1200">
                <a:latin typeface="Calibri"/>
                <a:ea typeface="Calibri"/>
                <a:cs typeface="Calibri"/>
                <a:sym typeface="Calibri"/>
              </a:rPr>
              <a:t>over white eps via its ability to reduce thermal conductivity and reflect radiant heat</a:t>
            </a:r>
            <a:endParaRPr/>
          </a:p>
          <a:p>
            <a:pPr marL="574675" marR="0" lvl="0" indent="-117475" algn="just"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 Graphite is the </a:t>
            </a:r>
            <a:r>
              <a:rPr lang="en-US" sz="1200">
                <a:highlight>
                  <a:srgbClr val="00FF00"/>
                </a:highlight>
                <a:latin typeface="Calibri"/>
                <a:ea typeface="Calibri"/>
                <a:cs typeface="Calibri"/>
                <a:sym typeface="Calibri"/>
              </a:rPr>
              <a:t>most stable form of carbon </a:t>
            </a:r>
            <a:r>
              <a:rPr lang="en-US" sz="1200">
                <a:latin typeface="Calibri"/>
                <a:ea typeface="Calibri"/>
                <a:cs typeface="Calibri"/>
                <a:sym typeface="Calibri"/>
              </a:rPr>
              <a:t>and a completely safe substance that doesn't react with other chemicals or off-gas in the building.</a:t>
            </a:r>
            <a:endParaRPr/>
          </a:p>
          <a:p>
            <a:pPr marL="574675" marR="0" lvl="0" indent="-117475" algn="just"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 It </a:t>
            </a:r>
            <a:r>
              <a:rPr lang="en-US" sz="1200">
                <a:highlight>
                  <a:srgbClr val="00FF00"/>
                </a:highlight>
                <a:latin typeface="Calibri"/>
                <a:ea typeface="Calibri"/>
                <a:cs typeface="Calibri"/>
                <a:sym typeface="Calibri"/>
              </a:rPr>
              <a:t>adheres to the same astm standards of traditional eps and </a:t>
            </a:r>
            <a:r>
              <a:rPr lang="en-US" sz="1200">
                <a:latin typeface="Calibri"/>
                <a:ea typeface="Calibri"/>
                <a:cs typeface="Calibri"/>
                <a:sym typeface="Calibri"/>
              </a:rPr>
              <a:t>xps, the other main polystyrene-based foams (astm c578); however, its performance characteristics are different enough that the main specification tools in the aec industry in north </a:t>
            </a:r>
            <a:r>
              <a:rPr lang="en-US" sz="1200">
                <a:highlight>
                  <a:srgbClr val="00FF00"/>
                </a:highlight>
                <a:latin typeface="Calibri"/>
                <a:ea typeface="Calibri"/>
                <a:cs typeface="Calibri"/>
                <a:sym typeface="Calibri"/>
              </a:rPr>
              <a:t>america (bsd speclink and masterspec) have created an entirely new "graphite polystyrene" category </a:t>
            </a:r>
            <a:r>
              <a:rPr lang="en-US" sz="1200">
                <a:latin typeface="Calibri"/>
                <a:ea typeface="Calibri"/>
                <a:cs typeface="Calibri"/>
                <a:sym typeface="Calibri"/>
              </a:rPr>
              <a:t>to help product specifiers identify its attributes.)</a:t>
            </a:r>
            <a:endParaRPr/>
          </a:p>
          <a:p>
            <a:pPr marL="574675" marR="0" lvl="0" indent="-117475" algn="just"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 Through lca and product-specific epds, gps has proven to </a:t>
            </a:r>
            <a:r>
              <a:rPr lang="en-US" sz="1200"/>
              <a:t>display </a:t>
            </a:r>
            <a:r>
              <a:rPr lang="en-US" sz="1200">
                <a:latin typeface="Calibri"/>
                <a:ea typeface="Calibri"/>
                <a:cs typeface="Calibri"/>
                <a:sym typeface="Calibri"/>
              </a:rPr>
              <a:t>lower embodied carbon than any other rigid insulation in north america, including eps, xps, polyiso, and mineral wool. </a:t>
            </a:r>
            <a:endParaRPr/>
          </a:p>
          <a:p>
            <a:pPr marL="574675" marR="0" lvl="0" indent="-7620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It uses 30% less material mass than xps for the same  r-value. It also offers 20% more thermal resistance than EPS at the same thickness.</a:t>
            </a:r>
            <a:br>
              <a:rPr lang="en-US" sz="1200"/>
            </a:br>
            <a:r>
              <a:rPr lang="en-US" sz="1200"/>
              <a:t>Source: information in this slide sourced from "insulation materials.” (N.D</a:t>
            </a:r>
            <a:r>
              <a:rPr lang="en-US" sz="1200" i="1"/>
              <a:t>.).</a:t>
            </a:r>
            <a:r>
              <a:rPr lang="en-US" sz="1200"/>
              <a:t> </a:t>
            </a:r>
            <a:r>
              <a:rPr lang="en-US" sz="1200" i="1"/>
              <a:t>Energy saver</a:t>
            </a:r>
            <a:r>
              <a:rPr lang="en-US" sz="1200"/>
              <a:t>. Retrieved from https://www.Energy.Gov/energysaver/weatherize/ insulation/insulation- materials</a:t>
            </a:r>
            <a:endParaRPr/>
          </a:p>
          <a:p>
            <a:pPr marL="342900" marR="98425" lvl="0" indent="-266700" algn="l" rtl="0">
              <a:lnSpc>
                <a:spcPct val="100000"/>
              </a:lnSpc>
              <a:spcBef>
                <a:spcPts val="85"/>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lnSpc>
                <a:spcPct val="80000"/>
              </a:lnSpc>
              <a:spcBef>
                <a:spcPts val="0"/>
              </a:spcBef>
              <a:spcAft>
                <a:spcPts val="0"/>
              </a:spcAft>
              <a:buNone/>
            </a:pPr>
            <a:endParaRPr sz="1000">
              <a:latin typeface="Calibri"/>
              <a:ea typeface="Calibri"/>
              <a:cs typeface="Calibri"/>
              <a:sym typeface="Calibri"/>
            </a:endParaRPr>
          </a:p>
        </p:txBody>
      </p:sp>
      <p:sp>
        <p:nvSpPr>
          <p:cNvPr id="449" name="Google Shape;449;p13:notes"/>
          <p:cNvSpPr txBox="1"/>
          <p:nvPr/>
        </p:nvSpPr>
        <p:spPr>
          <a:xfrm>
            <a:off x="696621" y="4475231"/>
            <a:ext cx="5240353"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But why should you specify graphite polystyrene insulation?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GPS insulation provides all of the benefits of traditional EPS insulation, including nominal water absorption, low embodied carbon, recyclable and ASTM standards. However, due to the reflective properties of graphite, GPS has about 25% more R-value.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09905" marR="278765" lvl="0" indent="0" algn="l" rtl="0">
              <a:lnSpc>
                <a:spcPct val="107000"/>
              </a:lnSpc>
              <a:spcBef>
                <a:spcPts val="0"/>
              </a:spcBef>
              <a:spcAft>
                <a:spcPts val="0"/>
              </a:spcAft>
              <a:buNone/>
            </a:pPr>
            <a:r>
              <a:rPr lang="en-US">
                <a:latin typeface="Calibri"/>
                <a:ea typeface="Calibri"/>
                <a:cs typeface="Calibri"/>
                <a:sym typeface="Calibri"/>
              </a:rPr>
              <a:t>To ensure that your GPS vinyl siding design is complete and comprehensive, 1) specify detail options that achieve continuous insulation, e.g., around windows, doors and corners 2) specify permanently adhered insulation options; and 3) specify profiles with chases that direct water down and away from the building envelope.</a:t>
            </a:r>
            <a:endParaRPr>
              <a:latin typeface="Calibri"/>
              <a:ea typeface="Calibri"/>
              <a:cs typeface="Calibri"/>
              <a:sym typeface="Calibri"/>
            </a:endParaRPr>
          </a:p>
        </p:txBody>
      </p:sp>
      <p:sp>
        <p:nvSpPr>
          <p:cNvPr id="470" name="Google Shape;47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Slide </a:t>
            </a: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our quick review is complete, let's take a look at some Federal tax and funding programs where GPS insulated vinyl siding’s added R-value and CI literally pay off. </a:t>
            </a:r>
            <a:endParaRPr/>
          </a:p>
        </p:txBody>
      </p:sp>
      <p:sp>
        <p:nvSpPr>
          <p:cNvPr id="487" name="Google Shape;4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6:notes"/>
          <p:cNvSpPr txBox="1">
            <a:spLocks noGrp="1"/>
          </p:cNvSpPr>
          <p:nvPr>
            <p:ph type="body" idx="1"/>
          </p:nvPr>
        </p:nvSpPr>
        <p:spPr>
          <a:xfrm>
            <a:off x="685800" y="4400550"/>
            <a:ext cx="5486400" cy="4470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we will be focusing on the 2022 Inflation Reduction Act’s tax incentives and funding opportunities, it is essential to note that these initiatives are part of broader Federal energy and carbon reduction strategies that incentivize states to adopt the more rigorous energy codes, specifically the 2021 International Energy Conservation Code, which we discuss in a separate nano course on that topic. </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0A2458"/>
                </a:solidFill>
              </a:rPr>
              <a:t>First, in 2021 , the</a:t>
            </a:r>
            <a:r>
              <a:rPr lang="en-US"/>
              <a:t> bipartisan Infrastructure Investment and Jobs Act was created to stimulate the economy, earmarking $550 billion for</a:t>
            </a:r>
            <a:r>
              <a:rPr lang="en-US">
                <a:solidFill>
                  <a:srgbClr val="0462C1"/>
                </a:solidFill>
              </a:rPr>
              <a:t> </a:t>
            </a:r>
            <a:r>
              <a:rPr lang="en-US"/>
              <a:t>infrastructure, reducing carbon emissions, </a:t>
            </a:r>
            <a:r>
              <a:rPr lang="en-US" b="0" i="0">
                <a:solidFill>
                  <a:srgbClr val="0A2458"/>
                </a:solidFill>
              </a:rPr>
              <a:t>improving renewable energy infrastructure like charging stations and instituting programs for resilience against climate-related</a:t>
            </a:r>
            <a:r>
              <a:rPr lang="en-US">
                <a:solidFill>
                  <a:srgbClr val="0A2458"/>
                </a:solidFill>
              </a:rPr>
              <a:t> weather events. The Department of Energy’s Resilience &amp; Efficient  Code Implementation program is part of this effort</a:t>
            </a:r>
            <a:r>
              <a:rPr lang="en-US" b="0" i="0" u="none" strike="noStrike">
                <a:solidFill>
                  <a:srgbClr val="000000"/>
                </a:solidFill>
              </a:rPr>
              <a:t>, which helps states adopt the latest 2021 energy codes.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b="0" i="0" u="none" strike="noStrike">
                <a:solidFill>
                  <a:srgbClr val="000000"/>
                </a:solidFill>
              </a:rPr>
              <a:t>This is important because </a:t>
            </a:r>
            <a:r>
              <a:rPr lang="en-US">
                <a:solidFill>
                  <a:srgbClr val="000000"/>
                </a:solidFill>
              </a:rPr>
              <a:t>the 2021</a:t>
            </a:r>
            <a:r>
              <a:rPr lang="en-US" b="0" i="0" u="none" strike="noStrike">
                <a:solidFill>
                  <a:srgbClr val="000000"/>
                </a:solidFill>
              </a:rPr>
              <a:t> IECC includes requirements for continuous insulation, which can be met many times through the integration of </a:t>
            </a:r>
            <a:r>
              <a:rPr lang="en-US">
                <a:solidFill>
                  <a:srgbClr val="000000"/>
                </a:solidFill>
              </a:rPr>
              <a:t>i</a:t>
            </a:r>
            <a:r>
              <a:rPr lang="en-US" b="0" i="0" u="none" strike="noStrike">
                <a:solidFill>
                  <a:srgbClr val="000000"/>
                </a:solidFill>
              </a:rPr>
              <a:t>nsulated vinyl </a:t>
            </a:r>
            <a:r>
              <a:rPr lang="en-US">
                <a:solidFill>
                  <a:srgbClr val="000000"/>
                </a:solidFill>
              </a:rPr>
              <a:t>siding.</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t>But, in today’s nano course, we will focus the next 20 minutes on some of the 2022 Inflation Reduction Act provisions, including significant tax credits and rebates, grants and financing.</a:t>
            </a:r>
            <a:endParaRPr/>
          </a:p>
          <a:p>
            <a:pPr marL="0" lvl="0" indent="0" algn="l" rtl="0">
              <a:spcBef>
                <a:spcPts val="0"/>
              </a:spcBef>
              <a:spcAft>
                <a:spcPts val="0"/>
              </a:spcAft>
              <a:buNone/>
            </a:pPr>
            <a:endParaRPr/>
          </a:p>
          <a:p>
            <a:pPr marL="0" lvl="0" indent="0" algn="l" rtl="0">
              <a:spcBef>
                <a:spcPts val="0"/>
              </a:spcBef>
              <a:spcAft>
                <a:spcPts val="0"/>
              </a:spcAft>
              <a:buNone/>
            </a:pPr>
            <a:endParaRPr b="0" i="0" u="none" strike="noStrike">
              <a:solidFill>
                <a:srgbClr val="303133"/>
              </a:solidFill>
            </a:endParaRPr>
          </a:p>
          <a:p>
            <a:pPr marL="0" lvl="0" indent="0" algn="l" rtl="0">
              <a:spcBef>
                <a:spcPts val="0"/>
              </a:spcBef>
              <a:spcAft>
                <a:spcPts val="0"/>
              </a:spcAft>
              <a:buNone/>
            </a:pPr>
            <a:endParaRPr b="0" i="0" u="none" strike="noStrike">
              <a:solidFill>
                <a:srgbClr val="303133"/>
              </a:solidFill>
            </a:endParaRPr>
          </a:p>
          <a:p>
            <a:pPr marL="0" lvl="0" indent="0" algn="l" rtl="0">
              <a:spcBef>
                <a:spcPts val="0"/>
              </a:spcBef>
              <a:spcAft>
                <a:spcPts val="0"/>
              </a:spcAft>
              <a:buNone/>
            </a:pPr>
            <a:endParaRPr>
              <a:solidFill>
                <a:srgbClr val="303133"/>
              </a:solidFill>
            </a:endParaRPr>
          </a:p>
          <a:p>
            <a:pPr marL="0" lvl="0" indent="0" algn="l" rtl="0">
              <a:spcBef>
                <a:spcPts val="0"/>
              </a:spcBef>
              <a:spcAft>
                <a:spcPts val="0"/>
              </a:spcAft>
              <a:buNone/>
            </a:pPr>
            <a:endParaRPr/>
          </a:p>
        </p:txBody>
      </p:sp>
      <p:sp>
        <p:nvSpPr>
          <p:cNvPr id="503" name="Google Shape;5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u="none" strike="noStrike" dirty="0">
                <a:solidFill>
                  <a:srgbClr val="303030"/>
                </a:solidFill>
              </a:rPr>
              <a:t>So, what is the Inflation Reduction Act of 2022? </a:t>
            </a:r>
            <a:r>
              <a:rPr lang="en-US" b="0" i="0" u="none" strike="noStrike" dirty="0">
                <a:solidFill>
                  <a:srgbClr val="303030"/>
                </a:solidFill>
              </a:rPr>
              <a:t>The </a:t>
            </a:r>
            <a:r>
              <a:rPr lang="en-US" b="0" i="0" u="sng" strike="noStrike" dirty="0">
                <a:solidFill>
                  <a:schemeClr val="hlink"/>
                </a:solidFill>
                <a:hlinkClick r:id="rId3"/>
              </a:rPr>
              <a:t>Inflation Reduction Act</a:t>
            </a:r>
            <a:r>
              <a:rPr lang="en-US" b="0" i="0" u="none" strike="noStrike" dirty="0">
                <a:solidFill>
                  <a:srgbClr val="303030"/>
                </a:solidFill>
              </a:rPr>
              <a:t> is a large legislative package passed by Congress and signed into law by President Biden to fight inflation, lower the deficit, reduce the price of prescription drugs for seniors, and reduce the country's carbon emissions. (Retrieved</a:t>
            </a:r>
            <a:r>
              <a:rPr lang="en-US" dirty="0">
                <a:solidFill>
                  <a:srgbClr val="303030"/>
                </a:solidFill>
              </a:rPr>
              <a:t>: </a:t>
            </a:r>
            <a:r>
              <a:rPr lang="en-US" u="sng" dirty="0">
                <a:solidFill>
                  <a:schemeClr val="hlink"/>
                </a:solidFill>
                <a:hlinkClick r:id="rId4"/>
              </a:rPr>
              <a:t>https://www.usatoday.com/story/money/2023/05/25/guide-to-the-inflation-reduction-act/70249464007/</a:t>
            </a:r>
            <a:r>
              <a:rPr lang="en-US" dirty="0">
                <a:solidFill>
                  <a:srgbClr val="303030"/>
                </a:solidFill>
              </a:rPr>
              <a:t>)</a:t>
            </a:r>
            <a:endParaRPr dirty="0"/>
          </a:p>
          <a:p>
            <a:pPr marL="0" lvl="0" indent="0" algn="l" rtl="0">
              <a:spcBef>
                <a:spcPts val="0"/>
              </a:spcBef>
              <a:spcAft>
                <a:spcPts val="0"/>
              </a:spcAft>
              <a:buNone/>
            </a:pPr>
            <a:endParaRPr b="0" i="0" u="none" strike="noStrike" dirty="0">
              <a:solidFill>
                <a:srgbClr val="303030"/>
              </a:solidFill>
            </a:endParaRPr>
          </a:p>
          <a:p>
            <a:pPr marL="0" lvl="0" indent="0" algn="l" rtl="0">
              <a:spcBef>
                <a:spcPts val="0"/>
              </a:spcBef>
              <a:spcAft>
                <a:spcPts val="0"/>
              </a:spcAft>
              <a:buNone/>
            </a:pPr>
            <a:r>
              <a:rPr lang="en-US" i="0" u="none" strike="noStrike" dirty="0">
                <a:solidFill>
                  <a:srgbClr val="303030"/>
                </a:solidFill>
              </a:rPr>
              <a:t>It contains $369 billion </a:t>
            </a:r>
            <a:r>
              <a:rPr lang="en-US" b="0" i="0" u="none" strike="noStrike" dirty="0">
                <a:solidFill>
                  <a:srgbClr val="303030"/>
                </a:solidFill>
              </a:rPr>
              <a:t>of funding for Energy Security and Climate Change</a:t>
            </a:r>
            <a:endParaRPr dirty="0"/>
          </a:p>
          <a:p>
            <a:pPr marL="0" lvl="0" indent="0" algn="l" rtl="0">
              <a:spcBef>
                <a:spcPts val="0"/>
              </a:spcBef>
              <a:spcAft>
                <a:spcPts val="0"/>
              </a:spcAft>
              <a:buNone/>
            </a:pPr>
            <a:r>
              <a:rPr lang="en-US" dirty="0">
                <a:solidFill>
                  <a:srgbClr val="303030"/>
                </a:solidFill>
              </a:rPr>
              <a:t>Numerous loan programs and tax incentives are within that large swath of funding and programming. </a:t>
            </a:r>
            <a:endParaRPr dirty="0"/>
          </a:p>
          <a:p>
            <a:pPr marL="0" lvl="0" indent="0" algn="l" rtl="0">
              <a:spcBef>
                <a:spcPts val="0"/>
              </a:spcBef>
              <a:spcAft>
                <a:spcPts val="0"/>
              </a:spcAft>
              <a:buNone/>
            </a:pPr>
            <a:r>
              <a:rPr lang="en-US" dirty="0">
                <a:solidFill>
                  <a:srgbClr val="303030"/>
                </a:solidFill>
              </a:rPr>
              <a:t>(Source: </a:t>
            </a:r>
            <a:r>
              <a:rPr lang="en-US" u="sng" dirty="0">
                <a:solidFill>
                  <a:schemeClr val="hlink"/>
                </a:solidFill>
                <a:hlinkClick r:id="rId5"/>
              </a:rPr>
              <a:t>https://investmentpolicy.unctad.org/investment-policy-monitor/measures/4004/-369-billion-in-investment-incentives-to-address-energy-security-and-climate-change</a:t>
            </a:r>
            <a:r>
              <a:rPr lang="en-US" dirty="0">
                <a:solidFill>
                  <a:srgbClr val="303030"/>
                </a:solidFill>
              </a:rPr>
              <a:t> </a:t>
            </a:r>
            <a:r>
              <a:rPr lang="en-US" dirty="0">
                <a:solidFill>
                  <a:srgbClr val="303030"/>
                </a:solidFill>
                <a:latin typeface="Geo"/>
                <a:ea typeface="Geo"/>
                <a:cs typeface="Geo"/>
                <a:sym typeface="Geo"/>
              </a:rPr>
              <a:t>#:~:text=The%20law%20includes%20about%20369,of%20clean%20energy%20production%20and)</a:t>
            </a:r>
            <a:endParaRPr dirty="0"/>
          </a:p>
        </p:txBody>
      </p:sp>
      <p:sp>
        <p:nvSpPr>
          <p:cNvPr id="522" name="Google Shape;5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18:notes"/>
          <p:cNvSpPr txBox="1">
            <a:spLocks noGrp="1"/>
          </p:cNvSpPr>
          <p:nvPr>
            <p:ph type="body" idx="1"/>
          </p:nvPr>
        </p:nvSpPr>
        <p:spPr>
          <a:xfrm>
            <a:off x="685800" y="4400549"/>
            <a:ext cx="5486400" cy="46589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B858A"/>
                </a:solidFill>
                <a:latin typeface="Arial"/>
                <a:ea typeface="Arial"/>
                <a:cs typeface="Arial"/>
                <a:sym typeface="Arial"/>
              </a:rPr>
              <a:t>“</a:t>
            </a:r>
            <a:r>
              <a:rPr lang="en-US" b="0" i="0" u="none" strike="noStrike"/>
              <a:t>The Inflation Reduction Act of 2022 (IRA) amended Internal Revenue Code Section 45L to provide eligible contractors with a tax credit for eligible new or substantially reconstructed homes that meet applicable ENERGY STAR home program or DOE Zero Energy Ready Home (ZERH) program requirements.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b="0" i="0" u="none" strike="noStrike"/>
              <a:t>Section 45L incentivizes homebuilders and multifamily developers to reduce energy consumption with a per dwelling unit tax credit.  Key credit details include two tiers of credits, with the higher credits for eligible homes and dwelling units certified to applicable ZERH program requirements. </a:t>
            </a:r>
            <a:endParaRPr/>
          </a:p>
          <a:p>
            <a:pPr marL="0" lvl="0" indent="0" algn="l" rtl="0">
              <a:spcBef>
                <a:spcPts val="0"/>
              </a:spcBef>
              <a:spcAft>
                <a:spcPts val="0"/>
              </a:spcAft>
              <a:buNone/>
            </a:pPr>
            <a:endParaRPr/>
          </a:p>
          <a:p>
            <a:pPr marL="0" lvl="0" indent="0" algn="l" rtl="0">
              <a:spcBef>
                <a:spcPts val="0"/>
              </a:spcBef>
              <a:spcAft>
                <a:spcPts val="0"/>
              </a:spcAft>
              <a:buNone/>
            </a:pPr>
            <a:r>
              <a:rPr lang="en-US" b="0" i="0" u="none" strike="noStrike"/>
              <a:t>The 45L tax credit is $5,000 for single-family and manufactured homes eligible to participate in the EPA's </a:t>
            </a:r>
            <a:r>
              <a:rPr lang="en-US" b="1" i="0" u="sng" strike="noStrike">
                <a:solidFill>
                  <a:schemeClr val="hlink"/>
                </a:solidFill>
                <a:hlinkClick r:id="rId3"/>
              </a:rPr>
              <a:t>ENERGY STAR Single Family New Homes Program</a:t>
            </a:r>
            <a:r>
              <a:rPr lang="en-US" b="0" i="0" u="none" strike="noStrike"/>
              <a:t> or the </a:t>
            </a:r>
            <a:r>
              <a:rPr lang="en-US" b="1" i="0" u="sng" strike="noStrike">
                <a:solidFill>
                  <a:schemeClr val="hlink"/>
                </a:solidFill>
                <a:hlinkClick r:id="rId4"/>
              </a:rPr>
              <a:t>ENERGY STAR Manufactured New Homes Program</a:t>
            </a:r>
            <a:r>
              <a:rPr lang="en-US" b="0" i="0" u="none" strike="noStrike"/>
              <a:t>, respectively, and which are certified to applicable </a:t>
            </a:r>
            <a:r>
              <a:rPr lang="en-US" b="1" i="0" u="sng" strike="noStrike">
                <a:solidFill>
                  <a:schemeClr val="hlink"/>
                </a:solidFill>
                <a:hlinkClick r:id="rId5"/>
              </a:rPr>
              <a:t>ZERH program requirements</a:t>
            </a:r>
            <a:r>
              <a:rPr lang="en-US" b="0" i="0" u="none" strike="noStrike"/>
              <a:t>. </a:t>
            </a:r>
            <a:endParaRPr/>
          </a:p>
          <a:p>
            <a:pPr marL="0" lvl="0" indent="0" algn="l" rtl="0">
              <a:spcBef>
                <a:spcPts val="0"/>
              </a:spcBef>
              <a:spcAft>
                <a:spcPts val="0"/>
              </a:spcAft>
              <a:buNone/>
            </a:pPr>
            <a:endParaRPr/>
          </a:p>
          <a:p>
            <a:pPr marL="0" lvl="0" indent="0" algn="l" rtl="0">
              <a:spcBef>
                <a:spcPts val="0"/>
              </a:spcBef>
              <a:spcAft>
                <a:spcPts val="0"/>
              </a:spcAft>
              <a:buNone/>
            </a:pPr>
            <a:r>
              <a:rPr lang="en-US" b="0" i="0" u="none" strike="noStrike"/>
              <a:t>The 45L tax credit is $1,000 for dwelling units that are part of a building eligible to participate in the EPA’s </a:t>
            </a:r>
            <a:r>
              <a:rPr lang="en-US" b="1" i="0" u="sng" strike="noStrike">
                <a:solidFill>
                  <a:schemeClr val="hlink"/>
                </a:solidFill>
                <a:hlinkClick r:id="rId6"/>
              </a:rPr>
              <a:t>ENERGY STAR Multifamily New Construction Program</a:t>
            </a:r>
            <a:r>
              <a:rPr lang="en-US" b="0" i="0" u="none" strike="noStrike"/>
              <a:t>, and which are certified to applicable ZERH program requirements, unless the project meets prevailing wage requirements, in which case the 45L tax credit is $5,000 per dwelling unit. </a:t>
            </a:r>
            <a:endParaRPr/>
          </a:p>
          <a:p>
            <a:pPr marL="0" lvl="0" indent="0" algn="l" rtl="0">
              <a:spcBef>
                <a:spcPts val="0"/>
              </a:spcBef>
              <a:spcAft>
                <a:spcPts val="0"/>
              </a:spcAft>
              <a:buNone/>
            </a:pPr>
            <a:endParaRPr/>
          </a:p>
          <a:p>
            <a:pPr marL="0" lvl="0" indent="0" algn="l" rtl="0">
              <a:spcBef>
                <a:spcPts val="0"/>
              </a:spcBef>
              <a:spcAft>
                <a:spcPts val="0"/>
              </a:spcAft>
              <a:buNone/>
            </a:pPr>
            <a:r>
              <a:rPr lang="en-US" b="0" i="0" u="none" strike="noStrike"/>
              <a:t>The amended 45L tax credit applies to qualified energy-efficient homes acquired after December 31, 2022, and before January 1, 2033, for use as a residence during the taxable year.   </a:t>
            </a:r>
            <a:endParaRPr/>
          </a:p>
          <a:p>
            <a:pPr marL="0" lvl="0" indent="0" algn="l" rtl="0">
              <a:spcBef>
                <a:spcPts val="0"/>
              </a:spcBef>
              <a:spcAft>
                <a:spcPts val="0"/>
              </a:spcAft>
              <a:buNone/>
            </a:pPr>
            <a:br>
              <a:rPr lang="en-US"/>
            </a:br>
            <a:r>
              <a:rPr lang="en-US" b="0" i="0" u="none" strike="noStrike"/>
              <a:t>Initially, </a:t>
            </a:r>
            <a:r>
              <a:rPr lang="en-US"/>
              <a:t>45L was only available for </a:t>
            </a:r>
            <a:r>
              <a:rPr lang="en-US" b="0" i="0" u="none" strike="noStrike"/>
              <a:t>low-rise residential developments. The 2022 updates now extend these credits to homebuilders and single-family or multifamily developers. Source: energy.gov</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533" name="Google Shape;5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dirty="0"/>
              <a:t>IRA extended and revitalized the 25C tax credit by substantially increasing the amount homeowners can claim on their taxes for energy-efficient home improvements such as insulation, exterior doors, and similar energy-saving improvements.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i="0" u="none" strike="noStrike" dirty="0"/>
              <a:t>Beginning Jan. 1, 2023, the credit equals 30% of certain qualified expenses, including:</a:t>
            </a:r>
            <a:endParaRPr dirty="0"/>
          </a:p>
          <a:p>
            <a:pPr marL="0" lvl="0" indent="-76200" algn="l" rtl="0">
              <a:spcBef>
                <a:spcPts val="0"/>
              </a:spcBef>
              <a:spcAft>
                <a:spcPts val="0"/>
              </a:spcAft>
              <a:buClr>
                <a:schemeClr val="dk1"/>
              </a:buClr>
              <a:buSzPts val="1200"/>
              <a:buFont typeface="Arial"/>
              <a:buChar char="•"/>
            </a:pPr>
            <a:r>
              <a:rPr lang="en-US" b="0" i="0" u="none" strike="noStrike" dirty="0"/>
              <a:t>Qualified energy efficiency improvements installed during the year</a:t>
            </a:r>
            <a:endParaRPr dirty="0"/>
          </a:p>
          <a:p>
            <a:pPr marL="0" lvl="0" indent="-76200" algn="l" rtl="0">
              <a:spcBef>
                <a:spcPts val="0"/>
              </a:spcBef>
              <a:spcAft>
                <a:spcPts val="0"/>
              </a:spcAft>
              <a:buClr>
                <a:schemeClr val="dk1"/>
              </a:buClr>
              <a:buSzPts val="1200"/>
              <a:buFont typeface="Arial"/>
              <a:buChar char="•"/>
            </a:pPr>
            <a:r>
              <a:rPr lang="en-US" b="0" i="0" u="none" strike="noStrike" dirty="0"/>
              <a:t>Residential energy property expenses</a:t>
            </a:r>
            <a:endParaRPr dirty="0"/>
          </a:p>
          <a:p>
            <a:pPr marL="0" lvl="0" indent="-76200" algn="l" rtl="0">
              <a:spcBef>
                <a:spcPts val="0"/>
              </a:spcBef>
              <a:spcAft>
                <a:spcPts val="0"/>
              </a:spcAft>
              <a:buClr>
                <a:schemeClr val="dk1"/>
              </a:buClr>
              <a:buSzPts val="1200"/>
              <a:buFont typeface="Arial"/>
              <a:buChar char="•"/>
            </a:pPr>
            <a:r>
              <a:rPr lang="en-US" b="0" i="0" u="none" strike="noStrike" dirty="0"/>
              <a:t>Home energy audits</a:t>
            </a:r>
            <a:endParaRPr dirty="0"/>
          </a:p>
          <a:p>
            <a:pPr marL="0" lvl="0" indent="0" algn="l" rtl="0">
              <a:spcBef>
                <a:spcPts val="0"/>
              </a:spcBef>
              <a:spcAft>
                <a:spcPts val="0"/>
              </a:spcAft>
              <a:buNone/>
            </a:pPr>
            <a:r>
              <a:rPr lang="en-US" b="0" i="0" u="none" strike="noStrike" dirty="0"/>
              <a:t>There are limits on the allowable annual credit and on the amount of credit for certain types of qualified expenses. The credit is allowed for qualifying property placed in service on or after Jan. 1, 2023, and before Jan. 1, 2033.</a:t>
            </a:r>
            <a:endParaRPr dirty="0"/>
          </a:p>
          <a:p>
            <a:pPr marL="0" lvl="0" indent="0" algn="l" rtl="0">
              <a:spcBef>
                <a:spcPts val="0"/>
              </a:spcBef>
              <a:spcAft>
                <a:spcPts val="0"/>
              </a:spcAft>
              <a:buNone/>
            </a:pPr>
            <a:r>
              <a:rPr lang="en-US" b="0" i="0" u="none" strike="noStrike" dirty="0"/>
              <a:t>The maximum credit you can claim each year is:</a:t>
            </a:r>
            <a:endParaRPr dirty="0"/>
          </a:p>
          <a:p>
            <a:pPr marL="0" lvl="0" indent="-76200" algn="l" rtl="0">
              <a:spcBef>
                <a:spcPts val="0"/>
              </a:spcBef>
              <a:spcAft>
                <a:spcPts val="0"/>
              </a:spcAft>
              <a:buClr>
                <a:schemeClr val="dk1"/>
              </a:buClr>
              <a:buSzPts val="1200"/>
              <a:buFont typeface="Arial"/>
              <a:buChar char="•"/>
            </a:pPr>
            <a:r>
              <a:rPr lang="en-US" b="0" i="0" u="none" strike="noStrike" dirty="0"/>
              <a:t>$1,200 for energy property costs and certain energy-efficient home improvements, with limits on doors ($250 per door and $500 total), windows ($600) and home energy audits ($150)</a:t>
            </a:r>
            <a:endParaRPr dirty="0"/>
          </a:p>
          <a:p>
            <a:pPr marL="0" lvl="0" indent="-76200" algn="l" rtl="0">
              <a:spcBef>
                <a:spcPts val="0"/>
              </a:spcBef>
              <a:spcAft>
                <a:spcPts val="0"/>
              </a:spcAft>
              <a:buClr>
                <a:schemeClr val="dk1"/>
              </a:buClr>
              <a:buSzPts val="1200"/>
              <a:buFont typeface="Arial"/>
              <a:buChar char="•"/>
            </a:pPr>
            <a:r>
              <a:rPr lang="en-US" b="0" i="0" u="none" strike="noStrike" dirty="0"/>
              <a:t>$2,000 per year for qualified heat pumps, biomass stoves or biomass boilers</a:t>
            </a:r>
            <a:endParaRPr dirty="0"/>
          </a:p>
          <a:p>
            <a:pPr marL="0" lvl="0" indent="0" algn="l" rtl="0">
              <a:spcBef>
                <a:spcPts val="0"/>
              </a:spcBef>
              <a:spcAft>
                <a:spcPts val="0"/>
              </a:spcAft>
              <a:buNone/>
            </a:pPr>
            <a:endParaRPr b="1" i="0" u="none" strike="noStrike" dirty="0"/>
          </a:p>
          <a:p>
            <a:pPr marL="0" lvl="0" indent="0" algn="l" rtl="0">
              <a:spcBef>
                <a:spcPts val="0"/>
              </a:spcBef>
              <a:spcAft>
                <a:spcPts val="0"/>
              </a:spcAft>
              <a:buNone/>
            </a:pPr>
            <a:r>
              <a:rPr lang="en-US" b="1" i="0" u="none" strike="noStrike" dirty="0"/>
              <a:t>The credit has no lifetime dollar limit. You can claim the maximum annual credit every year that you make eligible improvements until 2033. </a:t>
            </a:r>
            <a:endParaRPr dirty="0"/>
          </a:p>
          <a:p>
            <a:pPr marL="0" lvl="0" indent="0" algn="l" rtl="0">
              <a:spcBef>
                <a:spcPts val="0"/>
              </a:spcBef>
              <a:spcAft>
                <a:spcPts val="0"/>
              </a:spcAft>
              <a:buNone/>
            </a:pPr>
            <a:endParaRPr b="1" i="0" u="none" strike="noStrike" dirty="0"/>
          </a:p>
          <a:p>
            <a:pPr marL="0" lvl="0" indent="0" algn="l" rtl="0">
              <a:spcBef>
                <a:spcPts val="0"/>
              </a:spcBef>
              <a:spcAft>
                <a:spcPts val="0"/>
              </a:spcAft>
              <a:buNone/>
            </a:pPr>
            <a:r>
              <a:rPr lang="en-US" b="0" i="0" u="none" strike="noStrike" dirty="0"/>
              <a:t>In most cases, the home must be your </a:t>
            </a:r>
            <a:r>
              <a:rPr lang="en-US" b="0" i="0" u="sng" strike="noStrike" dirty="0">
                <a:solidFill>
                  <a:schemeClr val="hlink"/>
                </a:solidFill>
                <a:hlinkClick r:id="rId3"/>
              </a:rPr>
              <a:t>primary residence</a:t>
            </a:r>
            <a:r>
              <a:rPr lang="en-US" b="0" i="0" u="sng" strike="noStrike" dirty="0"/>
              <a:t>. </a:t>
            </a:r>
            <a:r>
              <a:rPr lang="en-US" b="0" i="0" u="none" strike="noStrike" dirty="0"/>
              <a:t>You can't claim the credit if you're a landlord or other property owner who doesn't live in the home or If you use the property solely for business purposes. (Source: </a:t>
            </a:r>
            <a:r>
              <a:rPr lang="en-US" b="0" i="0" u="none" strike="noStrike" dirty="0" err="1"/>
              <a:t>irs.gov</a:t>
            </a:r>
            <a:r>
              <a:rPr lang="en-US" b="0" i="0" u="none" strike="noStrike" dirty="0"/>
              <a:t>)</a:t>
            </a:r>
            <a:endParaRPr dirty="0"/>
          </a:p>
        </p:txBody>
      </p:sp>
      <p:sp>
        <p:nvSpPr>
          <p:cNvPr id="551" name="Google Shape;55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This presentation is protected by U.S. and International copyright laws. Reproduction, distribution, display, and use of the presentation without written permission of BASF is prohibited.</a:t>
            </a:r>
            <a:endParaRPr/>
          </a:p>
          <a:p>
            <a:pPr marL="0" lvl="0" indent="0" algn="l" rtl="0">
              <a:spcBef>
                <a:spcPts val="0"/>
              </a:spcBef>
              <a:spcAft>
                <a:spcPts val="0"/>
              </a:spcAft>
              <a:buNone/>
            </a:pPr>
            <a:endParaRPr/>
          </a:p>
        </p:txBody>
      </p:sp>
      <p:sp>
        <p:nvSpPr>
          <p:cNvPr id="268" name="Google Shape;2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Sec. 179D deduction has been in effect since Jan. 1, 2006 but was updated as part of the 2022 IRA for qualifying properties placed in service after 2022. Changes include as much as $5.36 per square foot in deductions for commercial and multifamily buildings that are at least four stories tall. </a:t>
            </a:r>
            <a:endParaRPr/>
          </a:p>
          <a:p>
            <a:pPr marL="0" lvl="0" indent="0" algn="l" rtl="0">
              <a:spcBef>
                <a:spcPts val="0"/>
              </a:spcBef>
              <a:spcAft>
                <a:spcPts val="0"/>
              </a:spcAft>
              <a:buNone/>
            </a:pPr>
            <a:endParaRPr/>
          </a:p>
          <a:p>
            <a:pPr marL="0" lvl="0" indent="0" algn="l" rtl="0">
              <a:spcBef>
                <a:spcPts val="0"/>
              </a:spcBef>
              <a:spcAft>
                <a:spcPts val="0"/>
              </a:spcAft>
              <a:buNone/>
            </a:pPr>
            <a:r>
              <a:rPr lang="en-US"/>
              <a:t>In addition, certain provisions expand the opportunity for energy-efficient retrofits of older buildings to become eligible for the deductions by reducing applicable requirements. </a:t>
            </a:r>
            <a:endParaRPr/>
          </a:p>
          <a:p>
            <a:pPr marL="0" lvl="0" indent="0" algn="l" rtl="0">
              <a:spcBef>
                <a:spcPts val="0"/>
              </a:spcBef>
              <a:spcAft>
                <a:spcPts val="0"/>
              </a:spcAft>
              <a:buNone/>
            </a:pPr>
            <a:endParaRPr/>
          </a:p>
          <a:p>
            <a:pPr marL="0" lvl="0" indent="0" algn="l" rtl="0">
              <a:spcBef>
                <a:spcPts val="0"/>
              </a:spcBef>
              <a:spcAft>
                <a:spcPts val="0"/>
              </a:spcAft>
              <a:buNone/>
            </a:pPr>
            <a:r>
              <a:rPr lang="en-US"/>
              <a:t>The new provisions now allow for opportunities for design-build professionals working on projects for tax-exempt organizations to take advantage of these deductions, which previously were allowed only once over the lifetime of a building.</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maximum deductions can be taken every 3 or 4 years up to ten years. which previously was only allowed once. </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taxpayers must also be aware of added complexity under the new rules, including the requirement to meet certain prevailing wage and apprenticeship standards to achieve the maximum deduction. (Source: thetaxadviser.com)</a:t>
            </a:r>
            <a:endParaRPr/>
          </a:p>
          <a:p>
            <a:pPr marL="0" lvl="0" indent="0" algn="l" rtl="0">
              <a:spcBef>
                <a:spcPts val="0"/>
              </a:spcBef>
              <a:spcAft>
                <a:spcPts val="0"/>
              </a:spcAft>
              <a:buNone/>
            </a:pPr>
            <a:br>
              <a:rPr lang="en-US">
                <a:latin typeface="Arial"/>
                <a:ea typeface="Arial"/>
                <a:cs typeface="Arial"/>
                <a:sym typeface="Arial"/>
              </a:rPr>
            </a:br>
            <a:endParaRPr/>
          </a:p>
        </p:txBody>
      </p:sp>
      <p:sp>
        <p:nvSpPr>
          <p:cNvPr id="563" name="Google Shape;5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1: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dirty="0"/>
              <a:t>According to the “</a:t>
            </a:r>
            <a:r>
              <a:rPr lang="en-US" b="1" i="0" u="none" strike="noStrike" dirty="0"/>
              <a:t>Adoption of Energy Efficiency Standards for New Construction of HUD- and USDA-Financed Housing: Preliminary Determination and Solicitation of Comment”</a:t>
            </a:r>
            <a:endParaRPr dirty="0"/>
          </a:p>
          <a:p>
            <a:pPr marL="0" lvl="0" indent="0" algn="l" rtl="0">
              <a:spcBef>
                <a:spcPts val="0"/>
              </a:spcBef>
              <a:spcAft>
                <a:spcPts val="0"/>
              </a:spcAft>
              <a:buNone/>
            </a:pPr>
            <a:endParaRPr b="1" i="0" u="none" strike="noStrike" dirty="0"/>
          </a:p>
          <a:p>
            <a:pPr marL="0" lvl="0" indent="0" algn="l" rtl="0">
              <a:spcBef>
                <a:spcPts val="0"/>
              </a:spcBef>
              <a:spcAft>
                <a:spcPts val="0"/>
              </a:spcAft>
              <a:buNone/>
            </a:pPr>
            <a:r>
              <a:rPr lang="en-US" b="0" i="0" u="none" strike="noStrike" dirty="0"/>
              <a:t>"..the preliminary determination of HUD and USDA, as required under section 481(d)(1) of EISA, that the 2021 IECC and ASHRAE 90.1–2019 will not negatively affect the affordability and availability of housing covered by EISA.”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t>
            </a:r>
            <a:r>
              <a:rPr lang="en-US" b="0" i="0" u="none" strike="noStrike" dirty="0"/>
              <a:t>aking this preliminary determination</a:t>
            </a:r>
            <a:r>
              <a:rPr lang="en-US" dirty="0"/>
              <a:t> is </a:t>
            </a:r>
            <a:r>
              <a:rPr lang="en-US" b="0" i="0" u="none" strike="noStrike" dirty="0"/>
              <a:t>the first step to ultimately requiring compliance with these standards in HUD and USDA housing, </a:t>
            </a:r>
            <a:r>
              <a:rPr lang="en-US" b="0" i="0" u="sng" strike="noStrike" dirty="0">
                <a:solidFill>
                  <a:schemeClr val="hlink"/>
                </a:solidFill>
                <a:hlinkClick r:id="rId3"/>
              </a:rPr>
              <a:t>https://www.federalregister.gov/d/2023-10596/p-3</a:t>
            </a:r>
            <a:endParaRPr b="0" i="0" u="none" strike="noStrike" dirty="0"/>
          </a:p>
          <a:p>
            <a:pPr marL="0" lvl="0" indent="0" algn="l" rtl="0">
              <a:spcBef>
                <a:spcPts val="0"/>
              </a:spcBef>
              <a:spcAft>
                <a:spcPts val="0"/>
              </a:spcAft>
              <a:buNone/>
            </a:pPr>
            <a:endParaRPr dirty="0"/>
          </a:p>
          <a:p>
            <a:pPr marL="0" lvl="0" indent="0" algn="l" rtl="0">
              <a:spcBef>
                <a:spcPts val="0"/>
              </a:spcBef>
              <a:spcAft>
                <a:spcPts val="0"/>
              </a:spcAft>
              <a:buNone/>
            </a:pPr>
            <a:r>
              <a:rPr lang="en-US" b="0" i="0" u="none" strike="noStrike" dirty="0"/>
              <a:t>It's important to note that most HUD and USDA grant-funded projects currently have energy code requirements, </a:t>
            </a:r>
            <a:r>
              <a:rPr lang="en-US" dirty="0"/>
              <a:t>with many using the 2009 IECC as a minimum </a:t>
            </a:r>
            <a:r>
              <a:rPr lang="en-US" b="0" i="0" u="sng" strike="noStrike" dirty="0">
                <a:solidFill>
                  <a:schemeClr val="hlink"/>
                </a:solidFill>
                <a:hlinkClick r:id="rId4"/>
              </a:rPr>
              <a:t>https://www.federalregister.gov/d/2023-10596/p-100</a:t>
            </a:r>
            <a:endParaRPr b="0" i="0" u="none" strike="noStrike" dirty="0"/>
          </a:p>
          <a:p>
            <a:pPr marL="0" lvl="0" indent="0" algn="l" rtl="0">
              <a:spcBef>
                <a:spcPts val="0"/>
              </a:spcBef>
              <a:spcAft>
                <a:spcPts val="0"/>
              </a:spcAft>
              <a:buNone/>
            </a:pPr>
            <a:endParaRPr b="0" i="0" u="none" strike="noStrike" dirty="0"/>
          </a:p>
          <a:p>
            <a:pPr marL="0" lvl="0" indent="-76200" algn="l" rtl="0">
              <a:spcBef>
                <a:spcPts val="0"/>
              </a:spcBef>
              <a:spcAft>
                <a:spcPts val="0"/>
              </a:spcAft>
              <a:buClr>
                <a:schemeClr val="dk1"/>
              </a:buClr>
              <a:buSzPts val="1200"/>
              <a:buFont typeface="Arial"/>
              <a:buChar char="•"/>
            </a:pPr>
            <a:r>
              <a:rPr lang="en-US" b="0" i="0" u="none" strike="noStrike" dirty="0"/>
              <a:t>Federal loans help finance about one-fifth of all new single-family homes purchased every month</a:t>
            </a:r>
            <a:endParaRPr dirty="0"/>
          </a:p>
          <a:p>
            <a:pPr marL="0" lvl="0" indent="-76200" algn="l" rtl="0">
              <a:spcBef>
                <a:spcPts val="0"/>
              </a:spcBef>
              <a:spcAft>
                <a:spcPts val="0"/>
              </a:spcAft>
              <a:buClr>
                <a:schemeClr val="dk1"/>
              </a:buClr>
              <a:buSzPts val="1200"/>
              <a:buFont typeface="Arial"/>
              <a:buChar char="•"/>
            </a:pPr>
            <a:r>
              <a:rPr lang="en-US" b="0" i="0" u="none" strike="noStrike" dirty="0"/>
              <a:t>One-eighth of new units are in multifamily buildings</a:t>
            </a:r>
            <a:endParaRPr dirty="0"/>
          </a:p>
          <a:p>
            <a:pPr marL="0" lvl="0" indent="0" algn="l" rtl="0">
              <a:spcBef>
                <a:spcPts val="0"/>
              </a:spcBef>
              <a:spcAft>
                <a:spcPts val="0"/>
              </a:spcAft>
              <a:buNone/>
            </a:pPr>
            <a:endParaRPr b="0" i="0" u="none" strike="noStrike" dirty="0"/>
          </a:p>
          <a:p>
            <a:pPr marL="0" lvl="0" indent="0" algn="l" rtl="0">
              <a:spcBef>
                <a:spcPts val="0"/>
              </a:spcBef>
              <a:spcAft>
                <a:spcPts val="0"/>
              </a:spcAft>
              <a:buNone/>
            </a:pPr>
            <a:r>
              <a:rPr lang="en-US" b="0" i="0" u="none" strike="noStrike" dirty="0"/>
              <a:t>FHA and VA loans are commonplace and this mandated shift will result in better enormous energy savings and quality housing for a huge swath of the American population. (Source: </a:t>
            </a:r>
            <a:r>
              <a:rPr lang="en-US" b="0" i="0" u="none" strike="noStrike" dirty="0" err="1"/>
              <a:t>SIPS.org</a:t>
            </a:r>
            <a:r>
              <a:rPr lang="en-US" b="0" i="0" u="none" strike="noStrike" dirty="0"/>
              <a: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sz="4000" dirty="0">
              <a:latin typeface="Arial"/>
              <a:ea typeface="Arial"/>
              <a:cs typeface="Arial"/>
              <a:sym typeface="Arial"/>
            </a:endParaRPr>
          </a:p>
          <a:p>
            <a:pPr marL="0" lvl="0" indent="0" algn="l" rtl="0">
              <a:spcBef>
                <a:spcPts val="0"/>
              </a:spcBef>
              <a:spcAft>
                <a:spcPts val="0"/>
              </a:spcAft>
              <a:buNone/>
            </a:pPr>
            <a:endParaRPr sz="4000" dirty="0">
              <a:latin typeface="Arial"/>
              <a:ea typeface="Arial"/>
              <a:cs typeface="Arial"/>
              <a:sym typeface="Arial"/>
            </a:endParaRPr>
          </a:p>
          <a:p>
            <a:pPr marL="0" lvl="0" indent="0" algn="l" rtl="0">
              <a:spcBef>
                <a:spcPts val="0"/>
              </a:spcBef>
              <a:spcAft>
                <a:spcPts val="0"/>
              </a:spcAft>
              <a:buNone/>
            </a:pPr>
            <a:endParaRPr dirty="0"/>
          </a:p>
        </p:txBody>
      </p:sp>
      <p:sp>
        <p:nvSpPr>
          <p:cNvPr id="576" name="Google Shape;57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HUD block grants and programs with pending increased energy efficiency requirements include:</a:t>
            </a:r>
            <a:endParaRPr/>
          </a:p>
          <a:p>
            <a:pPr marL="0" lvl="0" indent="0" algn="l" rtl="0">
              <a:spcBef>
                <a:spcPts val="0"/>
              </a:spcBef>
              <a:spcAft>
                <a:spcPts val="0"/>
              </a:spcAft>
              <a:buNone/>
            </a:pPr>
            <a:endParaRPr/>
          </a:p>
          <a:p>
            <a:pPr marL="0" lvl="0" indent="0" algn="l" rtl="0">
              <a:spcBef>
                <a:spcPts val="0"/>
              </a:spcBef>
              <a:spcAft>
                <a:spcPts val="0"/>
              </a:spcAft>
              <a:buNone/>
            </a:pPr>
            <a:r>
              <a:rPr lang="en-US" b="0" i="0" u="none" strike="noStrike">
                <a:solidFill>
                  <a:srgbClr val="000000"/>
                </a:solidFill>
              </a:rPr>
              <a:t>The HOME Investment Partnerships Program (HOME) the largest federal block grant to state and local governments designed exclusively to create affordable housing for low-income households. HOME funds are awarded annually as formula grants to participating jurisdictions. (Source: ttps://www.hud.gov/program_offices/comm_planning/home)</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b="1" i="0" u="none" strike="noStrike">
                <a:solidFill>
                  <a:srgbClr val="000000"/>
                </a:solidFill>
              </a:rPr>
              <a:t>$3.3 billion to 1239 states and localities to build stronger communities</a:t>
            </a:r>
            <a:r>
              <a:rPr lang="en-US" b="0" i="0" u="none" strike="noStrike">
                <a:solidFill>
                  <a:srgbClr val="000000"/>
                </a:solidFill>
              </a:rPr>
              <a:t> — The Community Development Block Grants (CDBG) provides annual grants on a formula basis to states, cities, counties, and insular areas to develop stronger, more resilient communities by providing decent housing and a suitable living environment.</a:t>
            </a:r>
            <a:endParaRPr/>
          </a:p>
        </p:txBody>
      </p:sp>
      <p:sp>
        <p:nvSpPr>
          <p:cNvPr id="596" name="Google Shape;59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0" algn="l" rtl="0">
              <a:spcBef>
                <a:spcPts val="0"/>
              </a:spcBef>
              <a:spcAft>
                <a:spcPts val="0"/>
              </a:spcAft>
              <a:buNone/>
            </a:pPr>
            <a:endParaRPr/>
          </a:p>
        </p:txBody>
      </p:sp>
      <p:sp>
        <p:nvSpPr>
          <p:cNvPr id="617" name="Google Shape;61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Slide </a:t>
            </a: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a:latin typeface="Calibri"/>
              <a:ea typeface="Calibri"/>
              <a:cs typeface="Calibri"/>
              <a:sym typeface="Calibri"/>
            </a:endParaRPr>
          </a:p>
          <a:p>
            <a:pPr marL="457200" lvl="1" indent="0" algn="l" rtl="0">
              <a:spcBef>
                <a:spcPts val="0"/>
              </a:spcBef>
              <a:spcAft>
                <a:spcPts val="0"/>
              </a:spcAft>
              <a:buNone/>
            </a:pPr>
            <a:r>
              <a:rPr lang="en-US" b="0" i="0" u="none" strike="noStrike">
                <a:solidFill>
                  <a:srgbClr val="040C28"/>
                </a:solidFill>
                <a:latin typeface="Calibri"/>
                <a:ea typeface="Calibri"/>
                <a:cs typeface="Calibri"/>
                <a:sym typeface="Calibri"/>
              </a:rPr>
              <a:t>The 2021 International Energy Conservation Code</a:t>
            </a:r>
            <a:r>
              <a:rPr lang="en-US" b="0" i="0" u="none" strike="noStrike">
                <a:solidFill>
                  <a:srgbClr val="202124"/>
                </a:solidFill>
                <a:latin typeface="Calibri"/>
                <a:ea typeface="Calibri"/>
                <a:cs typeface="Calibri"/>
                <a:sym typeface="Calibri"/>
              </a:rPr>
              <a:t> requires continuous insulation for uninsulated wood frame walls in most climate zones because it significantly reduces energy loss through uninsulated studs. HUD financing and grants may soon require adherence to the 2021 IECC, too. Tax incentives for energy efficiency upgrades and new construction can also benefit from integrating GPS-insulated vinyl siding.  </a:t>
            </a:r>
            <a:endParaRPr/>
          </a:p>
          <a:p>
            <a:pPr marL="457200" lvl="1" indent="0" algn="l" rtl="0">
              <a:spcBef>
                <a:spcPts val="0"/>
              </a:spcBef>
              <a:spcAft>
                <a:spcPts val="0"/>
              </a:spcAft>
              <a:buNone/>
            </a:pPr>
            <a:endParaRPr b="0" i="0" u="none" strike="noStrike">
              <a:solidFill>
                <a:srgbClr val="202124"/>
              </a:solidFill>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1200"/>
              <a:buFont typeface="Calibri"/>
              <a:buNone/>
            </a:pPr>
            <a:r>
              <a:rPr lang="en-US"/>
              <a:t>There are many ways to achieve CI. GPS-insulated vinyl siding is one. </a:t>
            </a:r>
            <a:endParaRPr/>
          </a:p>
          <a:p>
            <a:pPr marL="457200" lvl="1" indent="0" algn="l" rtl="0">
              <a:spcBef>
                <a:spcPts val="0"/>
              </a:spcBef>
              <a:spcAft>
                <a:spcPts val="0"/>
              </a:spcAft>
              <a:buNone/>
            </a:pPr>
            <a:endParaRPr>
              <a:latin typeface="Calibri"/>
              <a:ea typeface="Calibri"/>
              <a:cs typeface="Calibri"/>
              <a:sym typeface="Calibri"/>
            </a:endParaRPr>
          </a:p>
          <a:p>
            <a:pPr marL="457200" lvl="1" indent="0" algn="l" rtl="0">
              <a:spcBef>
                <a:spcPts val="0"/>
              </a:spcBef>
              <a:spcAft>
                <a:spcPts val="0"/>
              </a:spcAft>
              <a:buNone/>
            </a:pPr>
            <a:endParaRPr/>
          </a:p>
          <a:p>
            <a:pPr marL="171450" lvl="0" indent="0" algn="l" rtl="0">
              <a:spcBef>
                <a:spcPts val="0"/>
              </a:spcBef>
              <a:spcAft>
                <a:spcPts val="0"/>
              </a:spcAft>
              <a:buNone/>
            </a:pPr>
            <a:endParaRPr b="0"/>
          </a:p>
          <a:p>
            <a:pPr marL="0" lvl="0" indent="0" algn="l" rtl="0">
              <a:spcBef>
                <a:spcPts val="0"/>
              </a:spcBef>
              <a:spcAft>
                <a:spcPts val="0"/>
              </a:spcAft>
              <a:buNone/>
            </a:pPr>
            <a:endParaRPr/>
          </a:p>
        </p:txBody>
      </p:sp>
      <p:sp>
        <p:nvSpPr>
          <p:cNvPr id="625" name="Google Shape;62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5:notes"/>
          <p:cNvSpPr txBox="1">
            <a:spLocks noGrp="1"/>
          </p:cNvSpPr>
          <p:nvPr>
            <p:ph type="body" idx="1"/>
          </p:nvPr>
        </p:nvSpPr>
        <p:spPr>
          <a:xfrm>
            <a:off x="685800" y="4400550"/>
            <a:ext cx="5486400" cy="40347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In the previous program, “Not Your Grandmother’s Vinyl Siding,” we learned about the many advantages of graphite polystyrene insulated vinyl siding as a high-performance building system.  We referred back to several of these today since these benefits allow project designers, managers, and owners to take advantage of several tax incentives and funding opportunities associated with the 2022 Inflation Reduction Act. </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These benefits are circled here, including </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 as exterior continuous insulation</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siding’s role in decreasing energy and, therefore, carbon emissions </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siding’s role in helping to meet new energy codes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Finally, today’s course discusses the associated tax incentives and funding opportunities related to using GPS-insulated vinyl siding. </a:t>
            </a:r>
            <a:endParaRPr>
              <a:latin typeface="Calibri"/>
              <a:ea typeface="Calibri"/>
              <a:cs typeface="Calibri"/>
              <a:sym typeface="Calibri"/>
            </a:endParaRPr>
          </a:p>
          <a:p>
            <a:pPr marL="0" lvl="0" indent="0" algn="l" rtl="0">
              <a:spcBef>
                <a:spcPts val="0"/>
              </a:spcBef>
              <a:spcAft>
                <a:spcPts val="0"/>
              </a:spcAft>
              <a:buNone/>
            </a:pPr>
            <a:endParaRPr/>
          </a:p>
        </p:txBody>
      </p:sp>
      <p:sp>
        <p:nvSpPr>
          <p:cNvPr id="633" name="Google Shape;6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Also, please check out the other courses in this series, including GPS Insulated Vinyl Siding and Energy Code Compliance, GPS Vinyl Siding, and the 2022 Inflation Reduction Act. You can find information about these courses and more at </a:t>
            </a:r>
            <a:r>
              <a:rPr lang="en-US" u="sng">
                <a:solidFill>
                  <a:schemeClr val="hlink"/>
                </a:solidFill>
                <a:hlinkClick r:id="rId3"/>
              </a:rPr>
              <a:t>https://neopor.basf.us/resources/courses</a:t>
            </a:r>
            <a:r>
              <a:rPr lang="en-US"/>
              <a:t> </a:t>
            </a:r>
            <a:endParaRPr/>
          </a:p>
        </p:txBody>
      </p:sp>
      <p:sp>
        <p:nvSpPr>
          <p:cNvPr id="674" name="Google Shape;67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solidFill>
                  <a:schemeClr val="dk1"/>
                </a:solidFill>
                <a:latin typeface="Calibri"/>
                <a:ea typeface="Calibri"/>
                <a:cs typeface="Calibri"/>
                <a:sym typeface="Calibri"/>
              </a:rPr>
              <a:t>BASF sponsors this course in conjunction with Progressive Foams. If you’d like to further the discussion about any of the topics or products mentioned in the course, feel free to contact me by email, through our website, or on social media.  Thank you again, and I hope you enjoyed the course.  </a:t>
            </a:r>
            <a:endParaRPr/>
          </a:p>
          <a:p>
            <a:pPr marL="0" lvl="0" indent="0" algn="l" rtl="0">
              <a:spcBef>
                <a:spcPts val="0"/>
              </a:spcBef>
              <a:spcAft>
                <a:spcPts val="0"/>
              </a:spcAft>
              <a:buNone/>
            </a:pPr>
            <a:endParaRPr b="0">
              <a:solidFill>
                <a:schemeClr val="dk1"/>
              </a:solidFill>
              <a:latin typeface="Calibri"/>
              <a:ea typeface="Calibri"/>
              <a:cs typeface="Calibri"/>
              <a:sym typeface="Calibri"/>
            </a:endParaRPr>
          </a:p>
          <a:p>
            <a:pPr marL="0" lvl="0" indent="0" algn="l" rtl="0">
              <a:spcBef>
                <a:spcPts val="0"/>
              </a:spcBef>
              <a:spcAft>
                <a:spcPts val="0"/>
              </a:spcAft>
              <a:buNone/>
            </a:pPr>
            <a:r>
              <a:rPr lang="en-US" b="0">
                <a:solidFill>
                  <a:schemeClr val="dk1"/>
                </a:solidFill>
                <a:latin typeface="Calibri"/>
                <a:ea typeface="Calibri"/>
                <a:cs typeface="Calibri"/>
                <a:sym typeface="Calibri"/>
              </a:rPr>
              <a:t>Contact information for  BLANK</a:t>
            </a:r>
            <a:endParaRPr/>
          </a:p>
          <a:p>
            <a:pPr marL="0" lvl="0" indent="0" algn="l" rtl="0">
              <a:spcBef>
                <a:spcPts val="0"/>
              </a:spcBef>
              <a:spcAft>
                <a:spcPts val="0"/>
              </a:spcAft>
              <a:buNone/>
            </a:pPr>
            <a:r>
              <a:rPr lang="en-US" b="0">
                <a:solidFill>
                  <a:schemeClr val="dk1"/>
                </a:solidFill>
                <a:latin typeface="Calibri"/>
                <a:ea typeface="Calibri"/>
                <a:cs typeface="Calibri"/>
                <a:sym typeface="Calibri"/>
              </a:rPr>
              <a:t>EMAIL@BASF.com </a:t>
            </a:r>
            <a:endParaRPr/>
          </a:p>
          <a:p>
            <a:pPr marL="0" lvl="0" indent="0" algn="l" rtl="0">
              <a:spcBef>
                <a:spcPts val="0"/>
              </a:spcBef>
              <a:spcAft>
                <a:spcPts val="0"/>
              </a:spcAft>
              <a:buNone/>
            </a:pPr>
            <a:r>
              <a:rPr lang="en-US" b="0">
                <a:solidFill>
                  <a:schemeClr val="dk1"/>
                </a:solidFill>
                <a:latin typeface="Calibri"/>
                <a:ea typeface="Calibri"/>
                <a:cs typeface="Calibri"/>
                <a:sym typeface="Calibri"/>
              </a:rPr>
              <a:t>LinkedIn: www.linkedin.com/in/NAME</a:t>
            </a:r>
            <a:endParaRPr/>
          </a:p>
          <a:p>
            <a:pPr marL="0" lvl="0" indent="0" algn="l" rtl="0">
              <a:spcBef>
                <a:spcPts val="0"/>
              </a:spcBef>
              <a:spcAft>
                <a:spcPts val="0"/>
              </a:spcAft>
              <a:buNone/>
            </a:pPr>
            <a:r>
              <a:rPr lang="en-US" b="0">
                <a:solidFill>
                  <a:schemeClr val="dk1"/>
                </a:solidFill>
                <a:latin typeface="Calibri"/>
                <a:ea typeface="Calibri"/>
                <a:cs typeface="Calibri"/>
                <a:sym typeface="Calibri"/>
              </a:rPr>
              <a:t>Website: www.neopor-insulation.com</a:t>
            </a:r>
            <a:endParaRPr/>
          </a:p>
        </p:txBody>
      </p:sp>
      <p:sp>
        <p:nvSpPr>
          <p:cNvPr id="691" name="Google Shape;69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latin typeface="Arial"/>
                <a:ea typeface="Arial"/>
                <a:cs typeface="Arial"/>
                <a:sym typeface="Arial"/>
              </a:rPr>
              <a:t>This learning program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endParaRPr/>
          </a:p>
        </p:txBody>
      </p:sp>
      <p:sp>
        <p:nvSpPr>
          <p:cNvPr id="276" name="Google Shape;2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a:solidFill>
                  <a:srgbClr val="000000"/>
                </a:solidFill>
              </a:rPr>
              <a:t>This course explains how graphite polystyrene insulated vinyl siding acts as Continuous Insulation and, as such, can help earn tax credits/rebates and the HUD funding requirements associated with the 2022 Inflation Reduction Act (IRA).</a:t>
            </a:r>
            <a:endParaRPr/>
          </a:p>
          <a:p>
            <a:pPr marL="0" lvl="0" indent="0" algn="l" rtl="0">
              <a:spcBef>
                <a:spcPts val="0"/>
              </a:spcBef>
              <a:spcAft>
                <a:spcPts val="0"/>
              </a:spcAft>
              <a:buNone/>
            </a:pPr>
            <a:endParaRPr b="0" i="0" u="none" strike="noStrike">
              <a:solidFill>
                <a:srgbClr val="000000"/>
              </a:solidFill>
            </a:endParaRPr>
          </a:p>
          <a:p>
            <a:pPr marL="0" lvl="0" indent="0" algn="l" rtl="0">
              <a:spcBef>
                <a:spcPts val="0"/>
              </a:spcBef>
              <a:spcAft>
                <a:spcPts val="0"/>
              </a:spcAft>
              <a:buNone/>
            </a:pPr>
            <a:r>
              <a:rPr lang="en-US" b="0" i="0" u="none" strike="noStrike">
                <a:solidFill>
                  <a:srgbClr val="000000"/>
                </a:solidFill>
              </a:rPr>
              <a:t>Prerequisite Knowledge:</a:t>
            </a:r>
            <a:br>
              <a:rPr lang="en-US" b="0" i="0" u="none" strike="noStrike">
                <a:solidFill>
                  <a:srgbClr val="000000"/>
                </a:solidFill>
              </a:rPr>
            </a:br>
            <a:r>
              <a:rPr lang="en-US" b="0" i="0" u="none" strike="noStrike">
                <a:solidFill>
                  <a:srgbClr val="000000"/>
                </a:solidFill>
              </a:rPr>
              <a:t>The participants should have completed the overview course "Not Your Grandmother's Vinyl Siding, the Advantages of Graphite Polystyrene Insulated Vinyl Siding.”</a:t>
            </a:r>
            <a:endParaRPr/>
          </a:p>
          <a:p>
            <a:pPr marL="0" lvl="0" indent="0" algn="l" rtl="0">
              <a:spcBef>
                <a:spcPts val="0"/>
              </a:spcBef>
              <a:spcAft>
                <a:spcPts val="0"/>
              </a:spcAft>
              <a:buNone/>
            </a:pPr>
            <a:endParaRPr b="0" i="0" u="none" strike="noStrike">
              <a:solidFill>
                <a:srgbClr val="000000"/>
              </a:solidFill>
            </a:endParaRPr>
          </a:p>
          <a:p>
            <a:pPr marL="0" lvl="0" indent="0" algn="l" rtl="0">
              <a:spcBef>
                <a:spcPts val="0"/>
              </a:spcBef>
              <a:spcAft>
                <a:spcPts val="0"/>
              </a:spcAft>
              <a:buNone/>
            </a:pPr>
            <a:r>
              <a:rPr lang="en-US" b="0" i="0" u="none" strike="noStrike">
                <a:solidFill>
                  <a:srgbClr val="000000"/>
                </a:solidFill>
              </a:rPr>
              <a:t>HSW Justification:</a:t>
            </a:r>
            <a:br>
              <a:rPr lang="en-US" b="0" i="0" u="none" strike="noStrike">
                <a:solidFill>
                  <a:srgbClr val="000000"/>
                </a:solidFill>
              </a:rPr>
            </a:br>
            <a:r>
              <a:rPr lang="en-US" b="0" i="0" u="none" strike="noStrike">
                <a:solidFill>
                  <a:srgbClr val="000000"/>
                </a:solidFill>
              </a:rPr>
              <a:t>This course delves into the energy efficiency and carbon reduction incentives provided by the 2022 Inflation Reduction Act (IRA), a federal tax program designed to reduce the energy demand and associated carbon emissions of our nation's building infrastructure.</a:t>
            </a:r>
            <a:endParaRPr/>
          </a:p>
          <a:p>
            <a:pPr marL="0" lvl="0" indent="0" algn="l" rtl="0">
              <a:spcBef>
                <a:spcPts val="0"/>
              </a:spcBef>
              <a:spcAft>
                <a:spcPts val="0"/>
              </a:spcAft>
              <a:buNone/>
            </a:pPr>
            <a:endParaRPr>
              <a:latin typeface="Arial"/>
              <a:ea typeface="Arial"/>
              <a:cs typeface="Arial"/>
              <a:sym typeface="Arial"/>
            </a:endParaRPr>
          </a:p>
        </p:txBody>
      </p:sp>
      <p:sp>
        <p:nvSpPr>
          <p:cNvPr id="284" name="Google Shape;2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40347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In the previous program, “Not Your Grandmother’s Vinyl Siding,” we learned about the many advantages of graphite polystyrene insulated vinyl siding as a high-performance building system.  We will refer back to several of these today since these benefits allow project designers, managers, and owners to take advantage of several tax incentives and funding opportunities associated with the 2022 Inflation Reduction Act. </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These include the benefits circled here, including </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 as exterior continuous insulation</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siding’s role in decreasing energy and, therefore, carbon emissions </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GPS-insulated vinyl siding’s role in helping to meet new energy codes</a:t>
            </a:r>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Finally, the topic of today’s course is the associated tax incentives and funding opportunities related to using GPS-insulated vinyl siding. </a:t>
            </a:r>
            <a:endParaRPr>
              <a:latin typeface="Calibri"/>
              <a:ea typeface="Calibri"/>
              <a:cs typeface="Calibri"/>
              <a:sym typeface="Calibri"/>
            </a:endParaRPr>
          </a:p>
          <a:p>
            <a:pPr marL="0" lvl="0" indent="0" algn="l" rtl="0">
              <a:spcBef>
                <a:spcPts val="0"/>
              </a:spcBef>
              <a:spcAft>
                <a:spcPts val="0"/>
              </a:spcAft>
              <a:buNone/>
            </a:pPr>
            <a:endParaRPr/>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After the course, participants will be able to:</a:t>
            </a:r>
            <a:endParaRPr/>
          </a:p>
          <a:p>
            <a:pPr marL="0" lvl="0" indent="0" algn="l" rtl="0">
              <a:spcBef>
                <a:spcPts val="0"/>
              </a:spcBef>
              <a:spcAft>
                <a:spcPts val="0"/>
              </a:spcAft>
              <a:buNone/>
            </a:pPr>
            <a:r>
              <a:rPr lang="en-US">
                <a:solidFill>
                  <a:srgbClr val="000000"/>
                </a:solidFill>
              </a:rPr>
              <a:t>Explain that continuous insulation (CI) and graphite polystyrene insulated vinyl siding provide CI. </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Understand how the 2022 Inflation Reduction Act (IRA) incentivizes and supports energy-efficient and sustainable building and design decision-making.</a:t>
            </a:r>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US">
                <a:solidFill>
                  <a:srgbClr val="000000"/>
                </a:solidFill>
              </a:rPr>
              <a:t>Know why graphite polystyrene insulated vinyl siding is a valuable method to help earn IRA-related tax incentives and meet the pending HUD financing IECC 2021 requirements.  </a:t>
            </a:r>
            <a:endParaRPr/>
          </a:p>
          <a:p>
            <a:pPr marL="0" lvl="0" indent="0" algn="l" rtl="0">
              <a:spcBef>
                <a:spcPts val="0"/>
              </a:spcBef>
              <a:spcAft>
                <a:spcPts val="0"/>
              </a:spcAft>
              <a:buNone/>
            </a:pPr>
            <a:endParaRPr>
              <a:solidFill>
                <a:srgbClr val="000000"/>
              </a:solidFill>
            </a:endParaRPr>
          </a:p>
          <a:p>
            <a:pPr marL="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33" name="Google Shape;3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will take a moment to review the definition and need for continuous insulation and why GPS insulated siding serves as CI. We will also review some of the benefits of graphite polystyrene insulation in these systems. </a:t>
            </a:r>
            <a:endParaRPr/>
          </a:p>
        </p:txBody>
      </p:sp>
      <p:sp>
        <p:nvSpPr>
          <p:cNvPr id="361" name="Google Shape;3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8738" lvl="2" indent="0" algn="l" rtl="0">
              <a:spcBef>
                <a:spcPts val="0"/>
              </a:spcBef>
              <a:spcAft>
                <a:spcPts val="0"/>
              </a:spcAft>
              <a:buNone/>
            </a:pPr>
            <a:r>
              <a:rPr lang="en-US"/>
              <a:t>In traditional stick-built residential construction, framing makes up 25% of the exterior wall surface. Here, between the insulated wall cavities,  we see heat transfer occur more quickly. This is referred to as "thermal bridging," as seen in the right-hand image represented by the vertical yellow lines.</a:t>
            </a:r>
            <a:endParaRPr/>
          </a:p>
          <a:p>
            <a:pPr marL="171450" lvl="0" indent="0" algn="l" rtl="0">
              <a:spcBef>
                <a:spcPts val="0"/>
              </a:spcBef>
              <a:spcAft>
                <a:spcPts val="0"/>
              </a:spcAft>
              <a:buNone/>
            </a:pPr>
            <a:r>
              <a:rPr lang="en-US" b="0" i="0" u="none"/>
              <a:t>... </a:t>
            </a:r>
            <a:endParaRPr/>
          </a:p>
          <a:p>
            <a:pPr marL="342900" lvl="0" indent="-171450" algn="l" rtl="0">
              <a:spcBef>
                <a:spcPts val="0"/>
              </a:spcBef>
              <a:spcAft>
                <a:spcPts val="0"/>
              </a:spcAft>
              <a:buClr>
                <a:schemeClr val="dk1"/>
              </a:buClr>
              <a:buSzPts val="1200"/>
              <a:buFont typeface="Noto Sans Symbols"/>
              <a:buChar char="⮚"/>
            </a:pPr>
            <a:r>
              <a:rPr lang="en-US" b="0" i="0" u="none"/>
              <a:t>The number one strategy for reduced energy usage </a:t>
            </a:r>
            <a:endParaRPr/>
          </a:p>
          <a:p>
            <a:pPr marL="342900" lvl="0" indent="-171450" algn="l" rtl="0">
              <a:spcBef>
                <a:spcPts val="0"/>
              </a:spcBef>
              <a:spcAft>
                <a:spcPts val="0"/>
              </a:spcAft>
              <a:buClr>
                <a:schemeClr val="dk1"/>
              </a:buClr>
              <a:buSzPts val="1200"/>
              <a:buFont typeface="Noto Sans Symbols"/>
              <a:buChar char="⮚"/>
            </a:pPr>
            <a:r>
              <a:rPr lang="en-US" b="0" i="0" u="none"/>
              <a:t>Avoid leakage (seal the envelope)</a:t>
            </a:r>
            <a:endParaRPr/>
          </a:p>
          <a:p>
            <a:pPr marL="342900" lvl="0" indent="-171450" algn="l" rtl="0">
              <a:spcBef>
                <a:spcPts val="0"/>
              </a:spcBef>
              <a:spcAft>
                <a:spcPts val="0"/>
              </a:spcAft>
              <a:buClr>
                <a:schemeClr val="dk1"/>
              </a:buClr>
              <a:buSzPts val="1200"/>
              <a:buFont typeface="Noto Sans Symbols"/>
              <a:buChar char="⮚"/>
            </a:pPr>
            <a:r>
              <a:rPr lang="en-US" b="0" i="0" u="none"/>
              <a:t>Reduce loss through the ceiling, walls, and floor through by increasing insulation (R-value) and reducing thermal bridging.  </a:t>
            </a:r>
            <a:endParaRPr/>
          </a:p>
          <a:p>
            <a:pPr marL="342900" lvl="0" indent="-171450" algn="l" rtl="0">
              <a:spcBef>
                <a:spcPts val="0"/>
              </a:spcBef>
              <a:spcAft>
                <a:spcPts val="0"/>
              </a:spcAft>
              <a:buClr>
                <a:schemeClr val="dk1"/>
              </a:buClr>
              <a:buSzPts val="1200"/>
              <a:buFont typeface="Noto Sans Symbols"/>
              <a:buChar char="⮚"/>
            </a:pPr>
            <a:r>
              <a:rPr lang="en-US" b="0" i="0" u="none"/>
              <a:t>Properly installed siding insulation increases the airtightness of the structure, adds R-value, and breaks the thermal bridge</a:t>
            </a:r>
            <a:r>
              <a:rPr lang="en-US" b="0" i="1"/>
              <a:t>.</a:t>
            </a:r>
            <a:endParaRPr b="0" i="1"/>
          </a:p>
        </p:txBody>
      </p:sp>
      <p:sp>
        <p:nvSpPr>
          <p:cNvPr id="380" name="Google Shape;3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31775" lvl="1" indent="0" algn="l" rtl="0">
              <a:spcBef>
                <a:spcPts val="0"/>
              </a:spcBef>
              <a:spcAft>
                <a:spcPts val="0"/>
              </a:spcAft>
              <a:buNone/>
            </a:pPr>
            <a:r>
              <a:rPr lang="en-US">
                <a:latin typeface="Calibri"/>
                <a:ea typeface="Calibri"/>
                <a:cs typeface="Calibri"/>
                <a:sym typeface="Calibri"/>
              </a:rPr>
              <a:t>Continuous insulation is insulation that runs continuously over structural members and is free of significant thermal bridging; such as rigid foam insulation above the ceiling deck. It is installed on the interior, exterior, or is integral to any opaque surface of the building envelope. Source: Energy.gov</a:t>
            </a:r>
            <a:endParaRPr/>
          </a:p>
          <a:p>
            <a:pPr marL="231775" lvl="1" indent="0" algn="l" rtl="0">
              <a:spcBef>
                <a:spcPts val="0"/>
              </a:spcBef>
              <a:spcAft>
                <a:spcPts val="0"/>
              </a:spcAft>
              <a:buNone/>
            </a:pPr>
            <a:endParaRPr>
              <a:latin typeface="Calibri"/>
              <a:ea typeface="Calibri"/>
              <a:cs typeface="Calibri"/>
              <a:sym typeface="Calibri"/>
            </a:endParaRPr>
          </a:p>
          <a:p>
            <a:pPr marL="231775" lvl="1" indent="0" algn="l" rtl="0">
              <a:spcBef>
                <a:spcPts val="0"/>
              </a:spcBef>
              <a:spcAft>
                <a:spcPts val="0"/>
              </a:spcAft>
              <a:buNone/>
            </a:pPr>
            <a:r>
              <a:rPr lang="en-US" b="0" i="0" u="none" strike="noStrike">
                <a:solidFill>
                  <a:srgbClr val="040C28"/>
                </a:solidFill>
                <a:latin typeface="Calibri"/>
                <a:ea typeface="Calibri"/>
                <a:cs typeface="Calibri"/>
                <a:sym typeface="Calibri"/>
              </a:rPr>
              <a:t>The 2021 International Energy Conservation Code</a:t>
            </a:r>
            <a:r>
              <a:rPr lang="en-US" b="0" i="0" u="none" strike="noStrike">
                <a:solidFill>
                  <a:srgbClr val="202124"/>
                </a:solidFill>
                <a:latin typeface="Calibri"/>
                <a:ea typeface="Calibri"/>
                <a:cs typeface="Calibri"/>
                <a:sym typeface="Calibri"/>
              </a:rPr>
              <a:t> requires continuous insulation for uninsulated wood frame walls in most climate zones because it significantly reduces energy loss through uninsulated studs. </a:t>
            </a:r>
            <a:endParaRPr/>
          </a:p>
          <a:p>
            <a:pPr marL="231775" lvl="1" indent="0" algn="l" rtl="0">
              <a:spcBef>
                <a:spcPts val="0"/>
              </a:spcBef>
              <a:spcAft>
                <a:spcPts val="0"/>
              </a:spcAft>
              <a:buNone/>
            </a:pPr>
            <a:endParaRPr b="0" i="0" u="none" strike="noStrike">
              <a:solidFill>
                <a:srgbClr val="202124"/>
              </a:solidFill>
              <a:latin typeface="Calibri"/>
              <a:ea typeface="Calibri"/>
              <a:cs typeface="Calibri"/>
              <a:sym typeface="Calibri"/>
            </a:endParaRPr>
          </a:p>
          <a:p>
            <a:pPr marL="231775" marR="0" lvl="1" indent="0" algn="l" rtl="0">
              <a:lnSpc>
                <a:spcPct val="100000"/>
              </a:lnSpc>
              <a:spcBef>
                <a:spcPts val="0"/>
              </a:spcBef>
              <a:spcAft>
                <a:spcPts val="0"/>
              </a:spcAft>
              <a:buClr>
                <a:schemeClr val="dk1"/>
              </a:buClr>
              <a:buSzPts val="1200"/>
              <a:buFont typeface="Calibri"/>
              <a:buNone/>
            </a:pPr>
            <a:r>
              <a:rPr lang="en-US"/>
              <a:t>There are many ways to achieve CI. GPS insulated vinyl siding is one. </a:t>
            </a:r>
            <a:endParaRPr/>
          </a:p>
          <a:p>
            <a:pPr marL="231775" lvl="1" indent="0" algn="l" rtl="0">
              <a:spcBef>
                <a:spcPts val="0"/>
              </a:spcBef>
              <a:spcAft>
                <a:spcPts val="0"/>
              </a:spcAft>
              <a:buNone/>
            </a:pPr>
            <a:endParaRPr>
              <a:latin typeface="Calibri"/>
              <a:ea typeface="Calibri"/>
              <a:cs typeface="Calibri"/>
              <a:sym typeface="Calibri"/>
            </a:endParaRPr>
          </a:p>
          <a:p>
            <a:pPr marL="457200" lvl="1" indent="0" algn="l" rtl="0">
              <a:spcBef>
                <a:spcPts val="0"/>
              </a:spcBef>
              <a:spcAft>
                <a:spcPts val="0"/>
              </a:spcAft>
              <a:buNone/>
            </a:pPr>
            <a:endParaRPr/>
          </a:p>
          <a:p>
            <a:pPr marL="171450" lvl="0" indent="0" algn="l" rtl="0">
              <a:spcBef>
                <a:spcPts val="0"/>
              </a:spcBef>
              <a:spcAft>
                <a:spcPts val="0"/>
              </a:spcAft>
              <a:buNone/>
            </a:pPr>
            <a:endParaRPr b="0"/>
          </a:p>
          <a:p>
            <a:pPr marL="171450" lvl="0" indent="0" algn="l" rtl="0">
              <a:spcBef>
                <a:spcPts val="0"/>
              </a:spcBef>
              <a:spcAft>
                <a:spcPts val="0"/>
              </a:spcAft>
              <a:buNone/>
            </a:pPr>
            <a:endParaRPr/>
          </a:p>
        </p:txBody>
      </p:sp>
      <p:sp>
        <p:nvSpPr>
          <p:cNvPr id="397" name="Google Shape;3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Slide </a:t>
            </a: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Text" type="tx">
  <p:cSld name="TITLE_AND_BODY">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84" name="Google Shape;84;p13"/>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F_Finale_V10_2">
  <p:cSld name="BASF_Finale_V10_2">
    <p:spTree>
      <p:nvGrpSpPr>
        <p:cNvPr id="1" name="Shape 87"/>
        <p:cNvGrpSpPr/>
        <p:nvPr/>
      </p:nvGrpSpPr>
      <p:grpSpPr>
        <a:xfrm>
          <a:off x="0" y="0"/>
          <a:ext cx="0" cy="0"/>
          <a:chOff x="0" y="0"/>
          <a:chExt cx="0" cy="0"/>
        </a:xfrm>
      </p:grpSpPr>
      <p:grpSp>
        <p:nvGrpSpPr>
          <p:cNvPr id="88" name="Google Shape;88;p14"/>
          <p:cNvGrpSpPr/>
          <p:nvPr/>
        </p:nvGrpSpPr>
        <p:grpSpPr>
          <a:xfrm>
            <a:off x="1590" y="3"/>
            <a:ext cx="9140825" cy="6858001"/>
            <a:chOff x="2119" y="3"/>
            <a:chExt cx="12186180" cy="6858001"/>
          </a:xfrm>
        </p:grpSpPr>
        <p:pic>
          <p:nvPicPr>
            <p:cNvPr id="89" name="Google Shape;89;p14" descr="C:\Documents and Settings\ROESSO\My Documents\Ablage\Corporate Design\PowerPoint\Logos Wizard\BASFc_Q_PPT_38_rot.tif"/>
            <p:cNvPicPr preferRelativeResize="0"/>
            <p:nvPr/>
          </p:nvPicPr>
          <p:blipFill rotWithShape="1">
            <a:blip r:embed="rId2">
              <a:alphaModFix/>
            </a:blip>
            <a:srcRect/>
            <a:stretch/>
          </p:blipFill>
          <p:spPr>
            <a:xfrm>
              <a:off x="2119" y="3"/>
              <a:ext cx="12186180" cy="6858001"/>
            </a:xfrm>
            <a:prstGeom prst="rect">
              <a:avLst/>
            </a:prstGeom>
            <a:noFill/>
            <a:ln>
              <a:noFill/>
            </a:ln>
          </p:spPr>
        </p:pic>
        <p:pic>
          <p:nvPicPr>
            <p:cNvPr id="90" name="Google Shape;90;p14"/>
            <p:cNvPicPr preferRelativeResize="0"/>
            <p:nvPr/>
          </p:nvPicPr>
          <p:blipFill rotWithShape="1">
            <a:blip r:embed="rId3">
              <a:alphaModFix/>
            </a:blip>
            <a:srcRect/>
            <a:stretch/>
          </p:blipFill>
          <p:spPr>
            <a:xfrm>
              <a:off x="3037439" y="2317598"/>
              <a:ext cx="6183516" cy="223425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zweispaltiger Text" type="twoColTx">
  <p:cSld name="TITLE_AND_TWO_COLUMNS">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5"/>
          <p:cNvSpPr txBox="1">
            <a:spLocks noGrp="1"/>
          </p:cNvSpPr>
          <p:nvPr>
            <p:ph type="body" idx="1"/>
          </p:nvPr>
        </p:nvSpPr>
        <p:spPr>
          <a:xfrm>
            <a:off x="159258" y="1965579"/>
            <a:ext cx="4350639" cy="3906012"/>
          </a:xfrm>
          <a:prstGeom prst="rect">
            <a:avLst/>
          </a:prstGeom>
          <a:noFill/>
          <a:ln>
            <a:noFill/>
          </a:ln>
        </p:spPr>
        <p:txBody>
          <a:bodyPr spcFirstLastPara="1" wrap="square" lIns="0" tIns="0" rIns="0" bIns="0" anchor="t" anchorCtr="0">
            <a:noAutofit/>
          </a:bodyPr>
          <a:lstStyle>
            <a:lvl1pPr marL="457200" lvl="0" indent="-323850" algn="l">
              <a:lnSpc>
                <a:spcPct val="95000"/>
              </a:lnSpc>
              <a:spcBef>
                <a:spcPts val="1350"/>
              </a:spcBef>
              <a:spcAft>
                <a:spcPts val="0"/>
              </a:spcAft>
              <a:buSzPts val="1500"/>
              <a:buChar char="■"/>
              <a:defRPr sz="1500"/>
            </a:lvl1pPr>
            <a:lvl2pPr marL="914400" lvl="1" indent="-323850" algn="l">
              <a:lnSpc>
                <a:spcPct val="95000"/>
              </a:lnSpc>
              <a:spcBef>
                <a:spcPts val="450"/>
              </a:spcBef>
              <a:spcAft>
                <a:spcPts val="0"/>
              </a:spcAft>
              <a:buSzPts val="1500"/>
              <a:buChar char="►"/>
              <a:defRPr sz="1500"/>
            </a:lvl2pPr>
            <a:lvl3pPr marL="1371600" lvl="2" indent="-323850" algn="l">
              <a:lnSpc>
                <a:spcPct val="95000"/>
              </a:lnSpc>
              <a:spcBef>
                <a:spcPts val="0"/>
              </a:spcBef>
              <a:spcAft>
                <a:spcPts val="0"/>
              </a:spcAft>
              <a:buSzPts val="1500"/>
              <a:buChar char="●"/>
              <a:defRPr sz="1500"/>
            </a:lvl3pPr>
            <a:lvl4pPr marL="1828800" lvl="3" indent="-323850" algn="l">
              <a:lnSpc>
                <a:spcPct val="95000"/>
              </a:lnSpc>
              <a:spcBef>
                <a:spcPts val="0"/>
              </a:spcBef>
              <a:spcAft>
                <a:spcPts val="0"/>
              </a:spcAft>
              <a:buSzPts val="1500"/>
              <a:buChar char="–"/>
              <a:defRPr sz="1500"/>
            </a:lvl4pPr>
            <a:lvl5pPr marL="2286000" lvl="4" indent="-323850" algn="l">
              <a:lnSpc>
                <a:spcPct val="95000"/>
              </a:lnSpc>
              <a:spcBef>
                <a:spcPts val="0"/>
              </a:spcBef>
              <a:spcAft>
                <a:spcPts val="0"/>
              </a:spcAft>
              <a:buSzPts val="1500"/>
              <a:buChar char="–"/>
              <a:defRPr sz="1500"/>
            </a:lvl5pPr>
            <a:lvl6pPr marL="2743200" lvl="5" indent="-314325" algn="l">
              <a:lnSpc>
                <a:spcPct val="95000"/>
              </a:lnSpc>
              <a:spcBef>
                <a:spcPts val="0"/>
              </a:spcBef>
              <a:spcAft>
                <a:spcPts val="0"/>
              </a:spcAft>
              <a:buClr>
                <a:schemeClr val="dk1"/>
              </a:buClr>
              <a:buSzPts val="1350"/>
              <a:buChar char="•"/>
              <a:defRPr sz="1350"/>
            </a:lvl6pPr>
            <a:lvl7pPr marL="3200400" lvl="6" indent="-314325" algn="l">
              <a:lnSpc>
                <a:spcPct val="95000"/>
              </a:lnSpc>
              <a:spcBef>
                <a:spcPts val="0"/>
              </a:spcBef>
              <a:spcAft>
                <a:spcPts val="0"/>
              </a:spcAft>
              <a:buClr>
                <a:schemeClr val="dk1"/>
              </a:buClr>
              <a:buSzPts val="1350"/>
              <a:buChar char="•"/>
              <a:defRPr sz="1350"/>
            </a:lvl7pPr>
            <a:lvl8pPr marL="3657600" lvl="7" indent="-314325" algn="l">
              <a:lnSpc>
                <a:spcPct val="95000"/>
              </a:lnSpc>
              <a:spcBef>
                <a:spcPts val="0"/>
              </a:spcBef>
              <a:spcAft>
                <a:spcPts val="0"/>
              </a:spcAft>
              <a:buClr>
                <a:schemeClr val="dk1"/>
              </a:buClr>
              <a:buSzPts val="1350"/>
              <a:buChar char="•"/>
              <a:defRPr sz="1350"/>
            </a:lvl8pPr>
            <a:lvl9pPr marL="4114800" lvl="8" indent="-314325" algn="l">
              <a:lnSpc>
                <a:spcPct val="95000"/>
              </a:lnSpc>
              <a:spcBef>
                <a:spcPts val="0"/>
              </a:spcBef>
              <a:spcAft>
                <a:spcPts val="0"/>
              </a:spcAft>
              <a:buClr>
                <a:schemeClr val="dk1"/>
              </a:buClr>
              <a:buSzPts val="1350"/>
              <a:buChar char="•"/>
              <a:defRPr sz="1350"/>
            </a:lvl9pPr>
          </a:lstStyle>
          <a:p>
            <a:endParaRPr/>
          </a:p>
        </p:txBody>
      </p:sp>
      <p:sp>
        <p:nvSpPr>
          <p:cNvPr id="94" name="Google Shape;94;p15"/>
          <p:cNvSpPr txBox="1">
            <a:spLocks noGrp="1"/>
          </p:cNvSpPr>
          <p:nvPr>
            <p:ph type="body" idx="2"/>
          </p:nvPr>
        </p:nvSpPr>
        <p:spPr>
          <a:xfrm>
            <a:off x="4624197" y="1965579"/>
            <a:ext cx="4350639" cy="3906012"/>
          </a:xfrm>
          <a:prstGeom prst="rect">
            <a:avLst/>
          </a:prstGeom>
          <a:noFill/>
          <a:ln>
            <a:noFill/>
          </a:ln>
        </p:spPr>
        <p:txBody>
          <a:bodyPr spcFirstLastPara="1" wrap="square" lIns="0" tIns="0" rIns="0" bIns="0" anchor="t" anchorCtr="0">
            <a:noAutofit/>
          </a:bodyPr>
          <a:lstStyle>
            <a:lvl1pPr marL="457200" lvl="0" indent="-323850" algn="l">
              <a:lnSpc>
                <a:spcPct val="95000"/>
              </a:lnSpc>
              <a:spcBef>
                <a:spcPts val="1350"/>
              </a:spcBef>
              <a:spcAft>
                <a:spcPts val="0"/>
              </a:spcAft>
              <a:buSzPts val="1500"/>
              <a:buChar char="■"/>
              <a:defRPr sz="1500"/>
            </a:lvl1pPr>
            <a:lvl2pPr marL="914400" lvl="1" indent="-323850" algn="l">
              <a:lnSpc>
                <a:spcPct val="95000"/>
              </a:lnSpc>
              <a:spcBef>
                <a:spcPts val="450"/>
              </a:spcBef>
              <a:spcAft>
                <a:spcPts val="0"/>
              </a:spcAft>
              <a:buSzPts val="1500"/>
              <a:buChar char="►"/>
              <a:defRPr sz="1500"/>
            </a:lvl2pPr>
            <a:lvl3pPr marL="1371600" lvl="2" indent="-323850" algn="l">
              <a:lnSpc>
                <a:spcPct val="95000"/>
              </a:lnSpc>
              <a:spcBef>
                <a:spcPts val="0"/>
              </a:spcBef>
              <a:spcAft>
                <a:spcPts val="0"/>
              </a:spcAft>
              <a:buSzPts val="1500"/>
              <a:buChar char="●"/>
              <a:defRPr sz="1500"/>
            </a:lvl3pPr>
            <a:lvl4pPr marL="1828800" lvl="3" indent="-323850" algn="l">
              <a:lnSpc>
                <a:spcPct val="95000"/>
              </a:lnSpc>
              <a:spcBef>
                <a:spcPts val="0"/>
              </a:spcBef>
              <a:spcAft>
                <a:spcPts val="0"/>
              </a:spcAft>
              <a:buSzPts val="1500"/>
              <a:buChar char="–"/>
              <a:defRPr sz="1500"/>
            </a:lvl4pPr>
            <a:lvl5pPr marL="2286000" lvl="4" indent="-323850" algn="l">
              <a:lnSpc>
                <a:spcPct val="95000"/>
              </a:lnSpc>
              <a:spcBef>
                <a:spcPts val="0"/>
              </a:spcBef>
              <a:spcAft>
                <a:spcPts val="0"/>
              </a:spcAft>
              <a:buSzPts val="1500"/>
              <a:buChar char="–"/>
              <a:defRPr sz="1500"/>
            </a:lvl5pPr>
            <a:lvl6pPr marL="2743200" lvl="5" indent="-314325" algn="l">
              <a:lnSpc>
                <a:spcPct val="95000"/>
              </a:lnSpc>
              <a:spcBef>
                <a:spcPts val="0"/>
              </a:spcBef>
              <a:spcAft>
                <a:spcPts val="0"/>
              </a:spcAft>
              <a:buClr>
                <a:schemeClr val="dk1"/>
              </a:buClr>
              <a:buSzPts val="1350"/>
              <a:buChar char="•"/>
              <a:defRPr sz="1350"/>
            </a:lvl6pPr>
            <a:lvl7pPr marL="3200400" lvl="6" indent="-314325" algn="l">
              <a:lnSpc>
                <a:spcPct val="95000"/>
              </a:lnSpc>
              <a:spcBef>
                <a:spcPts val="0"/>
              </a:spcBef>
              <a:spcAft>
                <a:spcPts val="0"/>
              </a:spcAft>
              <a:buClr>
                <a:schemeClr val="dk1"/>
              </a:buClr>
              <a:buSzPts val="1350"/>
              <a:buChar char="•"/>
              <a:defRPr sz="1350"/>
            </a:lvl7pPr>
            <a:lvl8pPr marL="3657600" lvl="7" indent="-314325" algn="l">
              <a:lnSpc>
                <a:spcPct val="95000"/>
              </a:lnSpc>
              <a:spcBef>
                <a:spcPts val="0"/>
              </a:spcBef>
              <a:spcAft>
                <a:spcPts val="0"/>
              </a:spcAft>
              <a:buClr>
                <a:schemeClr val="dk1"/>
              </a:buClr>
              <a:buSzPts val="1350"/>
              <a:buChar char="•"/>
              <a:defRPr sz="1350"/>
            </a:lvl8pPr>
            <a:lvl9pPr marL="4114800" lvl="8" indent="-314325" algn="l">
              <a:lnSpc>
                <a:spcPct val="95000"/>
              </a:lnSpc>
              <a:spcBef>
                <a:spcPts val="0"/>
              </a:spcBef>
              <a:spcAft>
                <a:spcPts val="0"/>
              </a:spcAft>
              <a:buClr>
                <a:schemeClr val="dk1"/>
              </a:buClr>
              <a:buSzPts val="1350"/>
              <a:buChar char="•"/>
              <a:defRPr sz="1350"/>
            </a:lvl9pPr>
          </a:lstStyle>
          <a:p>
            <a:endParaRPr/>
          </a:p>
        </p:txBody>
      </p:sp>
      <p:sp>
        <p:nvSpPr>
          <p:cNvPr id="95" name="Google Shape;95;p15"/>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und Tabelle" type="tbl">
  <p:cSld name="TABLE">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a:spLocks noGrp="1"/>
          </p:cNvSpPr>
          <p:nvPr>
            <p:ph type="tbl" idx="2"/>
          </p:nvPr>
        </p:nvSpPr>
        <p:spPr>
          <a:xfrm>
            <a:off x="159259" y="1965579"/>
            <a:ext cx="8815483" cy="39060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Text und Diagramm" type="txAndChart">
  <p:cSld name="TEXT_AND_CHAR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07" name="Google Shape;107;p17"/>
          <p:cNvSpPr>
            <a:spLocks noGrp="1"/>
          </p:cNvSpPr>
          <p:nvPr>
            <p:ph type="chart" idx="2"/>
          </p:nvPr>
        </p:nvSpPr>
        <p:spPr>
          <a:xfrm>
            <a:off x="4624196" y="1965579"/>
            <a:ext cx="4350639"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8" name="Google Shape;108;p17"/>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 und Diagramm oder Organigramm" type="dgm">
  <p:cSld name="DIAGRAM">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a:spLocks noGrp="1"/>
          </p:cNvSpPr>
          <p:nvPr>
            <p:ph type="dgm" idx="2"/>
          </p:nvPr>
        </p:nvSpPr>
        <p:spPr>
          <a:xfrm>
            <a:off x="159259" y="1965579"/>
            <a:ext cx="8815483"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4" name="Google Shape;114;p18"/>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8"/>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8"/>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und Diagramm" type="chart">
  <p:cSld name="CHAR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9"/>
          <p:cNvSpPr>
            <a:spLocks noGrp="1"/>
          </p:cNvSpPr>
          <p:nvPr>
            <p:ph type="chart" idx="2"/>
          </p:nvPr>
        </p:nvSpPr>
        <p:spPr>
          <a:xfrm>
            <a:off x="159259" y="1965579"/>
            <a:ext cx="8815483"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9"/>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Text und ClipArt" type="txAndClipArt">
  <p:cSld name="TEXT_AND_CLIPART">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26" name="Google Shape;126;p20"/>
          <p:cNvSpPr>
            <a:spLocks noGrp="1"/>
          </p:cNvSpPr>
          <p:nvPr>
            <p:ph type="clipArt" idx="2"/>
          </p:nvPr>
        </p:nvSpPr>
        <p:spPr>
          <a:xfrm>
            <a:off x="4624196" y="1965579"/>
            <a:ext cx="4350639" cy="3906012"/>
          </a:xfrm>
          <a:prstGeom prst="rect">
            <a:avLst/>
          </a:prstGeom>
          <a:noFill/>
          <a:ln>
            <a:noFill/>
          </a:ln>
        </p:spPr>
      </p:sp>
      <p:sp>
        <p:nvSpPr>
          <p:cNvPr id="127" name="Google Shape;127;p20"/>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ClipArt und Text" type="clipArtAndTx">
  <p:cSld name="CLIPART_AND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1"/>
          <p:cNvSpPr>
            <a:spLocks noGrp="1"/>
          </p:cNvSpPr>
          <p:nvPr>
            <p:ph type="clipArt" idx="2"/>
          </p:nvPr>
        </p:nvSpPr>
        <p:spPr>
          <a:xfrm>
            <a:off x="159257" y="1965579"/>
            <a:ext cx="4350639" cy="3906012"/>
          </a:xfrm>
          <a:prstGeom prst="rect">
            <a:avLst/>
          </a:prstGeom>
          <a:noFill/>
          <a:ln>
            <a:noFill/>
          </a:ln>
        </p:spPr>
      </p:sp>
      <p:sp>
        <p:nvSpPr>
          <p:cNvPr id="133" name="Google Shape;133;p21"/>
          <p:cNvSpPr txBox="1">
            <a:spLocks noGrp="1"/>
          </p:cNvSpPr>
          <p:nvPr>
            <p:ph type="body" idx="1"/>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34" name="Google Shape;134;p21"/>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1"/>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Text" type="tx">
  <p:cSld name="TITLE_AND_BOD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37"/>
        <p:cNvGrpSpPr/>
        <p:nvPr/>
      </p:nvGrpSpPr>
      <p:grpSpPr>
        <a:xfrm>
          <a:off x="0" y="0"/>
          <a:ext cx="0" cy="0"/>
          <a:chOff x="0" y="0"/>
          <a:chExt cx="0" cy="0"/>
        </a:xfrm>
      </p:grpSpPr>
      <p:sp>
        <p:nvSpPr>
          <p:cNvPr id="138" name="Google Shape;138;p22"/>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2"/>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2"/>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Text und Inhalt" type="txAndObj">
  <p:cSld name="TEXT_AND_OBJECT">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3"/>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44" name="Google Shape;144;p23"/>
          <p:cNvSpPr txBox="1">
            <a:spLocks noGrp="1"/>
          </p:cNvSpPr>
          <p:nvPr>
            <p:ph type="body" idx="2"/>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45" name="Google Shape;145;p23"/>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3"/>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Inhalt und Text" type="objAndTx">
  <p:cSld name="OBJECT_AND_TEXT">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4"/>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51" name="Google Shape;151;p24"/>
          <p:cNvSpPr txBox="1">
            <a:spLocks noGrp="1"/>
          </p:cNvSpPr>
          <p:nvPr>
            <p:ph type="body" idx="2"/>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52" name="Google Shape;152;p24"/>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4"/>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halt" type="objOnly">
  <p:cSld name="OBJECT_ONLY">
    <p:spTree>
      <p:nvGrpSpPr>
        <p:cNvPr id="1" name="Shape 155"/>
        <p:cNvGrpSpPr/>
        <p:nvPr/>
      </p:nvGrpSpPr>
      <p:grpSpPr>
        <a:xfrm>
          <a:off x="0" y="0"/>
          <a:ext cx="0" cy="0"/>
          <a:chOff x="0" y="0"/>
          <a:chExt cx="0" cy="0"/>
        </a:xfrm>
      </p:grpSpPr>
      <p:sp>
        <p:nvSpPr>
          <p:cNvPr id="156" name="Google Shape;156;p25"/>
          <p:cNvSpPr txBox="1">
            <a:spLocks noGrp="1"/>
          </p:cNvSpPr>
          <p:nvPr>
            <p:ph type="body" idx="1"/>
          </p:nvPr>
        </p:nvSpPr>
        <p:spPr>
          <a:xfrm>
            <a:off x="159258" y="431801"/>
            <a:ext cx="8815483" cy="5440363"/>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57" name="Google Shape;157;p25"/>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5"/>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5"/>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6"/>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63" name="Google Shape;163;p26"/>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6"/>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6"/>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Text und Medienclip" type="txAndMedia">
  <p:cSld name="TEXT_AND_MEDIA">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7"/>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69" name="Google Shape;169;p27"/>
          <p:cNvSpPr>
            <a:spLocks noGrp="1"/>
          </p:cNvSpPr>
          <p:nvPr>
            <p:ph type="media" idx="2"/>
          </p:nvPr>
        </p:nvSpPr>
        <p:spPr>
          <a:xfrm>
            <a:off x="4624196" y="1965579"/>
            <a:ext cx="4350639"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7"/>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7"/>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Medienclip und Text" type="mediaAndTx">
  <p:cSld name="MEDIA_AND_TEXT">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8"/>
          <p:cNvSpPr>
            <a:spLocks noGrp="1"/>
          </p:cNvSpPr>
          <p:nvPr>
            <p:ph type="media" idx="2"/>
          </p:nvPr>
        </p:nvSpPr>
        <p:spPr>
          <a:xfrm>
            <a:off x="159257" y="1965579"/>
            <a:ext cx="4350639"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76" name="Google Shape;176;p28"/>
          <p:cNvSpPr txBox="1">
            <a:spLocks noGrp="1"/>
          </p:cNvSpPr>
          <p:nvPr>
            <p:ph type="body" idx="1"/>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77" name="Google Shape;177;p28"/>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8"/>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und Inhalt über Text" type="objOverTx">
  <p:cSld name="OBJECT_OVER_TEXT">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9"/>
          <p:cNvSpPr txBox="1">
            <a:spLocks noGrp="1"/>
          </p:cNvSpPr>
          <p:nvPr>
            <p:ph type="body" idx="1"/>
          </p:nvPr>
        </p:nvSpPr>
        <p:spPr>
          <a:xfrm>
            <a:off x="159258" y="1965579"/>
            <a:ext cx="8815483"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83" name="Google Shape;183;p29"/>
          <p:cNvSpPr txBox="1">
            <a:spLocks noGrp="1"/>
          </p:cNvSpPr>
          <p:nvPr>
            <p:ph type="body" idx="2"/>
          </p:nvPr>
        </p:nvSpPr>
        <p:spPr>
          <a:xfrm>
            <a:off x="159258" y="3994785"/>
            <a:ext cx="8815483"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84" name="Google Shape;184;p29"/>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 und Text über Inhalt" type="txOverObj">
  <p:cSld name="TEXT_OVER_OBJEC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159258" y="1965579"/>
            <a:ext cx="8815483"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90" name="Google Shape;190;p30"/>
          <p:cNvSpPr txBox="1">
            <a:spLocks noGrp="1"/>
          </p:cNvSpPr>
          <p:nvPr>
            <p:ph type="body" idx="2"/>
          </p:nvPr>
        </p:nvSpPr>
        <p:spPr>
          <a:xfrm>
            <a:off x="159258" y="3994785"/>
            <a:ext cx="8815483"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91" name="Google Shape;191;p30"/>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el, Text und zwei Inhalte" type="txAndTwoObj">
  <p:cSld name="TEXT_AND_TWO_OBJECTS">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97" name="Google Shape;197;p31"/>
          <p:cNvSpPr txBox="1">
            <a:spLocks noGrp="1"/>
          </p:cNvSpPr>
          <p:nvPr>
            <p:ph type="body" idx="2"/>
          </p:nvPr>
        </p:nvSpPr>
        <p:spPr>
          <a:xfrm>
            <a:off x="4624196"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98" name="Google Shape;198;p31"/>
          <p:cNvSpPr txBox="1">
            <a:spLocks noGrp="1"/>
          </p:cNvSpPr>
          <p:nvPr>
            <p:ph type="body" idx="3"/>
          </p:nvPr>
        </p:nvSpPr>
        <p:spPr>
          <a:xfrm>
            <a:off x="4624196" y="3994785"/>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199" name="Google Shape;199;p31"/>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1"/>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5"/>
        <p:cNvGrpSpPr/>
        <p:nvPr/>
      </p:nvGrpSpPr>
      <p:grpSpPr>
        <a:xfrm>
          <a:off x="0" y="0"/>
          <a:ext cx="0" cy="0"/>
          <a:chOff x="0" y="0"/>
          <a:chExt cx="0" cy="0"/>
        </a:xfrm>
      </p:grpSpPr>
      <p:sp>
        <p:nvSpPr>
          <p:cNvPr id="26" name="Google Shape;26;p4"/>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el und 2 Inhalte über Text" type="twoObjOverTx">
  <p:cSld name="TWO_OBJECTS_OVER_TEXT">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32"/>
          <p:cNvSpPr txBox="1">
            <a:spLocks noGrp="1"/>
          </p:cNvSpPr>
          <p:nvPr>
            <p:ph type="body" idx="1"/>
          </p:nvPr>
        </p:nvSpPr>
        <p:spPr>
          <a:xfrm>
            <a:off x="159257"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05" name="Google Shape;205;p32"/>
          <p:cNvSpPr txBox="1">
            <a:spLocks noGrp="1"/>
          </p:cNvSpPr>
          <p:nvPr>
            <p:ph type="body" idx="2"/>
          </p:nvPr>
        </p:nvSpPr>
        <p:spPr>
          <a:xfrm>
            <a:off x="4624196"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06" name="Google Shape;206;p32"/>
          <p:cNvSpPr txBox="1">
            <a:spLocks noGrp="1"/>
          </p:cNvSpPr>
          <p:nvPr>
            <p:ph type="body" idx="3"/>
          </p:nvPr>
        </p:nvSpPr>
        <p:spPr>
          <a:xfrm>
            <a:off x="159258" y="3994785"/>
            <a:ext cx="8815483"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07" name="Google Shape;207;p32"/>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2"/>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2"/>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el und vier Inhalte" type="fourObj">
  <p:cSld name="FOUR_OBJECTS">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3"/>
          <p:cNvSpPr txBox="1">
            <a:spLocks noGrp="1"/>
          </p:cNvSpPr>
          <p:nvPr>
            <p:ph type="body" idx="1"/>
          </p:nvPr>
        </p:nvSpPr>
        <p:spPr>
          <a:xfrm>
            <a:off x="159258"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13" name="Google Shape;213;p33"/>
          <p:cNvSpPr txBox="1">
            <a:spLocks noGrp="1"/>
          </p:cNvSpPr>
          <p:nvPr>
            <p:ph type="body" idx="2"/>
          </p:nvPr>
        </p:nvSpPr>
        <p:spPr>
          <a:xfrm>
            <a:off x="4624197"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14" name="Google Shape;214;p33"/>
          <p:cNvSpPr txBox="1">
            <a:spLocks noGrp="1"/>
          </p:cNvSpPr>
          <p:nvPr>
            <p:ph type="body" idx="3"/>
          </p:nvPr>
        </p:nvSpPr>
        <p:spPr>
          <a:xfrm>
            <a:off x="159258" y="3994785"/>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15" name="Google Shape;215;p33"/>
          <p:cNvSpPr txBox="1">
            <a:spLocks noGrp="1"/>
          </p:cNvSpPr>
          <p:nvPr>
            <p:ph type="body" idx="4"/>
          </p:nvPr>
        </p:nvSpPr>
        <p:spPr>
          <a:xfrm>
            <a:off x="4624197" y="3994785"/>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16" name="Google Shape;216;p33"/>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3"/>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9"/>
        <p:cNvGrpSpPr/>
        <p:nvPr/>
      </p:nvGrpSpPr>
      <p:grpSpPr>
        <a:xfrm>
          <a:off x="0" y="0"/>
          <a:ext cx="0" cy="0"/>
          <a:chOff x="0" y="0"/>
          <a:chExt cx="0" cy="0"/>
        </a:xfrm>
      </p:grpSpPr>
      <p:sp>
        <p:nvSpPr>
          <p:cNvPr id="220" name="Google Shape;220;p34"/>
          <p:cNvSpPr txBox="1">
            <a:spLocks noGrp="1"/>
          </p:cNvSpPr>
          <p:nvPr>
            <p:ph type="ctrTitle"/>
          </p:nvPr>
        </p:nvSpPr>
        <p:spPr>
          <a:xfrm>
            <a:off x="685800" y="1122363"/>
            <a:ext cx="7772400" cy="2387600"/>
          </a:xfrm>
          <a:prstGeom prst="rect">
            <a:avLst/>
          </a:prstGeom>
          <a:noFill/>
          <a:ln>
            <a:noFill/>
          </a:ln>
        </p:spPr>
        <p:txBody>
          <a:bodyPr spcFirstLastPara="1" wrap="square" lIns="0" tIns="0" rIns="0" bIns="0" anchor="b" anchorCtr="0">
            <a:noAutofit/>
          </a:bodyPr>
          <a:lstStyle>
            <a:lvl1pPr lvl="0" algn="ctr">
              <a:lnSpc>
                <a:spcPct val="100000"/>
              </a:lnSpc>
              <a:spcBef>
                <a:spcPts val="83"/>
              </a:spcBef>
              <a:spcAft>
                <a:spcPts val="0"/>
              </a:spcAft>
              <a:buClr>
                <a:schemeClr val="accent1"/>
              </a:buClr>
              <a:buSzPts val="4500"/>
              <a:buFont typeface="Arial"/>
              <a:buNone/>
              <a:defRPr sz="4500"/>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4"/>
          <p:cNvSpPr txBox="1">
            <a:spLocks noGrp="1"/>
          </p:cNvSpPr>
          <p:nvPr>
            <p:ph type="subTitle" idx="1"/>
          </p:nvPr>
        </p:nvSpPr>
        <p:spPr>
          <a:xfrm>
            <a:off x="1143000" y="3602038"/>
            <a:ext cx="6858000" cy="1655762"/>
          </a:xfrm>
          <a:prstGeom prst="rect">
            <a:avLst/>
          </a:prstGeom>
          <a:noFill/>
          <a:ln>
            <a:noFill/>
          </a:ln>
        </p:spPr>
        <p:txBody>
          <a:bodyPr spcFirstLastPara="1" wrap="square" lIns="0" tIns="0" rIns="0" bIns="0" anchor="t" anchorCtr="0">
            <a:noAutofit/>
          </a:bodyPr>
          <a:lstStyle>
            <a:lvl1pPr lvl="0" algn="ctr">
              <a:lnSpc>
                <a:spcPct val="95000"/>
              </a:lnSpc>
              <a:spcBef>
                <a:spcPts val="1350"/>
              </a:spcBef>
              <a:spcAft>
                <a:spcPts val="0"/>
              </a:spcAft>
              <a:buSzPts val="1800"/>
              <a:buNone/>
              <a:defRPr sz="1800"/>
            </a:lvl1pPr>
            <a:lvl2pPr lvl="1" algn="ctr">
              <a:lnSpc>
                <a:spcPct val="95000"/>
              </a:lnSpc>
              <a:spcBef>
                <a:spcPts val="450"/>
              </a:spcBef>
              <a:spcAft>
                <a:spcPts val="0"/>
              </a:spcAft>
              <a:buSzPts val="1500"/>
              <a:buNone/>
              <a:defRPr sz="1500"/>
            </a:lvl2pPr>
            <a:lvl3pPr lvl="2" algn="ctr">
              <a:lnSpc>
                <a:spcPct val="95000"/>
              </a:lnSpc>
              <a:spcBef>
                <a:spcPts val="0"/>
              </a:spcBef>
              <a:spcAft>
                <a:spcPts val="0"/>
              </a:spcAft>
              <a:buSzPts val="1350"/>
              <a:buNone/>
              <a:defRPr sz="1350"/>
            </a:lvl3pPr>
            <a:lvl4pPr lvl="3" algn="ctr">
              <a:lnSpc>
                <a:spcPct val="95000"/>
              </a:lnSpc>
              <a:spcBef>
                <a:spcPts val="0"/>
              </a:spcBef>
              <a:spcAft>
                <a:spcPts val="0"/>
              </a:spcAft>
              <a:buSzPts val="1200"/>
              <a:buNone/>
              <a:defRPr sz="1200"/>
            </a:lvl4pPr>
            <a:lvl5pPr lvl="4" algn="ctr">
              <a:lnSpc>
                <a:spcPct val="95000"/>
              </a:lnSpc>
              <a:spcBef>
                <a:spcPts val="0"/>
              </a:spcBef>
              <a:spcAft>
                <a:spcPts val="0"/>
              </a:spcAft>
              <a:buSzPts val="1200"/>
              <a:buNone/>
              <a:defRPr sz="1200"/>
            </a:lvl5pPr>
            <a:lvl6pPr lvl="5" algn="ctr">
              <a:lnSpc>
                <a:spcPct val="95000"/>
              </a:lnSpc>
              <a:spcBef>
                <a:spcPts val="0"/>
              </a:spcBef>
              <a:spcAft>
                <a:spcPts val="0"/>
              </a:spcAft>
              <a:buClr>
                <a:schemeClr val="dk1"/>
              </a:buClr>
              <a:buSzPts val="1200"/>
              <a:buNone/>
              <a:defRPr sz="1200"/>
            </a:lvl6pPr>
            <a:lvl7pPr lvl="6" algn="ctr">
              <a:lnSpc>
                <a:spcPct val="95000"/>
              </a:lnSpc>
              <a:spcBef>
                <a:spcPts val="0"/>
              </a:spcBef>
              <a:spcAft>
                <a:spcPts val="0"/>
              </a:spcAft>
              <a:buClr>
                <a:schemeClr val="dk1"/>
              </a:buClr>
              <a:buSzPts val="1200"/>
              <a:buNone/>
              <a:defRPr sz="1200"/>
            </a:lvl7pPr>
            <a:lvl8pPr lvl="7" algn="ctr">
              <a:lnSpc>
                <a:spcPct val="95000"/>
              </a:lnSpc>
              <a:spcBef>
                <a:spcPts val="0"/>
              </a:spcBef>
              <a:spcAft>
                <a:spcPts val="0"/>
              </a:spcAft>
              <a:buClr>
                <a:schemeClr val="dk1"/>
              </a:buClr>
              <a:buSzPts val="1200"/>
              <a:buNone/>
              <a:defRPr sz="1200"/>
            </a:lvl8pPr>
            <a:lvl9pPr lvl="8" algn="ctr">
              <a:lnSpc>
                <a:spcPct val="95000"/>
              </a:lnSpc>
              <a:spcBef>
                <a:spcPts val="0"/>
              </a:spcBef>
              <a:spcAft>
                <a:spcPts val="0"/>
              </a:spcAft>
              <a:buClr>
                <a:schemeClr val="dk1"/>
              </a:buClr>
              <a:buSzPts val="1200"/>
              <a:buNone/>
              <a:defRPr sz="1200"/>
            </a:lvl9pPr>
          </a:lstStyle>
          <a:p>
            <a:endParaRPr/>
          </a:p>
        </p:txBody>
      </p:sp>
      <p:sp>
        <p:nvSpPr>
          <p:cNvPr id="222" name="Google Shape;222;p34"/>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4"/>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1"/>
              </a:buClr>
              <a:buSzPts val="600"/>
              <a:buFont typeface="Arial"/>
              <a:buNone/>
              <a:defRPr/>
            </a:lvl1pPr>
            <a:lvl2pPr marL="0" lvl="1" indent="0" algn="l">
              <a:lnSpc>
                <a:spcPct val="100000"/>
              </a:lnSpc>
              <a:spcBef>
                <a:spcPts val="0"/>
              </a:spcBef>
              <a:spcAft>
                <a:spcPts val="0"/>
              </a:spcAft>
              <a:buClr>
                <a:schemeClr val="dk1"/>
              </a:buClr>
              <a:buSzPts val="600"/>
              <a:buFont typeface="Arial"/>
              <a:buNone/>
              <a:defRPr/>
            </a:lvl2pPr>
            <a:lvl3pPr marL="0" lvl="2" indent="0" algn="l">
              <a:lnSpc>
                <a:spcPct val="100000"/>
              </a:lnSpc>
              <a:spcBef>
                <a:spcPts val="0"/>
              </a:spcBef>
              <a:spcAft>
                <a:spcPts val="0"/>
              </a:spcAft>
              <a:buClr>
                <a:schemeClr val="dk1"/>
              </a:buClr>
              <a:buSzPts val="600"/>
              <a:buFont typeface="Arial"/>
              <a:buNone/>
              <a:defRPr/>
            </a:lvl3pPr>
            <a:lvl4pPr marL="0" lvl="3" indent="0" algn="l">
              <a:lnSpc>
                <a:spcPct val="100000"/>
              </a:lnSpc>
              <a:spcBef>
                <a:spcPts val="0"/>
              </a:spcBef>
              <a:spcAft>
                <a:spcPts val="0"/>
              </a:spcAft>
              <a:buClr>
                <a:schemeClr val="dk1"/>
              </a:buClr>
              <a:buSzPts val="600"/>
              <a:buFont typeface="Arial"/>
              <a:buNone/>
              <a:defRPr/>
            </a:lvl4pPr>
            <a:lvl5pPr marL="0" lvl="4" indent="0" algn="l">
              <a:lnSpc>
                <a:spcPct val="100000"/>
              </a:lnSpc>
              <a:spcBef>
                <a:spcPts val="0"/>
              </a:spcBef>
              <a:spcAft>
                <a:spcPts val="0"/>
              </a:spcAft>
              <a:buClr>
                <a:schemeClr val="dk1"/>
              </a:buClr>
              <a:buSzPts val="600"/>
              <a:buFont typeface="Arial"/>
              <a:buNone/>
              <a:defRPr/>
            </a:lvl5pPr>
            <a:lvl6pPr marL="0" lvl="5" indent="0" algn="l">
              <a:lnSpc>
                <a:spcPct val="100000"/>
              </a:lnSpc>
              <a:spcBef>
                <a:spcPts val="0"/>
              </a:spcBef>
              <a:spcAft>
                <a:spcPts val="0"/>
              </a:spcAft>
              <a:buClr>
                <a:schemeClr val="dk1"/>
              </a:buClr>
              <a:buSzPts val="600"/>
              <a:buFont typeface="Arial"/>
              <a:buNone/>
              <a:defRPr/>
            </a:lvl6pPr>
            <a:lvl7pPr marL="0" lvl="6" indent="0" algn="l">
              <a:lnSpc>
                <a:spcPct val="100000"/>
              </a:lnSpc>
              <a:spcBef>
                <a:spcPts val="0"/>
              </a:spcBef>
              <a:spcAft>
                <a:spcPts val="0"/>
              </a:spcAft>
              <a:buClr>
                <a:schemeClr val="dk1"/>
              </a:buClr>
              <a:buSzPts val="600"/>
              <a:buFont typeface="Arial"/>
              <a:buNone/>
              <a:defRPr/>
            </a:lvl7pPr>
            <a:lvl8pPr marL="0" lvl="7" indent="0" algn="l">
              <a:lnSpc>
                <a:spcPct val="100000"/>
              </a:lnSpc>
              <a:spcBef>
                <a:spcPts val="0"/>
              </a:spcBef>
              <a:spcAft>
                <a:spcPts val="0"/>
              </a:spcAft>
              <a:buClr>
                <a:schemeClr val="dk1"/>
              </a:buClr>
              <a:buSzPts val="600"/>
              <a:buFont typeface="Arial"/>
              <a:buNone/>
              <a:defRPr/>
            </a:lvl8pPr>
            <a:lvl9pPr marL="0" lvl="8" indent="0" algn="l">
              <a:lnSpc>
                <a:spcPct val="100000"/>
              </a:lnSpc>
              <a:spcBef>
                <a:spcPts val="0"/>
              </a:spcBef>
              <a:spcAft>
                <a:spcPts val="0"/>
              </a:spcAft>
              <a:buClr>
                <a:schemeClr val="dk1"/>
              </a:buClr>
              <a:buSzPts val="6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lvl1pPr lvl="0" algn="l">
              <a:lnSpc>
                <a:spcPct val="100000"/>
              </a:lnSpc>
              <a:spcBef>
                <a:spcPts val="83"/>
              </a:spcBef>
              <a:spcAft>
                <a:spcPts val="0"/>
              </a:spcAft>
              <a:buClr>
                <a:srgbClr val="DE791C"/>
              </a:buClr>
              <a:buSzPts val="1500"/>
              <a:buFont typeface="Arial"/>
              <a:buNone/>
              <a:defRPr sz="1500">
                <a:solidFill>
                  <a:srgbClr val="DE791C"/>
                </a:solidFill>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5"/>
          <p:cNvSpPr txBox="1">
            <a:spLocks noGrp="1"/>
          </p:cNvSpPr>
          <p:nvPr>
            <p:ph type="body" idx="1"/>
          </p:nvPr>
        </p:nvSpPr>
        <p:spPr>
          <a:xfrm>
            <a:off x="628650" y="1825625"/>
            <a:ext cx="3886200" cy="4351338"/>
          </a:xfrm>
          <a:prstGeom prst="rect">
            <a:avLst/>
          </a:prstGeom>
          <a:noFill/>
          <a:ln>
            <a:noFill/>
          </a:ln>
        </p:spPr>
        <p:txBody>
          <a:bodyPr spcFirstLastPara="1" wrap="square" lIns="0" tIns="0" rIns="0" bIns="0" anchor="t" anchorCtr="0">
            <a:normAutofit/>
          </a:bodyPr>
          <a:lstStyle>
            <a:lvl1pPr marL="457200" lvl="0" indent="-323850" algn="l">
              <a:lnSpc>
                <a:spcPct val="95000"/>
              </a:lnSpc>
              <a:spcBef>
                <a:spcPts val="1350"/>
              </a:spcBef>
              <a:spcAft>
                <a:spcPts val="0"/>
              </a:spcAft>
              <a:buSzPts val="1500"/>
              <a:buChar char="■"/>
              <a:defRPr sz="1500"/>
            </a:lvl1pPr>
            <a:lvl2pPr marL="914400" lvl="1" indent="-323850" algn="l">
              <a:lnSpc>
                <a:spcPct val="95000"/>
              </a:lnSpc>
              <a:spcBef>
                <a:spcPts val="450"/>
              </a:spcBef>
              <a:spcAft>
                <a:spcPts val="0"/>
              </a:spcAft>
              <a:buSzPts val="1500"/>
              <a:buChar char="►"/>
              <a:defRPr sz="1500"/>
            </a:lvl2pPr>
            <a:lvl3pPr marL="1371600" lvl="2" indent="-323850" algn="l">
              <a:lnSpc>
                <a:spcPct val="95000"/>
              </a:lnSpc>
              <a:spcBef>
                <a:spcPts val="0"/>
              </a:spcBef>
              <a:spcAft>
                <a:spcPts val="0"/>
              </a:spcAft>
              <a:buSzPts val="1500"/>
              <a:buChar char="●"/>
              <a:defRPr sz="1500"/>
            </a:lvl3pPr>
            <a:lvl4pPr marL="1828800" lvl="3" indent="-323850" algn="l">
              <a:lnSpc>
                <a:spcPct val="95000"/>
              </a:lnSpc>
              <a:spcBef>
                <a:spcPts val="0"/>
              </a:spcBef>
              <a:spcAft>
                <a:spcPts val="0"/>
              </a:spcAft>
              <a:buSzPts val="1500"/>
              <a:buChar char="–"/>
              <a:defRPr sz="1500"/>
            </a:lvl4pPr>
            <a:lvl5pPr marL="2286000" lvl="4" indent="-323850" algn="l">
              <a:lnSpc>
                <a:spcPct val="95000"/>
              </a:lnSpc>
              <a:spcBef>
                <a:spcPts val="0"/>
              </a:spcBef>
              <a:spcAft>
                <a:spcPts val="0"/>
              </a:spcAft>
              <a:buSzPts val="1500"/>
              <a:buChar char="–"/>
              <a:defRPr sz="1500"/>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28" name="Google Shape;228;p35"/>
          <p:cNvSpPr txBox="1">
            <a:spLocks noGrp="1"/>
          </p:cNvSpPr>
          <p:nvPr>
            <p:ph type="body" idx="2"/>
          </p:nvPr>
        </p:nvSpPr>
        <p:spPr>
          <a:xfrm>
            <a:off x="4629150" y="1825625"/>
            <a:ext cx="3886200" cy="4351338"/>
          </a:xfrm>
          <a:prstGeom prst="rect">
            <a:avLst/>
          </a:prstGeom>
          <a:noFill/>
          <a:ln>
            <a:noFill/>
          </a:ln>
        </p:spPr>
        <p:txBody>
          <a:bodyPr spcFirstLastPara="1" wrap="square" lIns="0" tIns="0" rIns="0" bIns="0" anchor="t" anchorCtr="0">
            <a:normAutofit/>
          </a:bodyPr>
          <a:lstStyle>
            <a:lvl1pPr marL="457200" lvl="0" indent="-323850" algn="l">
              <a:lnSpc>
                <a:spcPct val="95000"/>
              </a:lnSpc>
              <a:spcBef>
                <a:spcPts val="1350"/>
              </a:spcBef>
              <a:spcAft>
                <a:spcPts val="0"/>
              </a:spcAft>
              <a:buSzPts val="1500"/>
              <a:buChar char="■"/>
              <a:defRPr sz="1500"/>
            </a:lvl1pPr>
            <a:lvl2pPr marL="914400" lvl="1" indent="-323850" algn="l">
              <a:lnSpc>
                <a:spcPct val="95000"/>
              </a:lnSpc>
              <a:spcBef>
                <a:spcPts val="450"/>
              </a:spcBef>
              <a:spcAft>
                <a:spcPts val="0"/>
              </a:spcAft>
              <a:buSzPts val="1500"/>
              <a:buChar char="►"/>
              <a:defRPr sz="1500"/>
            </a:lvl2pPr>
            <a:lvl3pPr marL="1371600" lvl="2" indent="-323850" algn="l">
              <a:lnSpc>
                <a:spcPct val="95000"/>
              </a:lnSpc>
              <a:spcBef>
                <a:spcPts val="0"/>
              </a:spcBef>
              <a:spcAft>
                <a:spcPts val="0"/>
              </a:spcAft>
              <a:buSzPts val="1500"/>
              <a:buChar char="●"/>
              <a:defRPr sz="1500"/>
            </a:lvl3pPr>
            <a:lvl4pPr marL="1828800" lvl="3" indent="-323850" algn="l">
              <a:lnSpc>
                <a:spcPct val="95000"/>
              </a:lnSpc>
              <a:spcBef>
                <a:spcPts val="0"/>
              </a:spcBef>
              <a:spcAft>
                <a:spcPts val="0"/>
              </a:spcAft>
              <a:buSzPts val="1500"/>
              <a:buChar char="–"/>
              <a:defRPr sz="1500"/>
            </a:lvl4pPr>
            <a:lvl5pPr marL="2286000" lvl="4" indent="-323850" algn="l">
              <a:lnSpc>
                <a:spcPct val="95000"/>
              </a:lnSpc>
              <a:spcBef>
                <a:spcPts val="0"/>
              </a:spcBef>
              <a:spcAft>
                <a:spcPts val="0"/>
              </a:spcAft>
              <a:buSzPts val="1500"/>
              <a:buChar char="–"/>
              <a:defRPr sz="1500"/>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29" name="Google Shape;229;p35"/>
          <p:cNvSpPr txBox="1">
            <a:spLocks noGrp="1"/>
          </p:cNvSpPr>
          <p:nvPr>
            <p:ph type="body" idx="3"/>
          </p:nvPr>
        </p:nvSpPr>
        <p:spPr>
          <a:xfrm>
            <a:off x="4632798" y="117071"/>
            <a:ext cx="4455243" cy="213671"/>
          </a:xfrm>
          <a:prstGeom prst="rect">
            <a:avLst/>
          </a:prstGeom>
          <a:noFill/>
          <a:ln>
            <a:noFill/>
          </a:ln>
        </p:spPr>
        <p:txBody>
          <a:bodyPr spcFirstLastPara="1" wrap="square" lIns="0" tIns="0" rIns="0" bIns="0" anchor="t" anchorCtr="0">
            <a:noAutofit/>
          </a:bodyPr>
          <a:lstStyle>
            <a:lvl1pPr marL="457200" lvl="0" indent="-228600" algn="r">
              <a:lnSpc>
                <a:spcPct val="95000"/>
              </a:lnSpc>
              <a:spcBef>
                <a:spcPts val="1350"/>
              </a:spcBef>
              <a:spcAft>
                <a:spcPts val="0"/>
              </a:spcAft>
              <a:buSzPts val="750"/>
              <a:buNone/>
              <a:defRPr sz="750">
                <a:solidFill>
                  <a:srgbClr val="DE791C"/>
                </a:solidFill>
              </a:defRPr>
            </a:lvl1pPr>
            <a:lvl2pPr marL="914400" lvl="1" indent="-228600" algn="l">
              <a:lnSpc>
                <a:spcPct val="95000"/>
              </a:lnSpc>
              <a:spcBef>
                <a:spcPts val="450"/>
              </a:spcBef>
              <a:spcAft>
                <a:spcPts val="0"/>
              </a:spcAft>
              <a:buSzPts val="750"/>
              <a:buNone/>
              <a:defRPr sz="750">
                <a:solidFill>
                  <a:srgbClr val="DE791C"/>
                </a:solidFill>
              </a:defRPr>
            </a:lvl2pPr>
            <a:lvl3pPr marL="1371600" lvl="2" indent="-228600" algn="l">
              <a:lnSpc>
                <a:spcPct val="95000"/>
              </a:lnSpc>
              <a:spcBef>
                <a:spcPts val="0"/>
              </a:spcBef>
              <a:spcAft>
                <a:spcPts val="0"/>
              </a:spcAft>
              <a:buSzPts val="750"/>
              <a:buNone/>
              <a:defRPr sz="750">
                <a:solidFill>
                  <a:srgbClr val="DE791C"/>
                </a:solidFill>
              </a:defRPr>
            </a:lvl3pPr>
            <a:lvl4pPr marL="1828800" lvl="3" indent="-228600" algn="l">
              <a:lnSpc>
                <a:spcPct val="95000"/>
              </a:lnSpc>
              <a:spcBef>
                <a:spcPts val="0"/>
              </a:spcBef>
              <a:spcAft>
                <a:spcPts val="0"/>
              </a:spcAft>
              <a:buSzPts val="750"/>
              <a:buNone/>
              <a:defRPr sz="750">
                <a:solidFill>
                  <a:srgbClr val="DE791C"/>
                </a:solidFill>
              </a:defRPr>
            </a:lvl4pPr>
            <a:lvl5pPr marL="2286000" lvl="4" indent="-228600" algn="l">
              <a:lnSpc>
                <a:spcPct val="95000"/>
              </a:lnSpc>
              <a:spcBef>
                <a:spcPts val="0"/>
              </a:spcBef>
              <a:spcAft>
                <a:spcPts val="0"/>
              </a:spcAft>
              <a:buSzPts val="750"/>
              <a:buNone/>
              <a:defRPr sz="750">
                <a:solidFill>
                  <a:srgbClr val="DE791C"/>
                </a:solidFill>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und Text" type="tx">
  <p:cSld name="TITLE_AND_BODY">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7"/>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240" name="Google Shape;240;p37"/>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7"/>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7"/>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SF_Finale_V10_2">
  <p:cSld name="BASF_Finale_V10_2">
    <p:spTree>
      <p:nvGrpSpPr>
        <p:cNvPr id="1" name="Shape 245"/>
        <p:cNvGrpSpPr/>
        <p:nvPr/>
      </p:nvGrpSpPr>
      <p:grpSpPr>
        <a:xfrm>
          <a:off x="0" y="0"/>
          <a:ext cx="0" cy="0"/>
          <a:chOff x="0" y="0"/>
          <a:chExt cx="0" cy="0"/>
        </a:xfrm>
      </p:grpSpPr>
      <p:grpSp>
        <p:nvGrpSpPr>
          <p:cNvPr id="246" name="Google Shape;246;p39"/>
          <p:cNvGrpSpPr/>
          <p:nvPr/>
        </p:nvGrpSpPr>
        <p:grpSpPr>
          <a:xfrm>
            <a:off x="1590" y="3"/>
            <a:ext cx="9140825" cy="6858001"/>
            <a:chOff x="2119" y="3"/>
            <a:chExt cx="12186180" cy="6858001"/>
          </a:xfrm>
        </p:grpSpPr>
        <p:pic>
          <p:nvPicPr>
            <p:cNvPr id="247" name="Google Shape;247;p39" descr="C:\Documents and Settings\ROESSO\My Documents\Ablage\Corporate Design\PowerPoint\Logos Wizard\BASFc_Q_PPT_38_rot.tif"/>
            <p:cNvPicPr preferRelativeResize="0"/>
            <p:nvPr/>
          </p:nvPicPr>
          <p:blipFill rotWithShape="1">
            <a:blip r:embed="rId2">
              <a:alphaModFix/>
            </a:blip>
            <a:srcRect/>
            <a:stretch/>
          </p:blipFill>
          <p:spPr>
            <a:xfrm>
              <a:off x="2119" y="3"/>
              <a:ext cx="12186180" cy="6858001"/>
            </a:xfrm>
            <a:prstGeom prst="rect">
              <a:avLst/>
            </a:prstGeom>
            <a:noFill/>
            <a:ln>
              <a:noFill/>
            </a:ln>
          </p:spPr>
        </p:pic>
        <p:pic>
          <p:nvPicPr>
            <p:cNvPr id="248" name="Google Shape;248;p39"/>
            <p:cNvPicPr preferRelativeResize="0"/>
            <p:nvPr/>
          </p:nvPicPr>
          <p:blipFill rotWithShape="1">
            <a:blip r:embed="rId3">
              <a:alphaModFix/>
            </a:blip>
            <a:srcRect/>
            <a:stretch/>
          </p:blipFill>
          <p:spPr>
            <a:xfrm>
              <a:off x="3037439" y="2317598"/>
              <a:ext cx="6183516" cy="2234254"/>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0" y="1825625"/>
            <a:ext cx="7886700" cy="4351338"/>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marR="0" lvl="0" indent="0" algn="l">
              <a:spcBef>
                <a:spcPts val="0"/>
              </a:spcBef>
              <a:buNone/>
              <a:defRPr sz="675" b="1" i="0" u="none" strike="noStrike" cap="none">
                <a:solidFill>
                  <a:schemeClr val="dk1"/>
                </a:solidFill>
                <a:latin typeface="Arial"/>
                <a:ea typeface="Arial"/>
                <a:cs typeface="Arial"/>
                <a:sym typeface="Arial"/>
              </a:defRPr>
            </a:lvl1pPr>
            <a:lvl2pPr marL="0" marR="0" lvl="1" indent="0" algn="l">
              <a:spcBef>
                <a:spcPts val="0"/>
              </a:spcBef>
              <a:buNone/>
              <a:defRPr sz="675" b="1" i="0" u="none" strike="noStrike" cap="none">
                <a:solidFill>
                  <a:schemeClr val="dk1"/>
                </a:solidFill>
                <a:latin typeface="Arial"/>
                <a:ea typeface="Arial"/>
                <a:cs typeface="Arial"/>
                <a:sym typeface="Arial"/>
              </a:defRPr>
            </a:lvl2pPr>
            <a:lvl3pPr marL="0" marR="0" lvl="2" indent="0" algn="l">
              <a:spcBef>
                <a:spcPts val="0"/>
              </a:spcBef>
              <a:buNone/>
              <a:defRPr sz="675" b="1" i="0" u="none" strike="noStrike" cap="none">
                <a:solidFill>
                  <a:schemeClr val="dk1"/>
                </a:solidFill>
                <a:latin typeface="Arial"/>
                <a:ea typeface="Arial"/>
                <a:cs typeface="Arial"/>
                <a:sym typeface="Arial"/>
              </a:defRPr>
            </a:lvl3pPr>
            <a:lvl4pPr marL="0" marR="0" lvl="3" indent="0" algn="l">
              <a:spcBef>
                <a:spcPts val="0"/>
              </a:spcBef>
              <a:buNone/>
              <a:defRPr sz="675" b="1" i="0" u="none" strike="noStrike" cap="none">
                <a:solidFill>
                  <a:schemeClr val="dk1"/>
                </a:solidFill>
                <a:latin typeface="Arial"/>
                <a:ea typeface="Arial"/>
                <a:cs typeface="Arial"/>
                <a:sym typeface="Arial"/>
              </a:defRPr>
            </a:lvl4pPr>
            <a:lvl5pPr marL="0" marR="0" lvl="4" indent="0" algn="l">
              <a:spcBef>
                <a:spcPts val="0"/>
              </a:spcBef>
              <a:buNone/>
              <a:defRPr sz="675" b="1" i="0" u="none" strike="noStrike" cap="none">
                <a:solidFill>
                  <a:schemeClr val="dk1"/>
                </a:solidFill>
                <a:latin typeface="Arial"/>
                <a:ea typeface="Arial"/>
                <a:cs typeface="Arial"/>
                <a:sym typeface="Arial"/>
              </a:defRPr>
            </a:lvl5pPr>
            <a:lvl6pPr marL="0" marR="0" lvl="5" indent="0" algn="l">
              <a:spcBef>
                <a:spcPts val="0"/>
              </a:spcBef>
              <a:buNone/>
              <a:defRPr sz="675" b="1" i="0" u="none" strike="noStrike" cap="none">
                <a:solidFill>
                  <a:schemeClr val="dk1"/>
                </a:solidFill>
                <a:latin typeface="Arial"/>
                <a:ea typeface="Arial"/>
                <a:cs typeface="Arial"/>
                <a:sym typeface="Arial"/>
              </a:defRPr>
            </a:lvl6pPr>
            <a:lvl7pPr marL="0" marR="0" lvl="6" indent="0" algn="l">
              <a:spcBef>
                <a:spcPts val="0"/>
              </a:spcBef>
              <a:buNone/>
              <a:defRPr sz="675" b="1" i="0" u="none" strike="noStrike" cap="none">
                <a:solidFill>
                  <a:schemeClr val="dk1"/>
                </a:solidFill>
                <a:latin typeface="Arial"/>
                <a:ea typeface="Arial"/>
                <a:cs typeface="Arial"/>
                <a:sym typeface="Arial"/>
              </a:defRPr>
            </a:lvl7pPr>
            <a:lvl8pPr marL="0" marR="0" lvl="7" indent="0" algn="l">
              <a:spcBef>
                <a:spcPts val="0"/>
              </a:spcBef>
              <a:buNone/>
              <a:defRPr sz="675" b="1" i="0" u="none" strike="noStrike" cap="none">
                <a:solidFill>
                  <a:schemeClr val="dk1"/>
                </a:solidFill>
                <a:latin typeface="Arial"/>
                <a:ea typeface="Arial"/>
                <a:cs typeface="Arial"/>
                <a:sym typeface="Arial"/>
              </a:defRPr>
            </a:lvl8pPr>
            <a:lvl9pPr marL="0" marR="0" lvl="8" indent="0" algn="l">
              <a:spcBef>
                <a:spcPts val="0"/>
              </a:spcBef>
              <a:buNone/>
              <a:defRPr sz="675"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685800" y="1122363"/>
            <a:ext cx="7772400" cy="2387600"/>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accent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subTitle" idx="1"/>
          </p:nvPr>
        </p:nvSpPr>
        <p:spPr>
          <a:xfrm>
            <a:off x="1143000" y="3602038"/>
            <a:ext cx="6858000" cy="1655762"/>
          </a:xfrm>
          <a:prstGeom prst="rect">
            <a:avLst/>
          </a:prstGeom>
          <a:noFill/>
          <a:ln>
            <a:noFill/>
          </a:ln>
        </p:spPr>
        <p:txBody>
          <a:bodyPr spcFirstLastPara="1" wrap="square" lIns="0" tIns="0" rIns="0" bIns="0" anchor="t" anchorCtr="0">
            <a:normAutofit/>
          </a:bodyPr>
          <a:lstStyle>
            <a:lvl1pPr lvl="0" algn="ctr">
              <a:lnSpc>
                <a:spcPct val="95000"/>
              </a:lnSpc>
              <a:spcBef>
                <a:spcPts val="1350"/>
              </a:spcBef>
              <a:spcAft>
                <a:spcPts val="0"/>
              </a:spcAft>
              <a:buSzPts val="1800"/>
              <a:buNone/>
              <a:defRPr sz="1800"/>
            </a:lvl1pPr>
            <a:lvl2pPr lvl="1" algn="ctr">
              <a:lnSpc>
                <a:spcPct val="95000"/>
              </a:lnSpc>
              <a:spcBef>
                <a:spcPts val="450"/>
              </a:spcBef>
              <a:spcAft>
                <a:spcPts val="0"/>
              </a:spcAft>
              <a:buSzPts val="1500"/>
              <a:buNone/>
              <a:defRPr sz="1500"/>
            </a:lvl2pPr>
            <a:lvl3pPr lvl="2" algn="ctr">
              <a:lnSpc>
                <a:spcPct val="95000"/>
              </a:lnSpc>
              <a:spcBef>
                <a:spcPts val="0"/>
              </a:spcBef>
              <a:spcAft>
                <a:spcPts val="0"/>
              </a:spcAft>
              <a:buSzPts val="1350"/>
              <a:buNone/>
              <a:defRPr sz="1350"/>
            </a:lvl3pPr>
            <a:lvl4pPr lvl="3" algn="ctr">
              <a:lnSpc>
                <a:spcPct val="95000"/>
              </a:lnSpc>
              <a:spcBef>
                <a:spcPts val="0"/>
              </a:spcBef>
              <a:spcAft>
                <a:spcPts val="0"/>
              </a:spcAft>
              <a:buSzPts val="1200"/>
              <a:buNone/>
              <a:defRPr sz="1200"/>
            </a:lvl4pPr>
            <a:lvl5pPr lvl="4" algn="ctr">
              <a:lnSpc>
                <a:spcPct val="95000"/>
              </a:lnSpc>
              <a:spcBef>
                <a:spcPts val="0"/>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7" name="Google Shape;37;p6"/>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457198" y="1251284"/>
            <a:ext cx="8229601" cy="5606716"/>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350"/>
              </a:spcBef>
              <a:spcAft>
                <a:spcPts val="0"/>
              </a:spcAft>
              <a:buClr>
                <a:srgbClr val="C50022"/>
              </a:buClr>
              <a:buSzPts val="1800"/>
              <a:buFont typeface="Noto Sans Symbols"/>
              <a:buChar char="●"/>
              <a:defRPr/>
            </a:lvl1pPr>
            <a:lvl2pPr marL="914400" lvl="1" indent="-342900" algn="l">
              <a:lnSpc>
                <a:spcPct val="95000"/>
              </a:lnSpc>
              <a:spcBef>
                <a:spcPts val="450"/>
              </a:spcBef>
              <a:spcAft>
                <a:spcPts val="0"/>
              </a:spcAft>
              <a:buClr>
                <a:srgbClr val="C50022"/>
              </a:buClr>
              <a:buSzPts val="1800"/>
              <a:buFont typeface="Noto Sans Symbols"/>
              <a:buChar char="►"/>
              <a:defRPr/>
            </a:lvl2pPr>
            <a:lvl3pPr marL="1371600" lvl="2" indent="-302894" algn="l">
              <a:lnSpc>
                <a:spcPct val="95000"/>
              </a:lnSpc>
              <a:spcBef>
                <a:spcPts val="0"/>
              </a:spcBef>
              <a:spcAft>
                <a:spcPts val="0"/>
              </a:spcAft>
              <a:buClr>
                <a:srgbClr val="C50022"/>
              </a:buClr>
              <a:buSzPts val="1170"/>
              <a:buFont typeface="Noto Sans Symbols"/>
              <a:buChar char="●"/>
              <a:defRPr/>
            </a:lvl3pPr>
            <a:lvl4pPr marL="1828800" lvl="3" indent="-285750" algn="l">
              <a:lnSpc>
                <a:spcPct val="95000"/>
              </a:lnSpc>
              <a:spcBef>
                <a:spcPts val="0"/>
              </a:spcBef>
              <a:spcAft>
                <a:spcPts val="0"/>
              </a:spcAft>
              <a:buClr>
                <a:srgbClr val="C50022"/>
              </a:buClr>
              <a:buSzPts val="900"/>
              <a:buFont typeface="Noto Sans Symbols"/>
              <a:buChar char="●"/>
              <a:defRPr/>
            </a:lvl4pPr>
            <a:lvl5pPr marL="2286000" lvl="4" indent="-342900" algn="l">
              <a:lnSpc>
                <a:spcPct val="95000"/>
              </a:lnSpc>
              <a:spcBef>
                <a:spcPts val="0"/>
              </a:spcBef>
              <a:spcAft>
                <a:spcPts val="0"/>
              </a:spcAft>
              <a:buClr>
                <a:srgbClr val="C50022"/>
              </a:buClr>
              <a:buSzPts val="1800"/>
              <a:buFont typeface="Noto Sans Symbols"/>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7"/>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Text und Inhalt" type="txAndObj">
  <p:cSld name="TEXT_AND_OBJEC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159257" y="1965579"/>
            <a:ext cx="4350639" cy="3906012"/>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
          <p:cNvSpPr txBox="1">
            <a:spLocks noGrp="1"/>
          </p:cNvSpPr>
          <p:nvPr>
            <p:ph type="body" idx="2"/>
          </p:nvPr>
        </p:nvSpPr>
        <p:spPr>
          <a:xfrm>
            <a:off x="4624196" y="1965579"/>
            <a:ext cx="4350639" cy="3906012"/>
          </a:xfrm>
          <a:prstGeom prst="rect">
            <a:avLst/>
          </a:prstGeom>
          <a:noFill/>
          <a:ln>
            <a:noFill/>
          </a:ln>
        </p:spPr>
        <p:txBody>
          <a:bodyPr spcFirstLastPara="1" wrap="square" lIns="0" tIns="0" rIns="0" bIns="0" anchor="t" anchorCtr="0">
            <a:norm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zwei Inhalte und Text" type="twoObjAndTx">
  <p:cSld name="TWO_OBJECTS_AND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159257" y="1965579"/>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64" name="Google Shape;64;p10"/>
          <p:cNvSpPr txBox="1">
            <a:spLocks noGrp="1"/>
          </p:cNvSpPr>
          <p:nvPr>
            <p:ph type="body" idx="2"/>
          </p:nvPr>
        </p:nvSpPr>
        <p:spPr>
          <a:xfrm>
            <a:off x="159257" y="3994785"/>
            <a:ext cx="4350639" cy="187680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65" name="Google Shape;65;p10"/>
          <p:cNvSpPr txBox="1">
            <a:spLocks noGrp="1"/>
          </p:cNvSpPr>
          <p:nvPr>
            <p:ph type="body" idx="3"/>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66" name="Google Shape;66;p10"/>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Diagramm und Text" type="chartAndTx">
  <p:cSld name="CHART_AND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accent1"/>
              </a:buClr>
              <a:buSzPts val="1800"/>
              <a:buNone/>
              <a:defRPr/>
            </a:lvl1pPr>
            <a:lvl2pPr lvl="1">
              <a:spcBef>
                <a:spcPts val="83"/>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a:spLocks noGrp="1"/>
          </p:cNvSpPr>
          <p:nvPr>
            <p:ph type="chart" idx="2"/>
          </p:nvPr>
        </p:nvSpPr>
        <p:spPr>
          <a:xfrm>
            <a:off x="159257" y="1965579"/>
            <a:ext cx="4350639" cy="3906012"/>
          </a:xfrm>
          <a:prstGeom prst="rect">
            <a:avLst/>
          </a:prstGeom>
          <a:noFill/>
          <a:ln>
            <a:noFill/>
          </a:ln>
        </p:spPr>
        <p:txBody>
          <a:bodyPr spcFirstLastPara="1" wrap="square" lIns="0" tIns="0" rIns="0" bIns="0" anchor="t" anchorCtr="0">
            <a:noAutofit/>
          </a:bodyPr>
          <a:lstStyle>
            <a:lvl1pPr marR="0" lvl="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R="0" lvl="1"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R="0" lvl="2"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R="0" lvl="3"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R="0" lvl="4"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R="0" lvl="5"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body" idx="1"/>
          </p:nvPr>
        </p:nvSpPr>
        <p:spPr>
          <a:xfrm>
            <a:off x="4624196" y="1965579"/>
            <a:ext cx="4350639" cy="3906012"/>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1350"/>
              </a:spcBef>
              <a:spcAft>
                <a:spcPts val="0"/>
              </a:spcAft>
              <a:buSzPts val="1800"/>
              <a:buChar char="■"/>
              <a:defRPr/>
            </a:lvl1pPr>
            <a:lvl2pPr marL="914400" lvl="1" indent="-342900" algn="l">
              <a:lnSpc>
                <a:spcPct val="95000"/>
              </a:lnSpc>
              <a:spcBef>
                <a:spcPts val="450"/>
              </a:spcBef>
              <a:spcAft>
                <a:spcPts val="0"/>
              </a:spcAft>
              <a:buSzPts val="1800"/>
              <a:buChar char="►"/>
              <a:defRPr/>
            </a:lvl2pPr>
            <a:lvl3pPr marL="1371600" lvl="2" indent="-342900" algn="l">
              <a:lnSpc>
                <a:spcPct val="95000"/>
              </a:lnSpc>
              <a:spcBef>
                <a:spcPts val="0"/>
              </a:spcBef>
              <a:spcAft>
                <a:spcPts val="0"/>
              </a:spcAft>
              <a:buSzPts val="1800"/>
              <a:buChar char="●"/>
              <a:defRPr/>
            </a:lvl3pPr>
            <a:lvl4pPr marL="1828800" lvl="3" indent="-342900" algn="l">
              <a:lnSpc>
                <a:spcPct val="95000"/>
              </a:lnSpc>
              <a:spcBef>
                <a:spcPts val="0"/>
              </a:spcBef>
              <a:spcAft>
                <a:spcPts val="0"/>
              </a:spcAft>
              <a:buSzPts val="1800"/>
              <a:buChar char="–"/>
              <a:defRPr/>
            </a:lvl4pPr>
            <a:lvl5pPr marL="2286000" lvl="4" indent="-342900" algn="l">
              <a:lnSpc>
                <a:spcPct val="95000"/>
              </a:lnSpc>
              <a:spcBef>
                <a:spcPts val="0"/>
              </a:spcBef>
              <a:spcAft>
                <a:spcPts val="0"/>
              </a:spcAft>
              <a:buSzPts val="1800"/>
              <a:buChar char="–"/>
              <a:defRPr/>
            </a:lvl5pPr>
            <a:lvl6pPr marL="2743200" lvl="5" indent="-342900" algn="l">
              <a:lnSpc>
                <a:spcPct val="95000"/>
              </a:lnSpc>
              <a:spcBef>
                <a:spcPts val="0"/>
              </a:spcBef>
              <a:spcAft>
                <a:spcPts val="0"/>
              </a:spcAft>
              <a:buClr>
                <a:schemeClr val="dk1"/>
              </a:buClr>
              <a:buSzPts val="1800"/>
              <a:buChar char="•"/>
              <a:defRPr/>
            </a:lvl6pPr>
            <a:lvl7pPr marL="3200400" lvl="6" indent="-342900" algn="l">
              <a:lnSpc>
                <a:spcPct val="95000"/>
              </a:lnSpc>
              <a:spcBef>
                <a:spcPts val="0"/>
              </a:spcBef>
              <a:spcAft>
                <a:spcPts val="0"/>
              </a:spcAft>
              <a:buClr>
                <a:schemeClr val="dk1"/>
              </a:buClr>
              <a:buSzPts val="1800"/>
              <a:buChar char="•"/>
              <a:defRPr/>
            </a:lvl7pPr>
            <a:lvl8pPr marL="3657600" lvl="7" indent="-342900" algn="l">
              <a:lnSpc>
                <a:spcPct val="95000"/>
              </a:lnSpc>
              <a:spcBef>
                <a:spcPts val="0"/>
              </a:spcBef>
              <a:spcAft>
                <a:spcPts val="0"/>
              </a:spcAft>
              <a:buClr>
                <a:schemeClr val="dk1"/>
              </a:buClr>
              <a:buSzPts val="1800"/>
              <a:buChar char="•"/>
              <a:defRPr/>
            </a:lvl8pPr>
            <a:lvl9pPr marL="4114800" lvl="8" indent="-342900" algn="l">
              <a:lnSpc>
                <a:spcPct val="95000"/>
              </a:lnSpc>
              <a:spcBef>
                <a:spcPts val="0"/>
              </a:spcBef>
              <a:spcAft>
                <a:spcPts val="0"/>
              </a:spcAft>
              <a:buClr>
                <a:schemeClr val="dk1"/>
              </a:buClr>
              <a:buSzPts val="1800"/>
              <a:buChar char="•"/>
              <a:defRPr/>
            </a:lvl9pPr>
          </a:lstStyle>
          <a:p>
            <a:endParaRPr/>
          </a:p>
        </p:txBody>
      </p:sp>
      <p:sp>
        <p:nvSpPr>
          <p:cNvPr id="73" name="Google Shape;73;p11"/>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lvl="0" algn="l">
              <a:lnSpc>
                <a:spcPct val="100000"/>
              </a:lnSpc>
              <a:spcBef>
                <a:spcPts val="83"/>
              </a:spcBef>
              <a:spcAft>
                <a:spcPts val="0"/>
              </a:spcAft>
              <a:buClr>
                <a:schemeClr val="dk1"/>
              </a:buClr>
              <a:buSzPts val="1800"/>
              <a:buNone/>
              <a:defRPr/>
            </a:lvl1pPr>
            <a:lvl2pPr lvl="1" algn="l">
              <a:spcBef>
                <a:spcPts val="83"/>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rgbClr val="000000"/>
              </a:buClr>
              <a:buSzPts val="600"/>
              <a:buFont typeface="Arial"/>
              <a:buNone/>
              <a:defRPr>
                <a:solidFill>
                  <a:srgbClr val="000000"/>
                </a:solidFill>
              </a:defRPr>
            </a:lvl1pPr>
            <a:lvl2pPr marL="0" lvl="1" indent="0" algn="l">
              <a:lnSpc>
                <a:spcPct val="100000"/>
              </a:lnSpc>
              <a:spcBef>
                <a:spcPts val="0"/>
              </a:spcBef>
              <a:spcAft>
                <a:spcPts val="0"/>
              </a:spcAft>
              <a:buClr>
                <a:srgbClr val="000000"/>
              </a:buClr>
              <a:buSzPts val="600"/>
              <a:buFont typeface="Arial"/>
              <a:buNone/>
              <a:defRPr>
                <a:solidFill>
                  <a:srgbClr val="000000"/>
                </a:solidFill>
              </a:defRPr>
            </a:lvl2pPr>
            <a:lvl3pPr marL="0" lvl="2" indent="0" algn="l">
              <a:lnSpc>
                <a:spcPct val="100000"/>
              </a:lnSpc>
              <a:spcBef>
                <a:spcPts val="0"/>
              </a:spcBef>
              <a:spcAft>
                <a:spcPts val="0"/>
              </a:spcAft>
              <a:buClr>
                <a:srgbClr val="000000"/>
              </a:buClr>
              <a:buSzPts val="600"/>
              <a:buFont typeface="Arial"/>
              <a:buNone/>
              <a:defRPr>
                <a:solidFill>
                  <a:srgbClr val="000000"/>
                </a:solidFill>
              </a:defRPr>
            </a:lvl3pPr>
            <a:lvl4pPr marL="0" lvl="3" indent="0" algn="l">
              <a:lnSpc>
                <a:spcPct val="100000"/>
              </a:lnSpc>
              <a:spcBef>
                <a:spcPts val="0"/>
              </a:spcBef>
              <a:spcAft>
                <a:spcPts val="0"/>
              </a:spcAft>
              <a:buClr>
                <a:srgbClr val="000000"/>
              </a:buClr>
              <a:buSzPts val="600"/>
              <a:buFont typeface="Arial"/>
              <a:buNone/>
              <a:defRPr>
                <a:solidFill>
                  <a:srgbClr val="000000"/>
                </a:solidFill>
              </a:defRPr>
            </a:lvl4pPr>
            <a:lvl5pPr marL="0" lvl="4" indent="0" algn="l">
              <a:lnSpc>
                <a:spcPct val="100000"/>
              </a:lnSpc>
              <a:spcBef>
                <a:spcPts val="0"/>
              </a:spcBef>
              <a:spcAft>
                <a:spcPts val="0"/>
              </a:spcAft>
              <a:buClr>
                <a:srgbClr val="000000"/>
              </a:buClr>
              <a:buSzPts val="600"/>
              <a:buFont typeface="Arial"/>
              <a:buNone/>
              <a:defRPr>
                <a:solidFill>
                  <a:srgbClr val="000000"/>
                </a:solidFill>
              </a:defRPr>
            </a:lvl5pPr>
            <a:lvl6pPr marL="0" lvl="5" indent="0" algn="l">
              <a:lnSpc>
                <a:spcPct val="100000"/>
              </a:lnSpc>
              <a:spcBef>
                <a:spcPts val="0"/>
              </a:spcBef>
              <a:spcAft>
                <a:spcPts val="0"/>
              </a:spcAft>
              <a:buClr>
                <a:srgbClr val="000000"/>
              </a:buClr>
              <a:buSzPts val="600"/>
              <a:buFont typeface="Arial"/>
              <a:buNone/>
              <a:defRPr>
                <a:solidFill>
                  <a:srgbClr val="000000"/>
                </a:solidFill>
              </a:defRPr>
            </a:lvl6pPr>
            <a:lvl7pPr marL="0" lvl="6" indent="0" algn="l">
              <a:lnSpc>
                <a:spcPct val="100000"/>
              </a:lnSpc>
              <a:spcBef>
                <a:spcPts val="0"/>
              </a:spcBef>
              <a:spcAft>
                <a:spcPts val="0"/>
              </a:spcAft>
              <a:buClr>
                <a:srgbClr val="000000"/>
              </a:buClr>
              <a:buSzPts val="600"/>
              <a:buFont typeface="Arial"/>
              <a:buNone/>
              <a:defRPr>
                <a:solidFill>
                  <a:srgbClr val="000000"/>
                </a:solidFill>
              </a:defRPr>
            </a:lvl7pPr>
            <a:lvl8pPr marL="0" lvl="7" indent="0" algn="l">
              <a:lnSpc>
                <a:spcPct val="100000"/>
              </a:lnSpc>
              <a:spcBef>
                <a:spcPts val="0"/>
              </a:spcBef>
              <a:spcAft>
                <a:spcPts val="0"/>
              </a:spcAft>
              <a:buClr>
                <a:srgbClr val="000000"/>
              </a:buClr>
              <a:buSzPts val="600"/>
              <a:buFont typeface="Arial"/>
              <a:buNone/>
              <a:defRPr>
                <a:solidFill>
                  <a:srgbClr val="000000"/>
                </a:solidFill>
              </a:defRPr>
            </a:lvl8pPr>
            <a:lvl9pPr marL="0" lvl="8" indent="0" algn="l">
              <a:lnSpc>
                <a:spcPct val="100000"/>
              </a:lnSpc>
              <a:spcBef>
                <a:spcPts val="0"/>
              </a:spcBef>
              <a:spcAft>
                <a:spcPts val="0"/>
              </a:spcAft>
              <a:buClr>
                <a:srgbClr val="000000"/>
              </a:buClr>
              <a:buSzPts val="6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image" Target="../media/image1.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514320" y="6516409"/>
            <a:ext cx="351095" cy="17532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75"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1026000" y="6516111"/>
            <a:ext cx="2523202" cy="16793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75"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675" b="1" i="0" u="none" strike="noStrike" cap="none">
                <a:solidFill>
                  <a:schemeClr val="dk1"/>
                </a:solidFill>
                <a:latin typeface="Arial"/>
                <a:ea typeface="Arial"/>
                <a:cs typeface="Arial"/>
                <a:sym typeface="Arial"/>
              </a:defRPr>
            </a:lvl1pPr>
            <a:lvl2pPr marL="0" marR="0" lvl="1" indent="0" algn="l" rtl="0">
              <a:spcBef>
                <a:spcPts val="0"/>
              </a:spcBef>
              <a:buNone/>
              <a:defRPr sz="675" b="1" i="0" u="none" strike="noStrike" cap="none">
                <a:solidFill>
                  <a:schemeClr val="dk1"/>
                </a:solidFill>
                <a:latin typeface="Arial"/>
                <a:ea typeface="Arial"/>
                <a:cs typeface="Arial"/>
                <a:sym typeface="Arial"/>
              </a:defRPr>
            </a:lvl2pPr>
            <a:lvl3pPr marL="0" marR="0" lvl="2" indent="0" algn="l" rtl="0">
              <a:spcBef>
                <a:spcPts val="0"/>
              </a:spcBef>
              <a:buNone/>
              <a:defRPr sz="675" b="1" i="0" u="none" strike="noStrike" cap="none">
                <a:solidFill>
                  <a:schemeClr val="dk1"/>
                </a:solidFill>
                <a:latin typeface="Arial"/>
                <a:ea typeface="Arial"/>
                <a:cs typeface="Arial"/>
                <a:sym typeface="Arial"/>
              </a:defRPr>
            </a:lvl3pPr>
            <a:lvl4pPr marL="0" marR="0" lvl="3" indent="0" algn="l" rtl="0">
              <a:spcBef>
                <a:spcPts val="0"/>
              </a:spcBef>
              <a:buNone/>
              <a:defRPr sz="675" b="1" i="0" u="none" strike="noStrike" cap="none">
                <a:solidFill>
                  <a:schemeClr val="dk1"/>
                </a:solidFill>
                <a:latin typeface="Arial"/>
                <a:ea typeface="Arial"/>
                <a:cs typeface="Arial"/>
                <a:sym typeface="Arial"/>
              </a:defRPr>
            </a:lvl4pPr>
            <a:lvl5pPr marL="0" marR="0" lvl="4" indent="0" algn="l" rtl="0">
              <a:spcBef>
                <a:spcPts val="0"/>
              </a:spcBef>
              <a:buNone/>
              <a:defRPr sz="675" b="1" i="0" u="none" strike="noStrike" cap="none">
                <a:solidFill>
                  <a:schemeClr val="dk1"/>
                </a:solidFill>
                <a:latin typeface="Arial"/>
                <a:ea typeface="Arial"/>
                <a:cs typeface="Arial"/>
                <a:sym typeface="Arial"/>
              </a:defRPr>
            </a:lvl5pPr>
            <a:lvl6pPr marL="0" marR="0" lvl="5" indent="0" algn="l" rtl="0">
              <a:spcBef>
                <a:spcPts val="0"/>
              </a:spcBef>
              <a:buNone/>
              <a:defRPr sz="675" b="1" i="0" u="none" strike="noStrike" cap="none">
                <a:solidFill>
                  <a:schemeClr val="dk1"/>
                </a:solidFill>
                <a:latin typeface="Arial"/>
                <a:ea typeface="Arial"/>
                <a:cs typeface="Arial"/>
                <a:sym typeface="Arial"/>
              </a:defRPr>
            </a:lvl6pPr>
            <a:lvl7pPr marL="0" marR="0" lvl="6" indent="0" algn="l" rtl="0">
              <a:spcBef>
                <a:spcPts val="0"/>
              </a:spcBef>
              <a:buNone/>
              <a:defRPr sz="675" b="1" i="0" u="none" strike="noStrike" cap="none">
                <a:solidFill>
                  <a:schemeClr val="dk1"/>
                </a:solidFill>
                <a:latin typeface="Arial"/>
                <a:ea typeface="Arial"/>
                <a:cs typeface="Arial"/>
                <a:sym typeface="Arial"/>
              </a:defRPr>
            </a:lvl7pPr>
            <a:lvl8pPr marL="0" marR="0" lvl="7" indent="0" algn="l" rtl="0">
              <a:spcBef>
                <a:spcPts val="0"/>
              </a:spcBef>
              <a:buNone/>
              <a:defRPr sz="675" b="1" i="0" u="none" strike="noStrike" cap="none">
                <a:solidFill>
                  <a:schemeClr val="dk1"/>
                </a:solidFill>
                <a:latin typeface="Arial"/>
                <a:ea typeface="Arial"/>
                <a:cs typeface="Arial"/>
                <a:sym typeface="Arial"/>
              </a:defRPr>
            </a:lvl8pPr>
            <a:lvl9pPr marL="0" marR="0" lvl="8" indent="0" algn="l" rtl="0">
              <a:spcBef>
                <a:spcPts val="0"/>
              </a:spcBef>
              <a:buNone/>
              <a:defRPr sz="675"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title"/>
          </p:nvPr>
        </p:nvSpPr>
        <p:spPr>
          <a:xfrm>
            <a:off x="628650" y="365126"/>
            <a:ext cx="7886700" cy="132556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2550"/>
              <a:buFont typeface="Arial"/>
              <a:buNone/>
              <a:defRPr sz="255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628650" y="1825625"/>
            <a:ext cx="7886700" cy="4351338"/>
          </a:xfrm>
          <a:prstGeom prst="rect">
            <a:avLst/>
          </a:prstGeom>
          <a:noFill/>
          <a:ln>
            <a:noFill/>
          </a:ln>
        </p:spPr>
        <p:txBody>
          <a:bodyPr spcFirstLastPara="1" wrap="square" lIns="0" tIns="0" rIns="0" bIns="0" anchor="t" anchorCtr="0">
            <a:normAutofit/>
          </a:bodyPr>
          <a:lstStyle>
            <a:lvl1pPr marL="457200" marR="0" lvl="0" indent="-32385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L="914400" marR="0" lvl="1" indent="-323850"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23850"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102">
          <p15:clr>
            <a:srgbClr val="F26B43"/>
          </p15:clr>
        </p15:guide>
        <p15:guide id="4" pos="5658">
          <p15:clr>
            <a:srgbClr val="F26B43"/>
          </p15:clr>
        </p15:guide>
        <p15:guide id="5" orient="horz" pos="136">
          <p15:clr>
            <a:srgbClr val="F26B43"/>
          </p15:clr>
        </p15:guide>
        <p15:guide id="6" orient="horz" pos="41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dk1"/>
              </a:buClr>
              <a:buSzPts val="675"/>
              <a:buFont typeface="Arial"/>
              <a:buNone/>
              <a:defRPr sz="675" b="0" i="0">
                <a:solidFill>
                  <a:schemeClr val="dk1"/>
                </a:solidFill>
                <a:latin typeface="Arial"/>
                <a:ea typeface="Arial"/>
                <a:cs typeface="Arial"/>
                <a:sym typeface="Arial"/>
              </a:defRPr>
            </a:lvl1pPr>
            <a:lvl2pPr marR="0" lvl="1" algn="l" rtl="0">
              <a:spcBef>
                <a:spcPts val="83"/>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dk1"/>
              </a:buClr>
              <a:buSzPts val="675"/>
              <a:buFont typeface="Arial"/>
              <a:buNone/>
              <a:defRPr sz="675" b="0" i="0">
                <a:solidFill>
                  <a:schemeClr val="dk1"/>
                </a:solidFill>
                <a:latin typeface="Arial"/>
                <a:ea typeface="Arial"/>
                <a:cs typeface="Arial"/>
                <a:sym typeface="Arial"/>
              </a:defRPr>
            </a:lvl1pPr>
            <a:lvl2pPr marR="0" lvl="1" algn="l" rtl="0">
              <a:spcBef>
                <a:spcPts val="83"/>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9"/>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lvl="1">
              <a:spcBef>
                <a:spcPts val="83"/>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9"/>
          <p:cNvSpPr txBox="1">
            <a:spLocks noGrp="1"/>
          </p:cNvSpPr>
          <p:nvPr>
            <p:ph type="body" idx="1"/>
          </p:nvPr>
        </p:nvSpPr>
        <p:spPr>
          <a:xfrm>
            <a:off x="159300" y="1965600"/>
            <a:ext cx="8815500" cy="3906000"/>
          </a:xfrm>
          <a:prstGeom prst="rect">
            <a:avLst/>
          </a:prstGeom>
          <a:noFill/>
          <a:ln>
            <a:noFill/>
          </a:ln>
        </p:spPr>
        <p:txBody>
          <a:bodyPr spcFirstLastPara="1" wrap="square" lIns="0" tIns="0" rIns="0" bIns="0" anchor="t" anchorCtr="0">
            <a:noAutofit/>
          </a:bodyPr>
          <a:lstStyle>
            <a:lvl1pPr marL="457200" marR="0" lvl="0" indent="-32385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L="914400" marR="0" lvl="1" indent="-323850"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23850"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grpSp>
        <p:nvGrpSpPr>
          <p:cNvPr id="56" name="Google Shape;56;p9"/>
          <p:cNvGrpSpPr/>
          <p:nvPr/>
        </p:nvGrpSpPr>
        <p:grpSpPr>
          <a:xfrm>
            <a:off x="7200900" y="6091200"/>
            <a:ext cx="1944000" cy="540000"/>
            <a:chOff x="9601200" y="6091200"/>
            <a:chExt cx="2592000" cy="540000"/>
          </a:xfrm>
        </p:grpSpPr>
        <p:sp>
          <p:nvSpPr>
            <p:cNvPr id="57" name="Google Shape;57;p9"/>
            <p:cNvSpPr/>
            <p:nvPr/>
          </p:nvSpPr>
          <p:spPr>
            <a:xfrm>
              <a:off x="9601200" y="6091200"/>
              <a:ext cx="2592000" cy="5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58" name="Google Shape;58;p9"/>
            <p:cNvPicPr preferRelativeResize="0"/>
            <p:nvPr/>
          </p:nvPicPr>
          <p:blipFill rotWithShape="1">
            <a:blip r:embed="rId28">
              <a:alphaModFix/>
            </a:blip>
            <a:srcRect/>
            <a:stretch/>
          </p:blipFill>
          <p:spPr>
            <a:xfrm>
              <a:off x="9734400" y="6224400"/>
              <a:ext cx="808391" cy="292882"/>
            </a:xfrm>
            <a:prstGeom prst="rect">
              <a:avLst/>
            </a:prstGeom>
            <a:noFill/>
            <a:ln>
              <a:noFill/>
            </a:ln>
          </p:spPr>
        </p:pic>
        <p:pic>
          <p:nvPicPr>
            <p:cNvPr id="59" name="Google Shape;59;p9"/>
            <p:cNvPicPr preferRelativeResize="0"/>
            <p:nvPr/>
          </p:nvPicPr>
          <p:blipFill rotWithShape="1">
            <a:blip r:embed="rId29">
              <a:alphaModFix/>
            </a:blip>
            <a:srcRect/>
            <a:stretch/>
          </p:blipFill>
          <p:spPr>
            <a:xfrm>
              <a:off x="10812791" y="6214680"/>
              <a:ext cx="586800" cy="293400"/>
            </a:xfrm>
            <a:prstGeom prst="rect">
              <a:avLst/>
            </a:prstGeom>
            <a:noFill/>
            <a:ln>
              <a:noFill/>
            </a:ln>
          </p:spPr>
        </p:pic>
        <p:cxnSp>
          <p:nvCxnSpPr>
            <p:cNvPr id="60" name="Google Shape;60;p9"/>
            <p:cNvCxnSpPr/>
            <p:nvPr/>
          </p:nvCxnSpPr>
          <p:spPr>
            <a:xfrm>
              <a:off x="10677791" y="6158700"/>
              <a:ext cx="0" cy="405000"/>
            </a:xfrm>
            <a:prstGeom prst="straightConnector1">
              <a:avLst/>
            </a:prstGeom>
            <a:noFill/>
            <a:ln w="9525" cap="flat" cmpd="sng">
              <a:solidFill>
                <a:srgbClr val="FFFFFF"/>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52">
          <p15:clr>
            <a:srgbClr val="F26B43"/>
          </p15:clr>
        </p15:guide>
        <p15:guide id="2" orient="horz" pos="4184">
          <p15:clr>
            <a:srgbClr val="F26B43"/>
          </p15:clr>
        </p15:guide>
        <p15:guide id="3" orient="horz" pos="4048">
          <p15:clr>
            <a:srgbClr val="F26B43"/>
          </p15:clr>
        </p15:guide>
        <p15:guide id="4" orient="horz" pos="1272">
          <p15:clr>
            <a:srgbClr val="F26B43"/>
          </p15:clr>
        </p15:guide>
        <p15:guide id="5" pos="108">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36"/>
          <p:cNvSpPr txBox="1">
            <a:spLocks noGrp="1"/>
          </p:cNvSpPr>
          <p:nvPr>
            <p:ph type="ftr" idx="11"/>
          </p:nvPr>
        </p:nvSpPr>
        <p:spPr>
          <a:xfrm>
            <a:off x="1026000" y="6516000"/>
            <a:ext cx="5940000" cy="169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dk1"/>
              </a:buClr>
              <a:buSzPts val="675"/>
              <a:buFont typeface="Arial"/>
              <a:buNone/>
              <a:defRPr sz="675" b="0" i="0">
                <a:solidFill>
                  <a:schemeClr val="dk1"/>
                </a:solidFill>
                <a:latin typeface="Arial"/>
                <a:ea typeface="Arial"/>
                <a:cs typeface="Arial"/>
                <a:sym typeface="Arial"/>
              </a:defRPr>
            </a:lvl1pPr>
            <a:lvl2pPr marR="0" lvl="1" algn="l" rtl="0">
              <a:spcBef>
                <a:spcPts val="83"/>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2" name="Google Shape;232;p36"/>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dk1"/>
              </a:buClr>
              <a:buSzPts val="675"/>
              <a:buFont typeface="Arial"/>
              <a:buNone/>
              <a:defRPr sz="675" b="0" i="0">
                <a:solidFill>
                  <a:schemeClr val="dk1"/>
                </a:solidFill>
                <a:latin typeface="Arial"/>
                <a:ea typeface="Arial"/>
                <a:cs typeface="Arial"/>
                <a:sym typeface="Arial"/>
              </a:defRPr>
            </a:lvl1pPr>
            <a:lvl2pPr marR="0" lvl="1" algn="l" rtl="0">
              <a:spcBef>
                <a:spcPts val="83"/>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3" name="Google Shape;233;p36"/>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675"/>
              <a:buFont typeface="Arial"/>
              <a:buNone/>
              <a:defRPr sz="675" b="1"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4" name="Google Shape;234;p36"/>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lvl1pPr marR="0" lvl="0" algn="l" rtl="0">
              <a:lnSpc>
                <a:spcPct val="100000"/>
              </a:lnSpc>
              <a:spcBef>
                <a:spcPts val="83"/>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lvl="1">
              <a:spcBef>
                <a:spcPts val="83"/>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5" name="Google Shape;235;p36"/>
          <p:cNvSpPr txBox="1">
            <a:spLocks noGrp="1"/>
          </p:cNvSpPr>
          <p:nvPr>
            <p:ph type="body" idx="1"/>
          </p:nvPr>
        </p:nvSpPr>
        <p:spPr>
          <a:xfrm>
            <a:off x="159300" y="1965600"/>
            <a:ext cx="8815500" cy="3906000"/>
          </a:xfrm>
          <a:prstGeom prst="rect">
            <a:avLst/>
          </a:prstGeom>
          <a:noFill/>
          <a:ln>
            <a:noFill/>
          </a:ln>
        </p:spPr>
        <p:txBody>
          <a:bodyPr spcFirstLastPara="1" wrap="square" lIns="0" tIns="0" rIns="0" bIns="0" anchor="t" anchorCtr="0">
            <a:noAutofit/>
          </a:bodyPr>
          <a:lstStyle>
            <a:lvl1pPr marL="457200" marR="0" lvl="0" indent="-323850" algn="l" rtl="0">
              <a:lnSpc>
                <a:spcPct val="95000"/>
              </a:lnSpc>
              <a:spcBef>
                <a:spcPts val="13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1pPr>
            <a:lvl2pPr marL="914400" marR="0" lvl="1" indent="-323850" algn="l" rtl="0">
              <a:lnSpc>
                <a:spcPct val="95000"/>
              </a:lnSpc>
              <a:spcBef>
                <a:spcPts val="45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2pPr>
            <a:lvl3pPr marL="1371600" marR="0" lvl="2" indent="-323850" algn="l" rtl="0">
              <a:lnSpc>
                <a:spcPct val="95000"/>
              </a:lnSpc>
              <a:spcBef>
                <a:spcPts val="0"/>
              </a:spcBef>
              <a:spcAft>
                <a:spcPts val="0"/>
              </a:spcAft>
              <a:buClr>
                <a:schemeClr val="accent1"/>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5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36" name="Google Shape;236;p36" descr="{&quot;HashCode&quot;:2082987499,&quot;Placement&quot;:&quot;Footer&quot;,&quot;Top&quot;:520.3781,&quot;Left&quot;:332.558044,&quot;SlideWidth&quot;:720,&quot;SlideHeight&quot;:540}"/>
          <p:cNvSpPr txBox="1"/>
          <p:nvPr/>
        </p:nvSpPr>
        <p:spPr>
          <a:xfrm>
            <a:off x="4223487" y="6608802"/>
            <a:ext cx="697026" cy="249198"/>
          </a:xfrm>
          <a:prstGeom prst="rect">
            <a:avLst/>
          </a:prstGeom>
          <a:noFill/>
          <a:ln>
            <a:noFill/>
          </a:ln>
        </p:spPr>
        <p:txBody>
          <a:bodyPr spcFirstLastPara="1" wrap="square" lIns="0" tIns="0" rIns="0" bIns="0" anchor="ctr" anchorCtr="1">
            <a:spAutoFit/>
          </a:bodyPr>
          <a:lstStyle/>
          <a:p>
            <a:pPr marL="0" marR="0" lvl="0" indent="0" algn="ctr" rtl="0">
              <a:spcBef>
                <a:spcPts val="0"/>
              </a:spcBef>
              <a:spcAft>
                <a:spcPts val="0"/>
              </a:spcAft>
              <a:buNone/>
            </a:pPr>
            <a:r>
              <a:rPr lang="en-US" sz="1000">
                <a:solidFill>
                  <a:srgbClr val="000000"/>
                </a:solidFill>
                <a:latin typeface="Arial"/>
                <a:ea typeface="Arial"/>
                <a:cs typeface="Arial"/>
                <a:sym typeface="Arial"/>
              </a:rPr>
              <a:t>Internal</a:t>
            </a:r>
            <a:endParaRPr/>
          </a:p>
        </p:txBody>
      </p:sp>
    </p:spTree>
  </p:cSld>
  <p:clrMap bg1="lt1" tx1="dk1" bg2="dk2" tx2="lt2" accent1="accent1" accent2="accent2" accent3="accent3" accent4="accent4" accent5="accent5" accent6="accent6" hlink="hlink" folHlink="folHlink"/>
  <p:sldLayoutIdLst>
    <p:sldLayoutId id="214748368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52">
          <p15:clr>
            <a:srgbClr val="F26B43"/>
          </p15:clr>
        </p15:guide>
        <p15:guide id="2" orient="horz" pos="4184">
          <p15:clr>
            <a:srgbClr val="F26B43"/>
          </p15:clr>
        </p15:guide>
        <p15:guide id="3" orient="horz" pos="4048">
          <p15:clr>
            <a:srgbClr val="F26B43"/>
          </p15:clr>
        </p15:guide>
        <p15:guide id="4" orient="horz" pos="1272">
          <p15:clr>
            <a:srgbClr val="F26B43"/>
          </p15:clr>
        </p15:guide>
        <p15:guide id="5" pos="108">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3"/>
        <p:cNvGrpSpPr/>
        <p:nvPr/>
      </p:nvGrpSpPr>
      <p:grpSpPr>
        <a:xfrm>
          <a:off x="0" y="0"/>
          <a:ext cx="0" cy="0"/>
          <a:chOff x="0" y="0"/>
          <a:chExt cx="0" cy="0"/>
        </a:xfrm>
      </p:grpSpPr>
      <p:sp>
        <p:nvSpPr>
          <p:cNvPr id="244" name="Google Shape;244;p38" descr="{&quot;HashCode&quot;:2082987499,&quot;Placement&quot;:&quot;Footer&quot;,&quot;Top&quot;:520.3781,&quot;Left&quot;:332.558044,&quot;SlideWidth&quot;:720,&quot;SlideHeight&quot;:540}"/>
          <p:cNvSpPr txBox="1"/>
          <p:nvPr/>
        </p:nvSpPr>
        <p:spPr>
          <a:xfrm>
            <a:off x="4223487" y="6608802"/>
            <a:ext cx="697026" cy="249198"/>
          </a:xfrm>
          <a:prstGeom prst="rect">
            <a:avLst/>
          </a:prstGeom>
          <a:noFill/>
          <a:ln>
            <a:noFill/>
          </a:ln>
        </p:spPr>
        <p:txBody>
          <a:bodyPr spcFirstLastPara="1" wrap="square" lIns="0" tIns="0" rIns="0" bIns="0" anchor="ctr" anchorCtr="1">
            <a:spAutoFit/>
          </a:bodyPr>
          <a:lstStyle/>
          <a:p>
            <a:pPr marL="0" marR="0" lvl="0" indent="0" algn="ctr" rtl="0">
              <a:spcBef>
                <a:spcPts val="0"/>
              </a:spcBef>
              <a:spcAft>
                <a:spcPts val="0"/>
              </a:spcAft>
              <a:buNone/>
            </a:pPr>
            <a:r>
              <a:rPr lang="en-US" sz="1000">
                <a:solidFill>
                  <a:srgbClr val="000000"/>
                </a:solidFill>
                <a:latin typeface="Arial"/>
                <a:ea typeface="Arial"/>
                <a:cs typeface="Arial"/>
                <a:sym typeface="Arial"/>
              </a:rPr>
              <a:t>Internal</a:t>
            </a:r>
            <a:endParaRPr/>
          </a:p>
        </p:txBody>
      </p:sp>
    </p:spTree>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creativecommons.org/licenses/by-nc-sa/3.0/" TargetMode="External"/><Relationship Id="rId5" Type="http://schemas.openxmlformats.org/officeDocument/2006/relationships/hyperlink" Target="https://exde601e.blogspot.com/2018/04/homeownership-and-american-inequality.html" TargetMode="Externa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6.jp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neopor-insulation.com/"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0"/>
          <p:cNvPicPr preferRelativeResize="0"/>
          <p:nvPr/>
        </p:nvPicPr>
        <p:blipFill rotWithShape="1">
          <a:blip r:embed="rId3">
            <a:alphaModFix amt="60000"/>
          </a:blip>
          <a:srcRect/>
          <a:stretch/>
        </p:blipFill>
        <p:spPr>
          <a:xfrm>
            <a:off x="15005" y="613386"/>
            <a:ext cx="9143995" cy="6244614"/>
          </a:xfrm>
          <a:prstGeom prst="rect">
            <a:avLst/>
          </a:prstGeom>
          <a:noFill/>
          <a:ln>
            <a:noFill/>
          </a:ln>
        </p:spPr>
      </p:pic>
      <p:sp>
        <p:nvSpPr>
          <p:cNvPr id="255" name="Google Shape;255;p40"/>
          <p:cNvSpPr/>
          <p:nvPr/>
        </p:nvSpPr>
        <p:spPr>
          <a:xfrm>
            <a:off x="414781" y="1739456"/>
            <a:ext cx="8239026" cy="1648782"/>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256" name="Google Shape;256;p40"/>
          <p:cNvSpPr txBox="1"/>
          <p:nvPr/>
        </p:nvSpPr>
        <p:spPr>
          <a:xfrm>
            <a:off x="565608" y="1940796"/>
            <a:ext cx="7682846" cy="1246102"/>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Clr>
                <a:schemeClr val="accent1"/>
              </a:buClr>
              <a:buSzPts val="2800"/>
              <a:buFont typeface="Arial"/>
              <a:buNone/>
            </a:pPr>
            <a:r>
              <a:rPr lang="en-US" sz="2800" b="0" i="0" u="none" strike="noStrike" cap="none">
                <a:solidFill>
                  <a:schemeClr val="accent1"/>
                </a:solidFill>
                <a:latin typeface="Arial"/>
                <a:ea typeface="Arial"/>
                <a:cs typeface="Arial"/>
                <a:sym typeface="Arial"/>
              </a:rPr>
              <a:t>GRAPHITE POLYSTYRENE INSULATED VINYL SIDING &amp; THE 2022 INFLATION REDUCTION ACT</a:t>
            </a:r>
            <a:endParaRPr sz="3600" b="1" i="0" u="none" strike="noStrike" cap="none">
              <a:solidFill>
                <a:schemeClr val="accent1"/>
              </a:solidFill>
              <a:latin typeface="Arial"/>
              <a:ea typeface="Arial"/>
              <a:cs typeface="Arial"/>
              <a:sym typeface="Arial"/>
            </a:endParaRPr>
          </a:p>
          <a:p>
            <a:pPr marL="0" marR="0" lvl="0" indent="0" algn="l" rtl="0">
              <a:lnSpc>
                <a:spcPct val="95000"/>
              </a:lnSpc>
              <a:spcBef>
                <a:spcPts val="0"/>
              </a:spcBef>
              <a:spcAft>
                <a:spcPts val="0"/>
              </a:spcAft>
              <a:buClr>
                <a:schemeClr val="accent1"/>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l" rtl="0">
              <a:lnSpc>
                <a:spcPct val="95000"/>
              </a:lnSpc>
              <a:spcBef>
                <a:spcPts val="0"/>
              </a:spcBef>
              <a:spcAft>
                <a:spcPts val="0"/>
              </a:spcAft>
              <a:buClr>
                <a:schemeClr val="accent1"/>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l" rtl="0">
              <a:lnSpc>
                <a:spcPct val="95000"/>
              </a:lnSpc>
              <a:spcBef>
                <a:spcPts val="0"/>
              </a:spcBef>
              <a:spcAft>
                <a:spcPts val="0"/>
              </a:spcAft>
              <a:buClr>
                <a:schemeClr val="accent1"/>
              </a:buClr>
              <a:buSzPts val="2400"/>
              <a:buFont typeface="Arial"/>
              <a:buNone/>
            </a:pPr>
            <a:endParaRPr sz="2400" b="0" i="0" u="none" strike="noStrike" cap="none">
              <a:solidFill>
                <a:schemeClr val="accent1"/>
              </a:solidFill>
              <a:latin typeface="Arial"/>
              <a:ea typeface="Arial"/>
              <a:cs typeface="Arial"/>
              <a:sym typeface="Arial"/>
            </a:endParaRPr>
          </a:p>
          <a:p>
            <a:pPr marL="0" marR="0" lvl="0" indent="0" algn="l" rtl="0">
              <a:lnSpc>
                <a:spcPct val="95000"/>
              </a:lnSpc>
              <a:spcBef>
                <a:spcPts val="0"/>
              </a:spcBef>
              <a:spcAft>
                <a:spcPts val="0"/>
              </a:spcAft>
              <a:buClr>
                <a:schemeClr val="accent1"/>
              </a:buClr>
              <a:buSzPts val="1400"/>
              <a:buFont typeface="Arial"/>
              <a:buNone/>
            </a:pPr>
            <a:r>
              <a:rPr lang="en-US" sz="1400" b="1" i="0" u="none" strike="noStrike" cap="none">
                <a:solidFill>
                  <a:schemeClr val="accent1"/>
                </a:solidFill>
                <a:latin typeface="Arial"/>
                <a:ea typeface="Arial"/>
                <a:cs typeface="Arial"/>
                <a:sym typeface="Arial"/>
              </a:rPr>
              <a:t>Course Number:     31</a:t>
            </a:r>
            <a:endParaRPr sz="1400" b="1" i="0" u="none" strike="noStrike" cap="none">
              <a:solidFill>
                <a:schemeClr val="accent1"/>
              </a:solidFill>
              <a:latin typeface="Arial"/>
              <a:ea typeface="Arial"/>
              <a:cs typeface="Arial"/>
              <a:sym typeface="Arial"/>
            </a:endParaRPr>
          </a:p>
          <a:p>
            <a:pPr marL="0" marR="0" lvl="0" indent="0" algn="l" rtl="0">
              <a:lnSpc>
                <a:spcPct val="95000"/>
              </a:lnSpc>
              <a:spcBef>
                <a:spcPts val="0"/>
              </a:spcBef>
              <a:spcAft>
                <a:spcPts val="0"/>
              </a:spcAft>
              <a:buClr>
                <a:schemeClr val="accent1"/>
              </a:buClr>
              <a:buSzPts val="1400"/>
              <a:buFont typeface="Arial"/>
              <a:buNone/>
            </a:pPr>
            <a:r>
              <a:rPr lang="en-US" sz="1400" b="1" i="0" u="none" strike="noStrike" cap="none">
                <a:solidFill>
                  <a:schemeClr val="accent1"/>
                </a:solidFill>
                <a:latin typeface="Arial"/>
                <a:ea typeface="Arial"/>
                <a:cs typeface="Arial"/>
                <a:sym typeface="Arial"/>
              </a:rPr>
              <a:t>Provider Number:  50111211</a:t>
            </a:r>
            <a:endParaRPr/>
          </a:p>
          <a:p>
            <a:pPr marL="0" marR="0" lvl="0" indent="0" algn="l" rtl="0">
              <a:lnSpc>
                <a:spcPct val="95000"/>
              </a:lnSpc>
              <a:spcBef>
                <a:spcPts val="0"/>
              </a:spcBef>
              <a:spcAft>
                <a:spcPts val="0"/>
              </a:spcAft>
              <a:buClr>
                <a:schemeClr val="accent1"/>
              </a:buClr>
              <a:buSzPts val="1400"/>
              <a:buFont typeface="Arial"/>
              <a:buNone/>
            </a:pPr>
            <a:r>
              <a:rPr lang="en-US" sz="1400" b="1" i="0" u="none" strike="noStrike" cap="none">
                <a:solidFill>
                  <a:schemeClr val="accent1"/>
                </a:solidFill>
                <a:latin typeface="Arial"/>
                <a:ea typeface="Arial"/>
                <a:cs typeface="Arial"/>
                <a:sym typeface="Arial"/>
              </a:rPr>
              <a:t>Credit: This course is 0.5 LU|HSWs</a:t>
            </a:r>
            <a:endParaRPr/>
          </a:p>
        </p:txBody>
      </p:sp>
      <p:grpSp>
        <p:nvGrpSpPr>
          <p:cNvPr id="257" name="Google Shape;257;p40"/>
          <p:cNvGrpSpPr/>
          <p:nvPr/>
        </p:nvGrpSpPr>
        <p:grpSpPr>
          <a:xfrm>
            <a:off x="0" y="-57717"/>
            <a:ext cx="9144000" cy="810000"/>
            <a:chOff x="6095999" y="863086"/>
            <a:chExt cx="15631199" cy="1080000"/>
          </a:xfrm>
        </p:grpSpPr>
        <p:sp>
          <p:nvSpPr>
            <p:cNvPr id="258" name="Google Shape;258;p40"/>
            <p:cNvSpPr/>
            <p:nvPr/>
          </p:nvSpPr>
          <p:spPr>
            <a:xfrm>
              <a:off x="6095999" y="863086"/>
              <a:ext cx="15631199" cy="10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259" name="Google Shape;259;p40"/>
            <p:cNvPicPr preferRelativeResize="0"/>
            <p:nvPr/>
          </p:nvPicPr>
          <p:blipFill rotWithShape="1">
            <a:blip r:embed="rId4">
              <a:alphaModFix/>
            </a:blip>
            <a:srcRect/>
            <a:stretch/>
          </p:blipFill>
          <p:spPr>
            <a:xfrm>
              <a:off x="19837197" y="1123200"/>
              <a:ext cx="1620001" cy="586800"/>
            </a:xfrm>
            <a:prstGeom prst="rect">
              <a:avLst/>
            </a:prstGeom>
            <a:noFill/>
            <a:ln>
              <a:noFill/>
            </a:ln>
          </p:spPr>
        </p:pic>
        <p:pic>
          <p:nvPicPr>
            <p:cNvPr id="260" name="Google Shape;260;p40"/>
            <p:cNvPicPr preferRelativeResize="0"/>
            <p:nvPr/>
          </p:nvPicPr>
          <p:blipFill rotWithShape="1">
            <a:blip r:embed="rId4">
              <a:alphaModFix/>
            </a:blip>
            <a:srcRect/>
            <a:stretch/>
          </p:blipFill>
          <p:spPr>
            <a:xfrm>
              <a:off x="6366033" y="1123200"/>
              <a:ext cx="1620001" cy="586800"/>
            </a:xfrm>
            <a:prstGeom prst="rect">
              <a:avLst/>
            </a:prstGeom>
            <a:noFill/>
            <a:ln>
              <a:noFill/>
            </a:ln>
          </p:spPr>
        </p:pic>
        <p:pic>
          <p:nvPicPr>
            <p:cNvPr id="261" name="Google Shape;261;p40"/>
            <p:cNvPicPr preferRelativeResize="0"/>
            <p:nvPr/>
          </p:nvPicPr>
          <p:blipFill rotWithShape="1">
            <a:blip r:embed="rId5">
              <a:alphaModFix/>
            </a:blip>
            <a:srcRect/>
            <a:stretch/>
          </p:blipFill>
          <p:spPr>
            <a:xfrm>
              <a:off x="8526034" y="1109686"/>
              <a:ext cx="1173600" cy="586800"/>
            </a:xfrm>
            <a:prstGeom prst="rect">
              <a:avLst/>
            </a:prstGeom>
            <a:noFill/>
            <a:ln>
              <a:noFill/>
            </a:ln>
          </p:spPr>
        </p:pic>
        <p:pic>
          <p:nvPicPr>
            <p:cNvPr id="262" name="Google Shape;262;p40"/>
            <p:cNvPicPr preferRelativeResize="0"/>
            <p:nvPr/>
          </p:nvPicPr>
          <p:blipFill rotWithShape="1">
            <a:blip r:embed="rId5">
              <a:alphaModFix/>
            </a:blip>
            <a:srcRect/>
            <a:stretch/>
          </p:blipFill>
          <p:spPr>
            <a:xfrm>
              <a:off x="18123596" y="1109686"/>
              <a:ext cx="1173600" cy="586800"/>
            </a:xfrm>
            <a:prstGeom prst="rect">
              <a:avLst/>
            </a:prstGeom>
            <a:noFill/>
            <a:ln>
              <a:noFill/>
            </a:ln>
          </p:spPr>
        </p:pic>
        <p:cxnSp>
          <p:nvCxnSpPr>
            <p:cNvPr id="263" name="Google Shape;263;p40"/>
            <p:cNvCxnSpPr/>
            <p:nvPr/>
          </p:nvCxnSpPr>
          <p:spPr>
            <a:xfrm>
              <a:off x="8256034" y="998086"/>
              <a:ext cx="0" cy="810000"/>
            </a:xfrm>
            <a:prstGeom prst="straightConnector1">
              <a:avLst/>
            </a:prstGeom>
            <a:noFill/>
            <a:ln w="15225" cap="flat" cmpd="sng">
              <a:solidFill>
                <a:srgbClr val="FFFFFF"/>
              </a:solidFill>
              <a:prstDash val="solid"/>
              <a:miter lim="800000"/>
              <a:headEnd type="none" w="sm" len="sm"/>
              <a:tailEnd type="none" w="sm" len="sm"/>
            </a:ln>
          </p:spPr>
        </p:cxnSp>
        <p:cxnSp>
          <p:nvCxnSpPr>
            <p:cNvPr id="264" name="Google Shape;264;p40"/>
            <p:cNvCxnSpPr/>
            <p:nvPr/>
          </p:nvCxnSpPr>
          <p:spPr>
            <a:xfrm>
              <a:off x="19567195" y="998086"/>
              <a:ext cx="0" cy="810000"/>
            </a:xfrm>
            <a:prstGeom prst="straightConnector1">
              <a:avLst/>
            </a:prstGeom>
            <a:noFill/>
            <a:ln w="15225" cap="flat" cmpd="sng">
              <a:solidFill>
                <a:srgbClr val="FFFFFF"/>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9"/>
          <p:cNvSpPr txBox="1">
            <a:spLocks noGrp="1"/>
          </p:cNvSpPr>
          <p:nvPr>
            <p:ph type="title"/>
          </p:nvPr>
        </p:nvSpPr>
        <p:spPr>
          <a:xfrm>
            <a:off x="288235" y="432000"/>
            <a:ext cx="8678465" cy="853200"/>
          </a:xfrm>
          <a:prstGeom prst="rect">
            <a:avLst/>
          </a:prstGeom>
          <a:noFill/>
          <a:ln>
            <a:noFill/>
          </a:ln>
        </p:spPr>
        <p:txBody>
          <a:bodyPr spcFirstLastPara="1" wrap="square" lIns="0" tIns="0" rIns="0" bIns="0" anchor="t" anchorCtr="0">
            <a:normAutofit fontScale="90000"/>
          </a:bodyPr>
          <a:lstStyle/>
          <a:p>
            <a:pPr marL="171450" lvl="0" indent="0" algn="l" rtl="0">
              <a:lnSpc>
                <a:spcPct val="90000"/>
              </a:lnSpc>
              <a:spcBef>
                <a:spcPts val="0"/>
              </a:spcBef>
              <a:spcAft>
                <a:spcPts val="0"/>
              </a:spcAft>
              <a:buClr>
                <a:schemeClr val="accent1"/>
              </a:buClr>
              <a:buSzPct val="100000"/>
              <a:buFont typeface="Arial"/>
              <a:buNone/>
            </a:pPr>
            <a:r>
              <a:rPr lang="en-US" sz="2200"/>
              <a:t>GPS-INSULATED VINYL SIDING PROVIDES ADDED R-VALUE &amp; CI FOR NEW &amp; EXISTING BUILDINGS. </a:t>
            </a:r>
            <a:br>
              <a:rPr lang="en-US" sz="2000"/>
            </a:br>
            <a:br>
              <a:rPr lang="en-US" sz="2000"/>
            </a:br>
            <a:endParaRPr sz="2000" b="1">
              <a:solidFill>
                <a:srgbClr val="C50022"/>
              </a:solidFill>
            </a:endParaRPr>
          </a:p>
        </p:txBody>
      </p:sp>
      <p:sp>
        <p:nvSpPr>
          <p:cNvPr id="412" name="Google Shape;412;p49"/>
          <p:cNvSpPr txBox="1">
            <a:spLocks noGrp="1"/>
          </p:cNvSpPr>
          <p:nvPr>
            <p:ph type="body" idx="1"/>
          </p:nvPr>
        </p:nvSpPr>
        <p:spPr>
          <a:xfrm>
            <a:off x="4922195" y="1852819"/>
            <a:ext cx="3629633" cy="292388"/>
          </a:xfrm>
          <a:prstGeom prst="rect">
            <a:avLst/>
          </a:prstGeom>
          <a:solidFill>
            <a:srgbClr val="00B0F0"/>
          </a:solidFill>
          <a:ln>
            <a:noFill/>
          </a:ln>
        </p:spPr>
        <p:txBody>
          <a:bodyPr spcFirstLastPara="1" wrap="square" lIns="0" tIns="0" rIns="0" bIns="0" anchor="t" anchorCtr="0">
            <a:spAutoFit/>
          </a:bodyPr>
          <a:lstStyle/>
          <a:p>
            <a:pPr marL="0" lvl="0" indent="0" algn="ctr" rtl="0">
              <a:lnSpc>
                <a:spcPct val="95000"/>
              </a:lnSpc>
              <a:spcBef>
                <a:spcPts val="0"/>
              </a:spcBef>
              <a:spcAft>
                <a:spcPts val="0"/>
              </a:spcAft>
              <a:buSzPts val="2000"/>
              <a:buNone/>
            </a:pPr>
            <a:r>
              <a:rPr lang="en-US" sz="2000">
                <a:solidFill>
                  <a:schemeClr val="lt2"/>
                </a:solidFill>
                <a:latin typeface="Arial"/>
                <a:ea typeface="Arial"/>
                <a:cs typeface="Arial"/>
                <a:sym typeface="Arial"/>
              </a:rPr>
              <a:t>After GPS Vinyl Siding</a:t>
            </a:r>
            <a:endParaRPr/>
          </a:p>
        </p:txBody>
      </p:sp>
      <p:sp>
        <p:nvSpPr>
          <p:cNvPr id="413" name="Google Shape;413;p49"/>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10</a:t>
            </a:fld>
            <a:endParaRPr/>
          </a:p>
        </p:txBody>
      </p:sp>
      <p:sp>
        <p:nvSpPr>
          <p:cNvPr id="414" name="Google Shape;414;p49"/>
          <p:cNvSpPr txBox="1">
            <a:spLocks noGrp="1"/>
          </p:cNvSpPr>
          <p:nvPr>
            <p:ph type="body" idx="4294967295"/>
          </p:nvPr>
        </p:nvSpPr>
        <p:spPr>
          <a:xfrm>
            <a:off x="885216" y="1897299"/>
            <a:ext cx="3686784" cy="292388"/>
          </a:xfrm>
          <a:prstGeom prst="rect">
            <a:avLst/>
          </a:prstGeom>
          <a:solidFill>
            <a:srgbClr val="00B0F0"/>
          </a:solidFill>
          <a:ln w="9525" cap="flat" cmpd="sng">
            <a:solidFill>
              <a:schemeClr val="dk1"/>
            </a:solidFill>
            <a:prstDash val="solid"/>
            <a:miter lim="800000"/>
            <a:headEnd type="none" w="sm" len="sm"/>
            <a:tailEnd type="none" w="sm" len="sm"/>
          </a:ln>
        </p:spPr>
        <p:txBody>
          <a:bodyPr spcFirstLastPara="1" wrap="square" lIns="0" tIns="0" rIns="0" bIns="0" anchor="t" anchorCtr="0">
            <a:spAutoFit/>
          </a:bodyPr>
          <a:lstStyle/>
          <a:p>
            <a:pPr marL="0" lvl="0" indent="0" algn="ctr" rtl="0">
              <a:lnSpc>
                <a:spcPct val="95000"/>
              </a:lnSpc>
              <a:spcBef>
                <a:spcPts val="0"/>
              </a:spcBef>
              <a:spcAft>
                <a:spcPts val="0"/>
              </a:spcAft>
              <a:buSzPts val="2000"/>
              <a:buNone/>
            </a:pPr>
            <a:r>
              <a:rPr lang="en-US" sz="2000">
                <a:solidFill>
                  <a:schemeClr val="lt2"/>
                </a:solidFill>
                <a:latin typeface="Arial"/>
                <a:ea typeface="Arial"/>
                <a:cs typeface="Arial"/>
                <a:sym typeface="Arial"/>
              </a:rPr>
              <a:t>Before GPS Vinyl Siding</a:t>
            </a:r>
            <a:endParaRPr/>
          </a:p>
        </p:txBody>
      </p:sp>
      <p:sp>
        <p:nvSpPr>
          <p:cNvPr id="415" name="Google Shape;415;p49"/>
          <p:cNvSpPr txBox="1"/>
          <p:nvPr/>
        </p:nvSpPr>
        <p:spPr>
          <a:xfrm>
            <a:off x="654050" y="4816475"/>
            <a:ext cx="30735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Without… before</a:t>
            </a:r>
            <a:endParaRPr/>
          </a:p>
        </p:txBody>
      </p:sp>
      <p:sp>
        <p:nvSpPr>
          <p:cNvPr id="416" name="Google Shape;416;p49"/>
          <p:cNvSpPr txBox="1"/>
          <p:nvPr/>
        </p:nvSpPr>
        <p:spPr>
          <a:xfrm>
            <a:off x="4803775" y="5245100"/>
            <a:ext cx="21980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With… after</a:t>
            </a:r>
            <a:endParaRPr/>
          </a:p>
        </p:txBody>
      </p:sp>
      <p:pic>
        <p:nvPicPr>
          <p:cNvPr id="417" name="Google Shape;417;p49" descr="A picture containing screenshot, diagram, colorfulness&#10;&#10;Description automatically generated"/>
          <p:cNvPicPr preferRelativeResize="0"/>
          <p:nvPr/>
        </p:nvPicPr>
        <p:blipFill rotWithShape="1">
          <a:blip r:embed="rId3">
            <a:alphaModFix/>
          </a:blip>
          <a:srcRect/>
          <a:stretch/>
        </p:blipFill>
        <p:spPr>
          <a:xfrm>
            <a:off x="663479" y="2712826"/>
            <a:ext cx="8219004" cy="3382493"/>
          </a:xfrm>
          <a:prstGeom prst="rect">
            <a:avLst/>
          </a:prstGeom>
          <a:noFill/>
          <a:ln>
            <a:noFill/>
          </a:ln>
        </p:spPr>
      </p:pic>
      <p:sp>
        <p:nvSpPr>
          <p:cNvPr id="418" name="Google Shape;418;p49"/>
          <p:cNvSpPr txBox="1"/>
          <p:nvPr/>
        </p:nvSpPr>
        <p:spPr>
          <a:xfrm>
            <a:off x="885216" y="2321305"/>
            <a:ext cx="3706324" cy="492443"/>
          </a:xfrm>
          <a:prstGeom prst="rect">
            <a:avLst/>
          </a:prstGeom>
          <a:gradFill>
            <a:gsLst>
              <a:gs pos="0">
                <a:srgbClr val="CE474C"/>
              </a:gs>
              <a:gs pos="50000">
                <a:srgbClr val="CE001B"/>
              </a:gs>
              <a:gs pos="100000">
                <a:srgbClr val="BF0011"/>
              </a:gs>
            </a:gsLst>
            <a:lin ang="5400000" scaled="0"/>
          </a:grad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Red, Yellow Shows Energy Leaks/ Thermal Bridging via Stud &amp; Framing</a:t>
            </a:r>
            <a:endParaRPr/>
          </a:p>
        </p:txBody>
      </p:sp>
      <p:sp>
        <p:nvSpPr>
          <p:cNvPr id="419" name="Google Shape;419;p49"/>
          <p:cNvSpPr txBox="1"/>
          <p:nvPr/>
        </p:nvSpPr>
        <p:spPr>
          <a:xfrm>
            <a:off x="4922195" y="2273726"/>
            <a:ext cx="3629633" cy="492443"/>
          </a:xfrm>
          <a:prstGeom prst="rect">
            <a:avLst/>
          </a:prstGeom>
          <a:solidFill>
            <a:schemeClr val="accent1"/>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lt1"/>
                </a:solidFill>
                <a:latin typeface="Arial"/>
                <a:ea typeface="Arial"/>
                <a:cs typeface="Arial"/>
                <a:sym typeface="Arial"/>
              </a:rPr>
              <a:t>Solid Blue Shows Energy Leaks /Thermal Bridging Solved!</a:t>
            </a:r>
            <a:endParaRPr/>
          </a:p>
        </p:txBody>
      </p:sp>
      <p:sp>
        <p:nvSpPr>
          <p:cNvPr id="420" name="Google Shape;420;p49"/>
          <p:cNvSpPr txBox="1"/>
          <p:nvPr/>
        </p:nvSpPr>
        <p:spPr>
          <a:xfrm>
            <a:off x="6731479" y="5150435"/>
            <a:ext cx="403839" cy="184666"/>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C02B44"/>
                </a:solidFill>
                <a:latin typeface="Arial"/>
                <a:ea typeface="Arial"/>
                <a:cs typeface="Arial"/>
                <a:sym typeface="Arial"/>
              </a:rPr>
              <a:t>GPS </a:t>
            </a:r>
            <a:endParaRPr/>
          </a:p>
        </p:txBody>
      </p:sp>
      <p:sp>
        <p:nvSpPr>
          <p:cNvPr id="421" name="Google Shape;421;p49"/>
          <p:cNvSpPr/>
          <p:nvPr/>
        </p:nvSpPr>
        <p:spPr>
          <a:xfrm rot="-2351042">
            <a:off x="7076253" y="4961106"/>
            <a:ext cx="589143" cy="374054"/>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aphicFrame>
        <p:nvGraphicFramePr>
          <p:cNvPr id="427" name="Google Shape;427;p50"/>
          <p:cNvGraphicFramePr/>
          <p:nvPr/>
        </p:nvGraphicFramePr>
        <p:xfrm>
          <a:off x="596348" y="1612615"/>
          <a:ext cx="7818625" cy="3913835"/>
        </p:xfrm>
        <a:graphic>
          <a:graphicData uri="http://schemas.openxmlformats.org/drawingml/2006/table">
            <a:tbl>
              <a:tblPr firstRow="1" firstCol="1">
                <a:noFill/>
                <a:tableStyleId>{C743C177-8959-4C37-9EA5-ECC1B22D83D1}</a:tableStyleId>
              </a:tblPr>
              <a:tblGrid>
                <a:gridCol w="864700">
                  <a:extLst>
                    <a:ext uri="{9D8B030D-6E8A-4147-A177-3AD203B41FA5}">
                      <a16:colId xmlns:a16="http://schemas.microsoft.com/office/drawing/2014/main" val="20000"/>
                    </a:ext>
                  </a:extLst>
                </a:gridCol>
                <a:gridCol w="610825">
                  <a:extLst>
                    <a:ext uri="{9D8B030D-6E8A-4147-A177-3AD203B41FA5}">
                      <a16:colId xmlns:a16="http://schemas.microsoft.com/office/drawing/2014/main" val="20001"/>
                    </a:ext>
                  </a:extLst>
                </a:gridCol>
                <a:gridCol w="631575">
                  <a:extLst>
                    <a:ext uri="{9D8B030D-6E8A-4147-A177-3AD203B41FA5}">
                      <a16:colId xmlns:a16="http://schemas.microsoft.com/office/drawing/2014/main" val="20002"/>
                    </a:ext>
                  </a:extLst>
                </a:gridCol>
                <a:gridCol w="653225">
                  <a:extLst>
                    <a:ext uri="{9D8B030D-6E8A-4147-A177-3AD203B41FA5}">
                      <a16:colId xmlns:a16="http://schemas.microsoft.com/office/drawing/2014/main" val="20003"/>
                    </a:ext>
                  </a:extLst>
                </a:gridCol>
                <a:gridCol w="4236825">
                  <a:extLst>
                    <a:ext uri="{9D8B030D-6E8A-4147-A177-3AD203B41FA5}">
                      <a16:colId xmlns:a16="http://schemas.microsoft.com/office/drawing/2014/main" val="20004"/>
                    </a:ext>
                  </a:extLst>
                </a:gridCol>
                <a:gridCol w="821475">
                  <a:extLst>
                    <a:ext uri="{9D8B030D-6E8A-4147-A177-3AD203B41FA5}">
                      <a16:colId xmlns:a16="http://schemas.microsoft.com/office/drawing/2014/main" val="20005"/>
                    </a:ext>
                  </a:extLst>
                </a:gridCol>
              </a:tblGrid>
              <a:tr h="392925">
                <a:tc gridSpan="6">
                  <a:txBody>
                    <a:bodyPr/>
                    <a:lstStyle/>
                    <a:p>
                      <a:pPr marL="0" marR="0" lvl="0" indent="0" algn="ctr" rtl="0">
                        <a:spcBef>
                          <a:spcPts val="0"/>
                        </a:spcBef>
                        <a:spcAft>
                          <a:spcPts val="0"/>
                        </a:spcAft>
                        <a:buNone/>
                      </a:pPr>
                      <a:r>
                        <a:rPr lang="en-US" sz="700" u="none" strike="noStrike" cap="none"/>
                        <a:t> </a:t>
                      </a:r>
                      <a:endParaRPr/>
                    </a:p>
                  </a:txBody>
                  <a:tcPr marL="5200" marR="5200" marT="5200" marB="52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0100">
                <a:tc>
                  <a:txBody>
                    <a:bodyPr/>
                    <a:lstStyle/>
                    <a:p>
                      <a:pPr marL="0" marR="0" lvl="0" indent="0" algn="ctr" rtl="0">
                        <a:spcBef>
                          <a:spcPts val="0"/>
                        </a:spcBef>
                        <a:spcAft>
                          <a:spcPts val="0"/>
                        </a:spcAft>
                        <a:buNone/>
                      </a:pPr>
                      <a:r>
                        <a:rPr lang="en-US" sz="800" b="1" u="none" strike="noStrike" cap="none">
                          <a:solidFill>
                            <a:srgbClr val="292929"/>
                          </a:solidFill>
                        </a:rPr>
                        <a:t>CLIMATE ZONE</a:t>
                      </a:r>
                      <a:endParaRPr/>
                    </a:p>
                  </a:txBody>
                  <a:tcPr marL="5200" marR="5200" marT="5200" marB="5200"/>
                </a:tc>
                <a:tc>
                  <a:txBody>
                    <a:bodyPr/>
                    <a:lstStyle/>
                    <a:p>
                      <a:pPr marL="0" marR="0" lvl="0" indent="0" algn="ctr" rtl="0">
                        <a:spcBef>
                          <a:spcPts val="0"/>
                        </a:spcBef>
                        <a:spcAft>
                          <a:spcPts val="0"/>
                        </a:spcAft>
                        <a:buNone/>
                      </a:pPr>
                      <a:r>
                        <a:rPr lang="en-US" sz="800" b="1" u="none" strike="noStrike" cap="none">
                          <a:solidFill>
                            <a:srgbClr val="292929"/>
                          </a:solidFill>
                        </a:rPr>
                        <a:t>UNINSULATED ATTIC</a:t>
                      </a:r>
                      <a:endParaRPr/>
                    </a:p>
                  </a:txBody>
                  <a:tcPr marL="5200" marR="5200" marT="5200" marB="5200"/>
                </a:tc>
                <a:tc>
                  <a:txBody>
                    <a:bodyPr/>
                    <a:lstStyle/>
                    <a:p>
                      <a:pPr marL="0" marR="0" lvl="0" indent="0" algn="ctr" rtl="0">
                        <a:spcBef>
                          <a:spcPts val="0"/>
                        </a:spcBef>
                        <a:spcAft>
                          <a:spcPts val="0"/>
                        </a:spcAft>
                        <a:buNone/>
                      </a:pPr>
                      <a:r>
                        <a:rPr lang="en-US" sz="800" b="1" u="none" strike="noStrike" cap="none">
                          <a:solidFill>
                            <a:srgbClr val="292929"/>
                          </a:solidFill>
                        </a:rPr>
                        <a:t>3-4 INCHES OF</a:t>
                      </a:r>
                      <a:endParaRPr/>
                    </a:p>
                  </a:txBody>
                  <a:tcPr marL="5200" marR="5200" marT="5200" marB="5200"/>
                </a:tc>
                <a:tc>
                  <a:txBody>
                    <a:bodyPr/>
                    <a:lstStyle/>
                    <a:p>
                      <a:pPr marL="0" marR="0" lvl="0" indent="0" algn="ctr" rtl="0">
                        <a:spcBef>
                          <a:spcPts val="0"/>
                        </a:spcBef>
                        <a:spcAft>
                          <a:spcPts val="0"/>
                        </a:spcAft>
                        <a:buNone/>
                      </a:pPr>
                      <a:r>
                        <a:rPr lang="en-US" sz="800" b="1" u="none" strike="noStrike" cap="none">
                          <a:solidFill>
                            <a:srgbClr val="292929"/>
                          </a:solidFill>
                        </a:rPr>
                        <a:t>UNINSULATED FLOOR</a:t>
                      </a:r>
                      <a:endParaRPr/>
                    </a:p>
                  </a:txBody>
                  <a:tcPr marL="5200" marR="5200" marT="5200" marB="5200">
                    <a:lnR w="12700" cap="flat" cmpd="sng">
                      <a:solidFill>
                        <a:schemeClr val="dk1"/>
                      </a:solidFill>
                      <a:prstDash val="solid"/>
                      <a:round/>
                      <a:headEnd type="none" w="sm" len="sm"/>
                      <a:tailEnd type="none" w="sm" len="sm"/>
                    </a:lnR>
                  </a:tcPr>
                </a:tc>
                <a:tc>
                  <a:txBody>
                    <a:bodyPr/>
                    <a:lstStyle/>
                    <a:p>
                      <a:pPr marL="0" marR="0" lvl="0" indent="0" algn="ctr" rtl="0">
                        <a:spcBef>
                          <a:spcPts val="0"/>
                        </a:spcBef>
                        <a:spcAft>
                          <a:spcPts val="0"/>
                        </a:spcAft>
                        <a:buNone/>
                      </a:pPr>
                      <a:r>
                        <a:rPr lang="en-US" sz="1100" b="1" u="none" strike="noStrike" cap="none">
                          <a:solidFill>
                            <a:schemeClr val="dk1"/>
                          </a:solidFill>
                        </a:rPr>
                        <a:t>UNINSULATED WOOD-FRAME WALL</a:t>
                      </a:r>
                      <a:endParaRPr/>
                    </a:p>
                  </a:txBody>
                  <a:tcPr marL="5200" marR="5200" marT="5200" marB="5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b="1" u="none" strike="noStrike" cap="none">
                          <a:solidFill>
                            <a:srgbClr val="292929"/>
                          </a:solidFill>
                        </a:rPr>
                        <a:t>INSULATED WOOD FRAME WALL</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291575">
                <a:tc>
                  <a:txBody>
                    <a:bodyPr/>
                    <a:lstStyle/>
                    <a:p>
                      <a:pPr marL="0" marR="0" lvl="0" indent="0" algn="ctr" rtl="0">
                        <a:spcBef>
                          <a:spcPts val="0"/>
                        </a:spcBef>
                        <a:spcAft>
                          <a:spcPts val="0"/>
                        </a:spcAft>
                        <a:buNone/>
                      </a:pPr>
                      <a:r>
                        <a:rPr lang="en-US" sz="1100" b="0" u="none" strike="noStrike" cap="none">
                          <a:solidFill>
                            <a:srgbClr val="292929"/>
                          </a:solidFill>
                        </a:rPr>
                        <a:t>1</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R30–R49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R19–R38</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R13</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R13 or R0 + R10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N/A</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285175">
                <a:tc>
                  <a:txBody>
                    <a:bodyPr/>
                    <a:lstStyle/>
                    <a:p>
                      <a:pPr marL="0" marR="0" lvl="0" indent="0" algn="ctr" rtl="0">
                        <a:spcBef>
                          <a:spcPts val="0"/>
                        </a:spcBef>
                        <a:spcAft>
                          <a:spcPts val="0"/>
                        </a:spcAft>
                        <a:buNone/>
                      </a:pPr>
                      <a:r>
                        <a:rPr lang="en-US" sz="1100" b="0" u="none" strike="noStrike" cap="none">
                          <a:solidFill>
                            <a:srgbClr val="292929"/>
                          </a:solidFill>
                        </a:rPr>
                        <a:t>2</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R38–R49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R13</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R13 or R0 + R10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N/A</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513600">
                <a:tc>
                  <a:txBody>
                    <a:bodyPr/>
                    <a:lstStyle/>
                    <a:p>
                      <a:pPr marL="0" marR="0" lvl="0" indent="0" algn="ctr" rtl="0">
                        <a:spcBef>
                          <a:spcPts val="0"/>
                        </a:spcBef>
                        <a:spcAft>
                          <a:spcPts val="0"/>
                        </a:spcAft>
                        <a:buNone/>
                      </a:pPr>
                      <a:r>
                        <a:rPr lang="en-US" sz="1100" b="0" u="none" strike="noStrike" cap="none">
                          <a:solidFill>
                            <a:srgbClr val="292929"/>
                          </a:solidFill>
                        </a:rPr>
                        <a:t>3</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R38–R49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R19</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R20 or R13 + R5 CI or R0 + R15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Add R5 CI</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513600">
                <a:tc>
                  <a:txBody>
                    <a:bodyPr/>
                    <a:lstStyle/>
                    <a:p>
                      <a:pPr marL="0" marR="0" lvl="0" indent="0" algn="ctr" rtl="0">
                        <a:spcBef>
                          <a:spcPts val="0"/>
                        </a:spcBef>
                        <a:spcAft>
                          <a:spcPts val="0"/>
                        </a:spcAft>
                        <a:buNone/>
                      </a:pPr>
                      <a:r>
                        <a:rPr lang="en-US" sz="1100" b="0" u="none" strike="noStrike" cap="none">
                          <a:solidFill>
                            <a:srgbClr val="292929"/>
                          </a:solidFill>
                        </a:rPr>
                        <a:t>4 EXCEPT MARINE</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R19</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R20 + R5 CI or R13 + R10 CI or R0 + R15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Add R10 CI</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513600">
                <a:tc>
                  <a:txBody>
                    <a:bodyPr/>
                    <a:lstStyle/>
                    <a:p>
                      <a:pPr marL="0" marR="0" lvl="0" indent="0" algn="ctr" rtl="0">
                        <a:spcBef>
                          <a:spcPts val="0"/>
                        </a:spcBef>
                        <a:spcAft>
                          <a:spcPts val="0"/>
                        </a:spcAft>
                        <a:buNone/>
                      </a:pPr>
                      <a:r>
                        <a:rPr lang="en-US" sz="1100" b="0" u="none" strike="noStrike" cap="none">
                          <a:solidFill>
                            <a:srgbClr val="292929"/>
                          </a:solidFill>
                        </a:rPr>
                        <a:t>4 MARINE AND 5</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R30</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R20 + R5 CI or R13 + R10 CI or R0 + R15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Add R10 CI</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r h="513600">
                <a:tc>
                  <a:txBody>
                    <a:bodyPr/>
                    <a:lstStyle/>
                    <a:p>
                      <a:pPr marL="0" marR="0" lvl="0" indent="0" algn="ctr" rtl="0">
                        <a:spcBef>
                          <a:spcPts val="0"/>
                        </a:spcBef>
                        <a:spcAft>
                          <a:spcPts val="0"/>
                        </a:spcAft>
                        <a:buNone/>
                      </a:pPr>
                      <a:r>
                        <a:rPr lang="en-US" sz="1100" b="0" u="none" strike="noStrike" cap="none">
                          <a:solidFill>
                            <a:srgbClr val="292929"/>
                          </a:solidFill>
                        </a:rPr>
                        <a:t>6</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R30</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R20 + R5 CI or R13 + R10 CI or R0 + R20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Add R10 CI</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7"/>
                  </a:ext>
                </a:extLst>
              </a:tr>
              <a:tr h="513600">
                <a:tc>
                  <a:txBody>
                    <a:bodyPr/>
                    <a:lstStyle/>
                    <a:p>
                      <a:pPr marL="0" marR="0" lvl="0" indent="0" algn="ctr" rtl="0">
                        <a:spcBef>
                          <a:spcPts val="0"/>
                        </a:spcBef>
                        <a:spcAft>
                          <a:spcPts val="0"/>
                        </a:spcAft>
                        <a:buNone/>
                      </a:pPr>
                      <a:r>
                        <a:rPr lang="en-US" sz="1100" b="0" u="none" strike="noStrike" cap="none">
                          <a:solidFill>
                            <a:srgbClr val="292929"/>
                          </a:solidFill>
                        </a:rPr>
                        <a:t>7 AND 8</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R60</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R49</a:t>
                      </a:r>
                      <a:endParaRPr/>
                    </a:p>
                  </a:txBody>
                  <a:tcPr marL="5200" marR="5200" marT="5200" marB="5200" anchor="ctr"/>
                </a:tc>
                <a:tc>
                  <a:txBody>
                    <a:bodyPr/>
                    <a:lstStyle/>
                    <a:p>
                      <a:pPr marL="0" marR="0" lvl="0" indent="0" algn="ctr" rtl="0">
                        <a:spcBef>
                          <a:spcPts val="0"/>
                        </a:spcBef>
                        <a:spcAft>
                          <a:spcPts val="0"/>
                        </a:spcAft>
                        <a:buNone/>
                      </a:pPr>
                      <a:r>
                        <a:rPr lang="en-US" sz="700" u="none" strike="noStrike" cap="none"/>
                        <a:t>R38</a:t>
                      </a:r>
                      <a:endParaRPr/>
                    </a:p>
                  </a:txBody>
                  <a:tcPr marL="5200" marR="5200" marT="5200" marB="5200" anchor="ctr">
                    <a:lnR w="12700" cap="flat" cmpd="sng">
                      <a:solidFill>
                        <a:schemeClr val="dk1"/>
                      </a:solidFill>
                      <a:prstDash val="solid"/>
                      <a:round/>
                      <a:headEnd type="none" w="sm" len="sm"/>
                      <a:tailEnd type="none" w="sm" len="sm"/>
                    </a:lnR>
                  </a:tcPr>
                </a:tc>
                <a:tc>
                  <a:txBody>
                    <a:bodyPr/>
                    <a:lstStyle/>
                    <a:p>
                      <a:pPr marL="0" marR="0" lvl="0" indent="0" algn="l" rtl="0">
                        <a:spcBef>
                          <a:spcPts val="0"/>
                        </a:spcBef>
                        <a:spcAft>
                          <a:spcPts val="0"/>
                        </a:spcAft>
                        <a:buNone/>
                      </a:pPr>
                      <a:r>
                        <a:rPr lang="en-US" sz="1600" b="1" u="none" strike="noStrike" cap="none">
                          <a:solidFill>
                            <a:srgbClr val="C00000"/>
                          </a:solidFill>
                        </a:rPr>
                        <a:t> R20 + R5 CI or R13 + R10 CI or R0 + R20 CI</a:t>
                      </a:r>
                      <a:endParaRPr/>
                    </a:p>
                  </a:txBody>
                  <a:tcPr marL="5200" marR="5200" marT="5200" marB="52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800" u="none" strike="noStrike" cap="none"/>
                        <a:t>Add R10 CI</a:t>
                      </a:r>
                      <a:endParaRPr/>
                    </a:p>
                  </a:txBody>
                  <a:tcPr marL="5200" marR="5200" marT="5200" marB="5200"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428" name="Google Shape;428;p50"/>
          <p:cNvSpPr txBox="1"/>
          <p:nvPr/>
        </p:nvSpPr>
        <p:spPr>
          <a:xfrm>
            <a:off x="578554" y="6150114"/>
            <a:ext cx="6584246" cy="70788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0" i="0" u="none" strike="noStrike" cap="none">
                <a:solidFill>
                  <a:srgbClr val="292929"/>
                </a:solidFill>
                <a:latin typeface="Karla"/>
                <a:ea typeface="Karla"/>
                <a:cs typeface="Karla"/>
                <a:sym typeface="Karla"/>
              </a:rPr>
              <a:t>*Note: In the table above, CI stands for "continuous insulation" applied to the wall assembly’s exterior just inside the cladding. Source: energy.gov</a:t>
            </a: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9" name="Google Shape;429;p50"/>
          <p:cNvSpPr txBox="1"/>
          <p:nvPr/>
        </p:nvSpPr>
        <p:spPr>
          <a:xfrm>
            <a:off x="560760" y="487772"/>
            <a:ext cx="7986892" cy="14166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accent1"/>
                </a:solidFill>
                <a:latin typeface="Arial"/>
                <a:ea typeface="Arial"/>
                <a:cs typeface="Arial"/>
                <a:sym typeface="Arial"/>
              </a:rPr>
              <a:t>2021 IECC REQUIRING CONTINUOUS INSULATION  TO REDUCE CARBON EMISSIONS </a:t>
            </a:r>
            <a:endParaRPr/>
          </a:p>
          <a:p>
            <a:pPr marL="0" marR="0" lvl="0" indent="0" algn="l" rtl="0">
              <a:spcBef>
                <a:spcPts val="0"/>
              </a:spcBef>
              <a:spcAft>
                <a:spcPts val="0"/>
              </a:spcAft>
              <a:buNone/>
            </a:pPr>
            <a:endParaRPr sz="2800" b="1">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1"/>
          <p:cNvSpPr txBox="1">
            <a:spLocks noGrp="1"/>
          </p:cNvSpPr>
          <p:nvPr>
            <p:ph type="title"/>
          </p:nvPr>
        </p:nvSpPr>
        <p:spPr>
          <a:xfrm>
            <a:off x="457199" y="615667"/>
            <a:ext cx="7886700" cy="52008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400"/>
              <a:buFont typeface="Arial"/>
              <a:buNone/>
            </a:pPr>
            <a:r>
              <a:rPr lang="en-US" sz="2400"/>
              <a:t>GPS INSULATED VINYL SIDING ADDS CI PLUS ADDED R-VALUE</a:t>
            </a:r>
            <a:endParaRPr/>
          </a:p>
        </p:txBody>
      </p:sp>
      <p:sp>
        <p:nvSpPr>
          <p:cNvPr id="436" name="Google Shape;436;p51"/>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12</a:t>
            </a:fld>
            <a:endParaRPr/>
          </a:p>
        </p:txBody>
      </p:sp>
      <p:sp>
        <p:nvSpPr>
          <p:cNvPr id="437" name="Google Shape;437;p51"/>
          <p:cNvSpPr txBox="1"/>
          <p:nvPr/>
        </p:nvSpPr>
        <p:spPr>
          <a:xfrm>
            <a:off x="5332573" y="5414472"/>
            <a:ext cx="244329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Source: Progressive Foam </a:t>
            </a:r>
            <a:endParaRPr/>
          </a:p>
        </p:txBody>
      </p:sp>
      <p:grpSp>
        <p:nvGrpSpPr>
          <p:cNvPr id="438" name="Google Shape;438;p51"/>
          <p:cNvGrpSpPr/>
          <p:nvPr/>
        </p:nvGrpSpPr>
        <p:grpSpPr>
          <a:xfrm>
            <a:off x="370029" y="2373124"/>
            <a:ext cx="3149047" cy="2310210"/>
            <a:chOff x="0" y="477718"/>
            <a:chExt cx="3149047" cy="2310210"/>
          </a:xfrm>
        </p:grpSpPr>
        <p:sp>
          <p:nvSpPr>
            <p:cNvPr id="439" name="Google Shape;439;p51"/>
            <p:cNvSpPr/>
            <p:nvPr/>
          </p:nvSpPr>
          <p:spPr>
            <a:xfrm>
              <a:off x="0" y="477718"/>
              <a:ext cx="3149047" cy="733590"/>
            </a:xfrm>
            <a:prstGeom prst="roundRect">
              <a:avLst>
                <a:gd name="adj" fmla="val 16667"/>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1"/>
            <p:cNvSpPr txBox="1"/>
            <p:nvPr/>
          </p:nvSpPr>
          <p:spPr>
            <a:xfrm>
              <a:off x="35811" y="513529"/>
              <a:ext cx="3077425" cy="661968"/>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Only Insulated Siding Offers  CI</a:t>
              </a:r>
              <a:endParaRPr/>
            </a:p>
          </p:txBody>
        </p:sp>
        <p:sp>
          <p:nvSpPr>
            <p:cNvPr id="441" name="Google Shape;441;p51"/>
            <p:cNvSpPr/>
            <p:nvPr/>
          </p:nvSpPr>
          <p:spPr>
            <a:xfrm>
              <a:off x="0" y="1266028"/>
              <a:ext cx="3149047" cy="733590"/>
            </a:xfrm>
            <a:prstGeom prst="roundRect">
              <a:avLst>
                <a:gd name="adj" fmla="val 16667"/>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1"/>
            <p:cNvSpPr txBox="1"/>
            <p:nvPr/>
          </p:nvSpPr>
          <p:spPr>
            <a:xfrm>
              <a:off x="35811" y="1301839"/>
              <a:ext cx="3077425" cy="661968"/>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b="0" i="0">
                  <a:solidFill>
                    <a:schemeClr val="lt1"/>
                  </a:solidFill>
                  <a:latin typeface="Arial"/>
                  <a:ea typeface="Arial"/>
                  <a:cs typeface="Arial"/>
                  <a:sym typeface="Arial"/>
                </a:rPr>
                <a:t>GPS Insulated Vinyl Siding R-Value of 2.0 to 3.5</a:t>
              </a:r>
              <a:endParaRPr sz="1900">
                <a:solidFill>
                  <a:schemeClr val="lt1"/>
                </a:solidFill>
                <a:latin typeface="Arial"/>
                <a:ea typeface="Arial"/>
                <a:cs typeface="Arial"/>
                <a:sym typeface="Arial"/>
              </a:endParaRPr>
            </a:p>
          </p:txBody>
        </p:sp>
        <p:sp>
          <p:nvSpPr>
            <p:cNvPr id="443" name="Google Shape;443;p51"/>
            <p:cNvSpPr/>
            <p:nvPr/>
          </p:nvSpPr>
          <p:spPr>
            <a:xfrm>
              <a:off x="0" y="2054338"/>
              <a:ext cx="3149047" cy="733590"/>
            </a:xfrm>
            <a:prstGeom prst="roundRect">
              <a:avLst>
                <a:gd name="adj" fmla="val 16667"/>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1"/>
            <p:cNvSpPr txBox="1"/>
            <p:nvPr/>
          </p:nvSpPr>
          <p:spPr>
            <a:xfrm>
              <a:off x="35811" y="2090149"/>
              <a:ext cx="3077425" cy="661968"/>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Arial"/>
                <a:buNone/>
              </a:pPr>
              <a:r>
                <a:rPr lang="en-US" sz="1900">
                  <a:solidFill>
                    <a:schemeClr val="lt1"/>
                  </a:solidFill>
                  <a:latin typeface="Arial"/>
                  <a:ea typeface="Arial"/>
                  <a:cs typeface="Arial"/>
                  <a:sym typeface="Arial"/>
                </a:rPr>
                <a:t>Uninsulated Siding - Little R-value</a:t>
              </a:r>
              <a:endParaRPr/>
            </a:p>
          </p:txBody>
        </p:sp>
      </p:grpSp>
      <p:pic>
        <p:nvPicPr>
          <p:cNvPr id="445" name="Google Shape;445;p51"/>
          <p:cNvPicPr preferRelativeResize="0"/>
          <p:nvPr/>
        </p:nvPicPr>
        <p:blipFill rotWithShape="1">
          <a:blip r:embed="rId3">
            <a:alphaModFix/>
          </a:blip>
          <a:srcRect/>
          <a:stretch/>
        </p:blipFill>
        <p:spPr>
          <a:xfrm>
            <a:off x="3596485" y="1420471"/>
            <a:ext cx="5526450" cy="40170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2" descr="basf-949620-neopor-hr"/>
          <p:cNvPicPr preferRelativeResize="0"/>
          <p:nvPr/>
        </p:nvPicPr>
        <p:blipFill rotWithShape="1">
          <a:blip r:embed="rId3">
            <a:alphaModFix/>
          </a:blip>
          <a:srcRect/>
          <a:stretch/>
        </p:blipFill>
        <p:spPr>
          <a:xfrm>
            <a:off x="483900" y="1169978"/>
            <a:ext cx="8202902" cy="5494982"/>
          </a:xfrm>
          <a:prstGeom prst="rect">
            <a:avLst/>
          </a:prstGeom>
          <a:noFill/>
          <a:ln>
            <a:noFill/>
          </a:ln>
        </p:spPr>
      </p:pic>
      <p:grpSp>
        <p:nvGrpSpPr>
          <p:cNvPr id="452" name="Google Shape;452;p52"/>
          <p:cNvGrpSpPr/>
          <p:nvPr/>
        </p:nvGrpSpPr>
        <p:grpSpPr>
          <a:xfrm>
            <a:off x="1891170" y="1468276"/>
            <a:ext cx="5372348" cy="4984502"/>
            <a:chOff x="1123346" y="-9650"/>
            <a:chExt cx="5372348" cy="4984502"/>
          </a:xfrm>
        </p:grpSpPr>
        <p:sp>
          <p:nvSpPr>
            <p:cNvPr id="453" name="Google Shape;453;p52"/>
            <p:cNvSpPr/>
            <p:nvPr/>
          </p:nvSpPr>
          <p:spPr>
            <a:xfrm>
              <a:off x="1158773" y="-9650"/>
              <a:ext cx="2203164" cy="220316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C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2"/>
            <p:cNvSpPr txBox="1"/>
            <p:nvPr/>
          </p:nvSpPr>
          <p:spPr>
            <a:xfrm>
              <a:off x="1804065" y="635642"/>
              <a:ext cx="1557872" cy="155787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Nominal Water Absorption</a:t>
              </a:r>
              <a:endParaRPr/>
            </a:p>
          </p:txBody>
        </p:sp>
        <p:sp>
          <p:nvSpPr>
            <p:cNvPr id="455" name="Google Shape;455;p52"/>
            <p:cNvSpPr/>
            <p:nvPr/>
          </p:nvSpPr>
          <p:spPr>
            <a:xfrm rot="5400000">
              <a:off x="4292530" y="-9650"/>
              <a:ext cx="2203164" cy="220316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C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2"/>
            <p:cNvSpPr txBox="1"/>
            <p:nvPr/>
          </p:nvSpPr>
          <p:spPr>
            <a:xfrm>
              <a:off x="4292530" y="635642"/>
              <a:ext cx="1557872" cy="1557872"/>
            </a:xfrm>
            <a:prstGeom prst="rect">
              <a:avLst/>
            </a:prstGeom>
            <a:noFill/>
            <a:ln>
              <a:noFill/>
            </a:ln>
          </p:spPr>
          <p:txBody>
            <a:bodyPr spcFirstLastPara="1" wrap="square" lIns="142225" tIns="142225" rIns="142225" bIns="142225" anchor="ctr" anchorCtr="0">
              <a:noAutofit/>
            </a:bodyPr>
            <a:lstStyle/>
            <a:p>
              <a:pPr marL="0" marR="0" lvl="0" indent="0" algn="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100% Recyclable </a:t>
              </a:r>
              <a:endParaRPr sz="2000">
                <a:solidFill>
                  <a:schemeClr val="lt1"/>
                </a:solidFill>
                <a:latin typeface="Arial"/>
                <a:ea typeface="Arial"/>
                <a:cs typeface="Arial"/>
                <a:sym typeface="Arial"/>
              </a:endParaRPr>
            </a:p>
          </p:txBody>
        </p:sp>
        <p:sp>
          <p:nvSpPr>
            <p:cNvPr id="457" name="Google Shape;457;p52"/>
            <p:cNvSpPr/>
            <p:nvPr/>
          </p:nvSpPr>
          <p:spPr>
            <a:xfrm rot="10800000">
              <a:off x="4287309" y="2771688"/>
              <a:ext cx="2203164" cy="220316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C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2"/>
            <p:cNvSpPr txBox="1"/>
            <p:nvPr/>
          </p:nvSpPr>
          <p:spPr>
            <a:xfrm>
              <a:off x="4287309" y="2771688"/>
              <a:ext cx="1557872" cy="1557872"/>
            </a:xfrm>
            <a:prstGeom prst="rect">
              <a:avLst/>
            </a:prstGeom>
            <a:noFill/>
            <a:ln>
              <a:noFill/>
            </a:ln>
          </p:spPr>
          <p:txBody>
            <a:bodyPr spcFirstLastPara="1" wrap="square" lIns="142225" tIns="142225" rIns="142225" bIns="142225" anchor="ctr" anchorCtr="0">
              <a:noAutofit/>
            </a:bodyPr>
            <a:lstStyle/>
            <a:p>
              <a:pPr marL="0" marR="0" lvl="0" indent="0" algn="r"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Adheres EPS ASTM</a:t>
              </a:r>
              <a:endParaRPr sz="2000">
                <a:solidFill>
                  <a:schemeClr val="lt1"/>
                </a:solidFill>
                <a:latin typeface="Arial"/>
                <a:ea typeface="Arial"/>
                <a:cs typeface="Arial"/>
                <a:sym typeface="Arial"/>
              </a:endParaRPr>
            </a:p>
          </p:txBody>
        </p:sp>
        <p:sp>
          <p:nvSpPr>
            <p:cNvPr id="459" name="Google Shape;459;p52"/>
            <p:cNvSpPr/>
            <p:nvPr/>
          </p:nvSpPr>
          <p:spPr>
            <a:xfrm rot="-5400000">
              <a:off x="1123346" y="2771688"/>
              <a:ext cx="2203164" cy="220316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C5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2"/>
            <p:cNvSpPr txBox="1"/>
            <p:nvPr/>
          </p:nvSpPr>
          <p:spPr>
            <a:xfrm>
              <a:off x="1768638" y="2771688"/>
              <a:ext cx="1557872" cy="1557872"/>
            </a:xfrm>
            <a:prstGeom prst="rect">
              <a:avLst/>
            </a:prstGeom>
            <a:noFill/>
            <a:ln>
              <a:noFill/>
            </a:ln>
          </p:spPr>
          <p:txBody>
            <a:bodyPr spcFirstLastPara="1" wrap="square" lIns="142225" tIns="142225" rIns="142225" bIns="142225"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Low Embodied Carbon</a:t>
              </a:r>
              <a:endParaRPr/>
            </a:p>
          </p:txBody>
        </p:sp>
        <p:sp>
          <p:nvSpPr>
            <p:cNvPr id="461" name="Google Shape;461;p52"/>
            <p:cNvSpPr/>
            <p:nvPr/>
          </p:nvSpPr>
          <p:spPr>
            <a:xfrm>
              <a:off x="3050180" y="1779425"/>
              <a:ext cx="1466113" cy="127488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DEA8A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2"/>
            <p:cNvSpPr/>
            <p:nvPr/>
          </p:nvSpPr>
          <p:spPr>
            <a:xfrm rot="10800000">
              <a:off x="3050180" y="2033832"/>
              <a:ext cx="1466113" cy="1274881"/>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DEA8A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52"/>
          <p:cNvSpPr txBox="1">
            <a:spLocks noGrp="1"/>
          </p:cNvSpPr>
          <p:nvPr>
            <p:ph type="sldNum" idx="12"/>
          </p:nvPr>
        </p:nvSpPr>
        <p:spPr>
          <a:xfrm>
            <a:off x="6629399" y="6324686"/>
            <a:ext cx="2057403" cy="127001"/>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fld id="{00000000-1234-1234-1234-123412341234}" type="slidenum">
              <a:rPr lang="en-US" sz="900" b="1">
                <a:solidFill>
                  <a:srgbClr val="888888"/>
                </a:solidFill>
                <a:latin typeface="Arial"/>
                <a:ea typeface="Arial"/>
                <a:cs typeface="Arial"/>
                <a:sym typeface="Arial"/>
              </a:rPr>
              <a:t>13</a:t>
            </a:fld>
            <a:endParaRPr sz="900" b="1">
              <a:solidFill>
                <a:srgbClr val="888888"/>
              </a:solidFill>
              <a:latin typeface="Arial"/>
              <a:ea typeface="Arial"/>
              <a:cs typeface="Arial"/>
              <a:sym typeface="Arial"/>
            </a:endParaRPr>
          </a:p>
        </p:txBody>
      </p:sp>
      <p:sp>
        <p:nvSpPr>
          <p:cNvPr id="464" name="Google Shape;464;p52"/>
          <p:cNvSpPr txBox="1"/>
          <p:nvPr/>
        </p:nvSpPr>
        <p:spPr>
          <a:xfrm>
            <a:off x="483900" y="163746"/>
            <a:ext cx="8330552" cy="85225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800" b="1">
                <a:solidFill>
                  <a:schemeClr val="accent1"/>
                </a:solidFill>
                <a:latin typeface="Arial"/>
                <a:ea typeface="Arial"/>
                <a:cs typeface="Arial"/>
                <a:sym typeface="Arial"/>
              </a:rPr>
              <a:t>WHY GPS INSULATION?</a:t>
            </a:r>
            <a:endParaRPr/>
          </a:p>
        </p:txBody>
      </p:sp>
      <p:sp>
        <p:nvSpPr>
          <p:cNvPr id="465" name="Google Shape;465;p52"/>
          <p:cNvSpPr/>
          <p:nvPr/>
        </p:nvSpPr>
        <p:spPr>
          <a:xfrm>
            <a:off x="3666740" y="3091057"/>
            <a:ext cx="1768642" cy="1812782"/>
          </a:xfrm>
          <a:prstGeom prst="ellipse">
            <a:avLst/>
          </a:prstGeom>
          <a:blipFill rotWithShape="1">
            <a:blip r:embed="rId4">
              <a:alphaModFix amt="52999"/>
            </a:blip>
            <a:stretch>
              <a:fillRect/>
            </a:stretch>
          </a:blipFill>
          <a:ln>
            <a:noFill/>
          </a:ln>
          <a:effectLst>
            <a:outerShdw dist="50800" dir="5400000" algn="ctr" rotWithShape="0">
              <a:srgbClr val="000000">
                <a:alpha val="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6" name="Google Shape;466;p52"/>
          <p:cNvSpPr/>
          <p:nvPr/>
        </p:nvSpPr>
        <p:spPr>
          <a:xfrm>
            <a:off x="3333421" y="3643505"/>
            <a:ext cx="2435283"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cap="none">
                <a:solidFill>
                  <a:schemeClr val="lt1"/>
                </a:solidFill>
                <a:latin typeface="Arial"/>
                <a:ea typeface="Arial"/>
                <a:cs typeface="Arial"/>
                <a:sym typeface="Arial"/>
              </a:rPr>
              <a:t>GPS Safe &amp; Stable</a:t>
            </a:r>
            <a:endParaRPr/>
          </a:p>
          <a:p>
            <a:pPr marL="0" marR="0" lvl="0" indent="0" algn="ctr" rtl="0">
              <a:spcBef>
                <a:spcPts val="0"/>
              </a:spcBef>
              <a:spcAft>
                <a:spcPts val="0"/>
              </a:spcAft>
              <a:buNone/>
            </a:pPr>
            <a:r>
              <a:rPr lang="en-US" sz="2000" b="1">
                <a:solidFill>
                  <a:schemeClr val="lt1"/>
                </a:solidFill>
                <a:latin typeface="Arial"/>
                <a:ea typeface="Arial"/>
                <a:cs typeface="Arial"/>
                <a:sym typeface="Arial"/>
              </a:rPr>
              <a:t>+25 R-value</a:t>
            </a:r>
            <a:endParaRPr sz="2000" b="1"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3"/>
          <p:cNvPicPr preferRelativeResize="0"/>
          <p:nvPr/>
        </p:nvPicPr>
        <p:blipFill rotWithShape="1">
          <a:blip r:embed="rId3">
            <a:alphaModFix/>
          </a:blip>
          <a:srcRect/>
          <a:stretch/>
        </p:blipFill>
        <p:spPr>
          <a:xfrm>
            <a:off x="3935605" y="3744317"/>
            <a:ext cx="4817098" cy="3113683"/>
          </a:xfrm>
          <a:prstGeom prst="rect">
            <a:avLst/>
          </a:prstGeom>
          <a:noFill/>
          <a:ln>
            <a:noFill/>
          </a:ln>
        </p:spPr>
      </p:pic>
      <p:pic>
        <p:nvPicPr>
          <p:cNvPr id="473" name="Google Shape;473;p53" descr="Trim Shim.jpg"/>
          <p:cNvPicPr preferRelativeResize="0"/>
          <p:nvPr/>
        </p:nvPicPr>
        <p:blipFill rotWithShape="1">
          <a:blip r:embed="rId4">
            <a:alphaModFix/>
          </a:blip>
          <a:srcRect/>
          <a:stretch/>
        </p:blipFill>
        <p:spPr>
          <a:xfrm>
            <a:off x="3935605" y="1130968"/>
            <a:ext cx="2493411" cy="2613349"/>
          </a:xfrm>
          <a:prstGeom prst="rect">
            <a:avLst/>
          </a:prstGeom>
          <a:noFill/>
          <a:ln>
            <a:noFill/>
          </a:ln>
        </p:spPr>
      </p:pic>
      <p:sp>
        <p:nvSpPr>
          <p:cNvPr id="474" name="Google Shape;474;p53"/>
          <p:cNvSpPr txBox="1">
            <a:spLocks noGrp="1"/>
          </p:cNvSpPr>
          <p:nvPr>
            <p:ph type="title"/>
          </p:nvPr>
        </p:nvSpPr>
        <p:spPr>
          <a:xfrm>
            <a:off x="458423" y="461269"/>
            <a:ext cx="8294280"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400"/>
              <a:buFont typeface="Arial"/>
              <a:buNone/>
            </a:pPr>
            <a:r>
              <a:rPr lang="en-US" sz="2400" b="1"/>
              <a:t>FOR CI: SPECIFY SYSTEMS WITH GPS CI DETAILS </a:t>
            </a:r>
            <a:endParaRPr/>
          </a:p>
        </p:txBody>
      </p:sp>
      <p:grpSp>
        <p:nvGrpSpPr>
          <p:cNvPr id="475" name="Google Shape;475;p53"/>
          <p:cNvGrpSpPr/>
          <p:nvPr/>
        </p:nvGrpSpPr>
        <p:grpSpPr>
          <a:xfrm>
            <a:off x="506170" y="2079475"/>
            <a:ext cx="4141074" cy="4132706"/>
            <a:chOff x="378536" y="404275"/>
            <a:chExt cx="4141074" cy="4132706"/>
          </a:xfrm>
        </p:grpSpPr>
        <p:sp>
          <p:nvSpPr>
            <p:cNvPr id="476" name="Google Shape;476;p53"/>
            <p:cNvSpPr/>
            <p:nvPr/>
          </p:nvSpPr>
          <p:spPr>
            <a:xfrm>
              <a:off x="432678" y="408354"/>
              <a:ext cx="4086932" cy="4086932"/>
            </a:xfrm>
            <a:prstGeom prst="pie">
              <a:avLst>
                <a:gd name="adj1" fmla="val 16200000"/>
                <a:gd name="adj2" fmla="val 1800000"/>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3"/>
            <p:cNvSpPr txBox="1"/>
            <p:nvPr/>
          </p:nvSpPr>
          <p:spPr>
            <a:xfrm>
              <a:off x="2654705" y="1162491"/>
              <a:ext cx="1386637" cy="1362310"/>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a:solidFill>
                    <a:schemeClr val="lt1"/>
                  </a:solidFill>
                  <a:latin typeface="Arial"/>
                  <a:ea typeface="Arial"/>
                  <a:cs typeface="Arial"/>
                  <a:sym typeface="Arial"/>
                </a:rPr>
                <a:t>Details for CI</a:t>
              </a:r>
              <a:endParaRPr/>
            </a:p>
          </p:txBody>
        </p:sp>
        <p:sp>
          <p:nvSpPr>
            <p:cNvPr id="478" name="Google Shape;478;p53"/>
            <p:cNvSpPr/>
            <p:nvPr/>
          </p:nvSpPr>
          <p:spPr>
            <a:xfrm>
              <a:off x="401423" y="450049"/>
              <a:ext cx="4086932" cy="4086932"/>
            </a:xfrm>
            <a:prstGeom prst="pie">
              <a:avLst>
                <a:gd name="adj1" fmla="val 1800000"/>
                <a:gd name="adj2" fmla="val 9000000"/>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3"/>
            <p:cNvSpPr txBox="1"/>
            <p:nvPr/>
          </p:nvSpPr>
          <p:spPr>
            <a:xfrm>
              <a:off x="1520464" y="3028709"/>
              <a:ext cx="1848850" cy="1265002"/>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a:solidFill>
                    <a:schemeClr val="lt1"/>
                  </a:solidFill>
                  <a:latin typeface="Arial"/>
                  <a:ea typeface="Arial"/>
                  <a:cs typeface="Arial"/>
                  <a:sym typeface="Arial"/>
                </a:rPr>
                <a:t>GPS for Maximum R-Value</a:t>
              </a:r>
              <a:endParaRPr sz="2400">
                <a:solidFill>
                  <a:schemeClr val="lt1"/>
                </a:solidFill>
                <a:latin typeface="Arial"/>
                <a:ea typeface="Arial"/>
                <a:cs typeface="Arial"/>
                <a:sym typeface="Arial"/>
              </a:endParaRPr>
            </a:p>
          </p:txBody>
        </p:sp>
        <p:sp>
          <p:nvSpPr>
            <p:cNvPr id="480" name="Google Shape;480;p53"/>
            <p:cNvSpPr/>
            <p:nvPr/>
          </p:nvSpPr>
          <p:spPr>
            <a:xfrm>
              <a:off x="378536" y="404275"/>
              <a:ext cx="4086932" cy="4086932"/>
            </a:xfrm>
            <a:prstGeom prst="pie">
              <a:avLst>
                <a:gd name="adj1" fmla="val 9000000"/>
                <a:gd name="adj2" fmla="val 16200000"/>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3"/>
            <p:cNvSpPr txBox="1"/>
            <p:nvPr/>
          </p:nvSpPr>
          <p:spPr>
            <a:xfrm>
              <a:off x="816422" y="1207065"/>
              <a:ext cx="1386637" cy="1362310"/>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a:solidFill>
                    <a:schemeClr val="lt1"/>
                  </a:solidFill>
                  <a:latin typeface="Arial"/>
                  <a:ea typeface="Arial"/>
                  <a:cs typeface="Arial"/>
                  <a:sym typeface="Arial"/>
                </a:rPr>
                <a:t>Adhered Insulation</a:t>
              </a:r>
              <a:endParaRPr sz="2400">
                <a:solidFill>
                  <a:schemeClr val="lt1"/>
                </a:solidFill>
                <a:latin typeface="Arial"/>
                <a:ea typeface="Arial"/>
                <a:cs typeface="Arial"/>
                <a:sym typeface="Arial"/>
              </a:endParaRPr>
            </a:p>
          </p:txBody>
        </p:sp>
      </p:grpSp>
      <p:sp>
        <p:nvSpPr>
          <p:cNvPr id="482" name="Google Shape;482;p53"/>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42</a:t>
            </a:r>
            <a:endParaRPr/>
          </a:p>
        </p:txBody>
      </p:sp>
      <p:pic>
        <p:nvPicPr>
          <p:cNvPr id="483" name="Google Shape;483;p53" descr="New Construction EasyPost.png"/>
          <p:cNvPicPr preferRelativeResize="0"/>
          <p:nvPr/>
        </p:nvPicPr>
        <p:blipFill rotWithShape="1">
          <a:blip r:embed="rId5">
            <a:alphaModFix/>
          </a:blip>
          <a:srcRect/>
          <a:stretch/>
        </p:blipFill>
        <p:spPr>
          <a:xfrm>
            <a:off x="5920616" y="1130968"/>
            <a:ext cx="2832087" cy="2613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4"/>
          <p:cNvSpPr txBox="1"/>
          <p:nvPr/>
        </p:nvSpPr>
        <p:spPr>
          <a:xfrm>
            <a:off x="628650" y="365126"/>
            <a:ext cx="7886700" cy="1325563"/>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550">
                <a:solidFill>
                  <a:schemeClr val="accent1"/>
                </a:solidFill>
                <a:latin typeface="Arial"/>
                <a:ea typeface="Arial"/>
                <a:cs typeface="Arial"/>
                <a:sym typeface="Arial"/>
              </a:rPr>
              <a:t>Learning Objective 2: </a:t>
            </a:r>
            <a:br>
              <a:rPr lang="en-US" sz="2550" b="1">
                <a:solidFill>
                  <a:schemeClr val="accent1"/>
                </a:solidFill>
                <a:latin typeface="Arial"/>
                <a:ea typeface="Arial"/>
                <a:cs typeface="Arial"/>
                <a:sym typeface="Arial"/>
              </a:rPr>
            </a:br>
            <a:endParaRPr sz="2550" b="1">
              <a:solidFill>
                <a:schemeClr val="accent1"/>
              </a:solidFill>
              <a:latin typeface="Arial"/>
              <a:ea typeface="Arial"/>
              <a:cs typeface="Arial"/>
              <a:sym typeface="Arial"/>
            </a:endParaRPr>
          </a:p>
          <a:p>
            <a:pPr marL="0" marR="0" lvl="0" indent="0" algn="l" rtl="0">
              <a:lnSpc>
                <a:spcPct val="90000"/>
              </a:lnSpc>
              <a:spcBef>
                <a:spcPts val="600"/>
              </a:spcBef>
              <a:spcAft>
                <a:spcPts val="0"/>
              </a:spcAft>
              <a:buNone/>
            </a:pPr>
            <a:r>
              <a:rPr lang="en-US" sz="2550" b="1">
                <a:solidFill>
                  <a:schemeClr val="accent1"/>
                </a:solidFill>
                <a:latin typeface="Arial"/>
                <a:ea typeface="Arial"/>
                <a:cs typeface="Arial"/>
                <a:sym typeface="Arial"/>
              </a:rPr>
              <a:t>Understanding The Inflation Reduction Act &amp; How it Impacts Construction </a:t>
            </a:r>
            <a:endParaRPr sz="2550">
              <a:solidFill>
                <a:schemeClr val="accent1"/>
              </a:solidFill>
              <a:latin typeface="Arial"/>
              <a:ea typeface="Arial"/>
              <a:cs typeface="Arial"/>
              <a:sym typeface="Arial"/>
            </a:endParaRPr>
          </a:p>
          <a:p>
            <a:pPr marL="0" marR="0" lvl="0" indent="0" algn="l" rtl="0">
              <a:lnSpc>
                <a:spcPct val="90000"/>
              </a:lnSpc>
              <a:spcBef>
                <a:spcPts val="600"/>
              </a:spcBef>
              <a:spcAft>
                <a:spcPts val="0"/>
              </a:spcAft>
              <a:buNone/>
            </a:pPr>
            <a:endParaRPr sz="2550">
              <a:solidFill>
                <a:schemeClr val="accent1"/>
              </a:solidFill>
              <a:latin typeface="Arial"/>
              <a:ea typeface="Arial"/>
              <a:cs typeface="Arial"/>
              <a:sym typeface="Arial"/>
            </a:endParaRPr>
          </a:p>
        </p:txBody>
      </p:sp>
      <p:grpSp>
        <p:nvGrpSpPr>
          <p:cNvPr id="490" name="Google Shape;490;p54"/>
          <p:cNvGrpSpPr/>
          <p:nvPr/>
        </p:nvGrpSpPr>
        <p:grpSpPr>
          <a:xfrm>
            <a:off x="919798" y="3000527"/>
            <a:ext cx="7304402" cy="2001533"/>
            <a:chOff x="291148" y="1174902"/>
            <a:chExt cx="7304402" cy="2001533"/>
          </a:xfrm>
        </p:grpSpPr>
        <p:sp>
          <p:nvSpPr>
            <p:cNvPr id="491" name="Google Shape;491;p54"/>
            <p:cNvSpPr/>
            <p:nvPr/>
          </p:nvSpPr>
          <p:spPr>
            <a:xfrm>
              <a:off x="890763" y="1174902"/>
              <a:ext cx="981188" cy="98118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4"/>
            <p:cNvSpPr/>
            <p:nvPr/>
          </p:nvSpPr>
          <p:spPr>
            <a:xfrm>
              <a:off x="291148" y="2456435"/>
              <a:ext cx="218041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4"/>
            <p:cNvSpPr txBox="1"/>
            <p:nvPr/>
          </p:nvSpPr>
          <p:spPr>
            <a:xfrm>
              <a:off x="291148" y="2456435"/>
              <a:ext cx="2180418"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2022 Inflation Reduction Act (IRA)</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494" name="Google Shape;494;p54"/>
            <p:cNvSpPr/>
            <p:nvPr/>
          </p:nvSpPr>
          <p:spPr>
            <a:xfrm>
              <a:off x="3452755" y="1174902"/>
              <a:ext cx="981188" cy="98118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4"/>
            <p:cNvSpPr/>
            <p:nvPr/>
          </p:nvSpPr>
          <p:spPr>
            <a:xfrm>
              <a:off x="2853140" y="2456435"/>
              <a:ext cx="218041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4"/>
            <p:cNvSpPr txBox="1"/>
            <p:nvPr/>
          </p:nvSpPr>
          <p:spPr>
            <a:xfrm>
              <a:off x="2853140" y="2456435"/>
              <a:ext cx="2180418"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Tax Incentives </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497" name="Google Shape;497;p54"/>
            <p:cNvSpPr/>
            <p:nvPr/>
          </p:nvSpPr>
          <p:spPr>
            <a:xfrm>
              <a:off x="6014747" y="1174902"/>
              <a:ext cx="981188" cy="98118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4"/>
            <p:cNvSpPr/>
            <p:nvPr/>
          </p:nvSpPr>
          <p:spPr>
            <a:xfrm>
              <a:off x="5415132" y="2456435"/>
              <a:ext cx="2180418"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4"/>
            <p:cNvSpPr txBox="1"/>
            <p:nvPr/>
          </p:nvSpPr>
          <p:spPr>
            <a:xfrm>
              <a:off x="5415132" y="2456435"/>
              <a:ext cx="2180418"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Funding Opportunities </a:t>
              </a:r>
              <a:br>
                <a:rPr lang="en-US" sz="1200" b="0" i="0" u="sng">
                  <a:solidFill>
                    <a:schemeClr val="dk1"/>
                  </a:solidFill>
                  <a:latin typeface="Arial"/>
                  <a:ea typeface="Arial"/>
                  <a:cs typeface="Arial"/>
                  <a:sym typeface="Arial"/>
                </a:rPr>
              </a:br>
              <a:br>
                <a:rPr lang="en-US" sz="1200" b="1">
                  <a:solidFill>
                    <a:schemeClr val="dk1"/>
                  </a:solidFill>
                  <a:latin typeface="Arial"/>
                  <a:ea typeface="Arial"/>
                  <a:cs typeface="Arial"/>
                  <a:sym typeface="Arial"/>
                </a:rPr>
              </a:b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5" name="Google Shape;505;p55"/>
          <p:cNvGrpSpPr/>
          <p:nvPr/>
        </p:nvGrpSpPr>
        <p:grpSpPr>
          <a:xfrm>
            <a:off x="-2936738" y="1260382"/>
            <a:ext cx="11859495" cy="5970622"/>
            <a:chOff x="-4975745" y="-768115"/>
            <a:chExt cx="11859495" cy="5970622"/>
          </a:xfrm>
        </p:grpSpPr>
        <p:sp>
          <p:nvSpPr>
            <p:cNvPr id="506" name="Google Shape;506;p55"/>
            <p:cNvSpPr/>
            <p:nvPr/>
          </p:nvSpPr>
          <p:spPr>
            <a:xfrm>
              <a:off x="-4975745" y="-768115"/>
              <a:ext cx="5970622" cy="5970622"/>
            </a:xfrm>
            <a:prstGeom prst="blockArc">
              <a:avLst>
                <a:gd name="adj1" fmla="val 18900000"/>
                <a:gd name="adj2" fmla="val 2700000"/>
                <a:gd name="adj3" fmla="val 362"/>
              </a:avLst>
            </a:prstGeom>
            <a:noFill/>
            <a:ln w="12700" cap="flat" cmpd="sng">
              <a:solidFill>
                <a:srgbClr val="9C001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5"/>
            <p:cNvSpPr/>
            <p:nvPr/>
          </p:nvSpPr>
          <p:spPr>
            <a:xfrm>
              <a:off x="820487" y="122425"/>
              <a:ext cx="6063263" cy="1959664"/>
            </a:xfrm>
            <a:prstGeom prst="rect">
              <a:avLst/>
            </a:prstGeom>
            <a:solidFill>
              <a:schemeClr val="dk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5"/>
            <p:cNvSpPr txBox="1"/>
            <p:nvPr/>
          </p:nvSpPr>
          <p:spPr>
            <a:xfrm>
              <a:off x="820487" y="122425"/>
              <a:ext cx="6063263" cy="1959664"/>
            </a:xfrm>
            <a:prstGeom prst="rect">
              <a:avLst/>
            </a:prstGeom>
            <a:noFill/>
            <a:ln>
              <a:noFill/>
            </a:ln>
          </p:spPr>
          <p:txBody>
            <a:bodyPr spcFirstLastPara="1" wrap="square" lIns="1005525" tIns="50800" rIns="50800" bIns="508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0" i="0" u="sng">
                  <a:solidFill>
                    <a:schemeClr val="lt1"/>
                  </a:solidFill>
                  <a:latin typeface="Arial"/>
                  <a:ea typeface="Arial"/>
                  <a:cs typeface="Arial"/>
                  <a:sym typeface="Arial"/>
                </a:rPr>
                <a:t>Infrastructure Investment &amp; Jobs Act 2021</a:t>
              </a:r>
              <a:endParaRPr/>
            </a:p>
            <a:p>
              <a:pPr marL="228600" marR="0" lvl="1" indent="-228600" algn="l" rtl="0">
                <a:lnSpc>
                  <a:spcPct val="100000"/>
                </a:lnSpc>
                <a:spcBef>
                  <a:spcPts val="7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$7.5 billion to build first national EV charging infrastructure</a:t>
              </a:r>
              <a:endParaRPr/>
            </a:p>
            <a:p>
              <a:pPr marL="228600" marR="0" lvl="1" indent="-228600" algn="l" rtl="0">
                <a:lnSpc>
                  <a:spcPct val="100000"/>
                </a:lnSpc>
                <a:spcBef>
                  <a:spcPts val="3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$245 million to DOE Resilient &amp; Efficient Codes Implementation program. 27 projects selected so far.   </a:t>
              </a:r>
              <a:endParaRPr sz="2000" b="0" i="0" u="none" strike="noStrike" cap="none">
                <a:solidFill>
                  <a:schemeClr val="lt1"/>
                </a:solidFill>
                <a:latin typeface="Arial"/>
                <a:ea typeface="Arial"/>
                <a:cs typeface="Arial"/>
                <a:sym typeface="Arial"/>
              </a:endParaRPr>
            </a:p>
          </p:txBody>
        </p:sp>
        <p:sp>
          <p:nvSpPr>
            <p:cNvPr id="509" name="Google Shape;509;p55"/>
            <p:cNvSpPr/>
            <p:nvPr/>
          </p:nvSpPr>
          <p:spPr>
            <a:xfrm>
              <a:off x="23391" y="475145"/>
              <a:ext cx="1583521" cy="1583521"/>
            </a:xfrm>
            <a:prstGeom prst="ellipse">
              <a:avLst/>
            </a:prstGeom>
            <a:solidFill>
              <a:schemeClr val="lt1"/>
            </a:solidFill>
            <a:ln w="12700" cap="flat" cmpd="sng">
              <a:solidFill>
                <a:srgbClr val="C5002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5"/>
            <p:cNvSpPr/>
            <p:nvPr/>
          </p:nvSpPr>
          <p:spPr>
            <a:xfrm>
              <a:off x="815152" y="2082089"/>
              <a:ext cx="6063263" cy="2170792"/>
            </a:xfrm>
            <a:prstGeom prst="rect">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5"/>
            <p:cNvSpPr txBox="1"/>
            <p:nvPr/>
          </p:nvSpPr>
          <p:spPr>
            <a:xfrm>
              <a:off x="815152" y="2082089"/>
              <a:ext cx="6063263" cy="2170792"/>
            </a:xfrm>
            <a:prstGeom prst="rect">
              <a:avLst/>
            </a:prstGeom>
            <a:noFill/>
            <a:ln>
              <a:noFill/>
            </a:ln>
          </p:spPr>
          <p:txBody>
            <a:bodyPr spcFirstLastPara="1" wrap="square" lIns="1005525" tIns="50800" rIns="50800" bIns="50800"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0" i="0" u="sng">
                  <a:solidFill>
                    <a:schemeClr val="lt1"/>
                  </a:solidFill>
                  <a:latin typeface="Arial"/>
                  <a:ea typeface="Arial"/>
                  <a:cs typeface="Arial"/>
                  <a:sym typeface="Arial"/>
                </a:rPr>
                <a:t>Inflation Reduction Act (IRA) 2022</a:t>
              </a:r>
              <a:endParaRPr/>
            </a:p>
            <a:p>
              <a:pPr marL="228600" marR="0" lvl="1" indent="-228600" algn="l" rtl="0">
                <a:lnSpc>
                  <a:spcPct val="90000"/>
                </a:lnSpc>
                <a:spcBef>
                  <a:spcPts val="7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45L Homebuilder Tax Credit</a:t>
              </a:r>
              <a:endParaRPr sz="2000" b="0" i="0" u="none" strike="noStrike" cap="none">
                <a:solidFill>
                  <a:schemeClr val="lt1"/>
                </a:solidFill>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25C Home Efficiency Improvement Tax Credit</a:t>
              </a:r>
              <a:endParaRPr sz="2000" b="0" i="0" u="none" strike="noStrike" cap="none">
                <a:solidFill>
                  <a:schemeClr val="lt1"/>
                </a:solidFill>
                <a:latin typeface="Arial"/>
                <a:ea typeface="Arial"/>
                <a:cs typeface="Arial"/>
                <a:sym typeface="Arial"/>
              </a:endParaRPr>
            </a:p>
            <a:p>
              <a:pPr marL="228600" marR="0" lvl="1" indent="-228600" algn="l" rtl="0">
                <a:lnSpc>
                  <a:spcPct val="90000"/>
                </a:lnSpc>
                <a:spcBef>
                  <a:spcPts val="3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179D Commercial Buildings Energy-Efficient Tax Deduction</a:t>
              </a:r>
              <a:endParaRPr/>
            </a:p>
            <a:p>
              <a:pPr marL="228600" marR="0" lvl="1" indent="-228600" algn="l" rtl="0">
                <a:lnSpc>
                  <a:spcPct val="90000"/>
                </a:lnSpc>
                <a:spcBef>
                  <a:spcPts val="3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Related HUD Financing</a:t>
              </a:r>
              <a:endParaRPr/>
            </a:p>
          </p:txBody>
        </p:sp>
        <p:sp>
          <p:nvSpPr>
            <p:cNvPr id="512" name="Google Shape;512;p55"/>
            <p:cNvSpPr/>
            <p:nvPr/>
          </p:nvSpPr>
          <p:spPr>
            <a:xfrm>
              <a:off x="23391" y="2375725"/>
              <a:ext cx="1583521" cy="1583521"/>
            </a:xfrm>
            <a:prstGeom prst="ellipse">
              <a:avLst/>
            </a:prstGeom>
            <a:solidFill>
              <a:schemeClr val="lt1"/>
            </a:solidFill>
            <a:ln w="12700" cap="flat" cmpd="sng">
              <a:solidFill>
                <a:srgbClr val="C5002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55"/>
          <p:cNvSpPr txBox="1"/>
          <p:nvPr/>
        </p:nvSpPr>
        <p:spPr>
          <a:xfrm>
            <a:off x="408321" y="617077"/>
            <a:ext cx="8327358"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a:solidFill>
                  <a:schemeClr val="accent1"/>
                </a:solidFill>
                <a:latin typeface="Arial"/>
                <a:ea typeface="Arial"/>
                <a:cs typeface="Arial"/>
                <a:sym typeface="Arial"/>
              </a:rPr>
              <a:t>FEDERAL INCENTIVES TO REDUCE CARBON </a:t>
            </a:r>
            <a:endParaRPr/>
          </a:p>
        </p:txBody>
      </p:sp>
      <p:sp>
        <p:nvSpPr>
          <p:cNvPr id="514" name="Google Shape;514;p55"/>
          <p:cNvSpPr txBox="1"/>
          <p:nvPr/>
        </p:nvSpPr>
        <p:spPr>
          <a:xfrm>
            <a:off x="408321" y="6548925"/>
            <a:ext cx="8735679"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BFBFBF"/>
                </a:solidFill>
                <a:latin typeface="Arial"/>
                <a:ea typeface="Arial"/>
                <a:cs typeface="Arial"/>
                <a:sym typeface="Arial"/>
              </a:rPr>
              <a:t>Source: https://www.whitehouse.gov/briefing-room/statements-releases/2021/08/02/updated-fact-sheet-bipartisan-infrastructure-investment-and-jobs-act/</a:t>
            </a:r>
            <a:endParaRPr/>
          </a:p>
        </p:txBody>
      </p:sp>
      <p:sp>
        <p:nvSpPr>
          <p:cNvPr id="515" name="Google Shape;515;p55"/>
          <p:cNvSpPr/>
          <p:nvPr/>
        </p:nvSpPr>
        <p:spPr>
          <a:xfrm>
            <a:off x="2053953" y="2474961"/>
            <a:ext cx="1611053" cy="1635627"/>
          </a:xfrm>
          <a:prstGeom prst="flowChartConnector">
            <a:avLst/>
          </a:prstGeom>
          <a:blipFill rotWithShape="1">
            <a:blip r:embed="rId3">
              <a:alphaModFix/>
            </a:blip>
            <a:stretch>
              <a:fillRect l="-17999" r="-17997"/>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6" name="Google Shape;516;p55"/>
          <p:cNvSpPr/>
          <p:nvPr/>
        </p:nvSpPr>
        <p:spPr>
          <a:xfrm>
            <a:off x="2111760" y="4436218"/>
            <a:ext cx="1495438" cy="1555827"/>
          </a:xfrm>
          <a:prstGeom prst="flowChartConnector">
            <a:avLst/>
          </a:prstGeom>
          <a:blipFill rotWithShape="1">
            <a:blip r:embed="rId4">
              <a:alphaModFix/>
            </a:blip>
            <a:stretch>
              <a:fillRect l="-17999" r="-17997"/>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7" name="Google Shape;517;p55"/>
          <p:cNvSpPr/>
          <p:nvPr/>
        </p:nvSpPr>
        <p:spPr>
          <a:xfrm rot="-5400000">
            <a:off x="1271111" y="4851482"/>
            <a:ext cx="484632" cy="978408"/>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8" name="Google Shape;518;p55"/>
          <p:cNvSpPr txBox="1"/>
          <p:nvPr/>
        </p:nvSpPr>
        <p:spPr>
          <a:xfrm>
            <a:off x="96890" y="5202186"/>
            <a:ext cx="1781914" cy="276999"/>
          </a:xfrm>
          <a:prstGeom prst="rect">
            <a:avLst/>
          </a:prstGeom>
          <a:solidFill>
            <a:schemeClr val="accent1"/>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Our Focus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6"/>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100"/>
              <a:buFont typeface="Arial"/>
              <a:buNone/>
            </a:pPr>
            <a:r>
              <a:rPr lang="en-US"/>
              <a:t>What is the </a:t>
            </a:r>
            <a:r>
              <a:rPr lang="en-US" u="none" strike="noStrike"/>
              <a:t>2022 Inflation Reduction Act (IRA)</a:t>
            </a:r>
            <a:endParaRPr/>
          </a:p>
        </p:txBody>
      </p:sp>
      <p:pic>
        <p:nvPicPr>
          <p:cNvPr id="525" name="Google Shape;525;p56" descr="A close-up of a stethoscope and a stethoscope&#10;&#10;Description automatically generated"/>
          <p:cNvPicPr preferRelativeResize="0">
            <a:picLocks noGrp="1"/>
          </p:cNvPicPr>
          <p:nvPr>
            <p:ph type="body" idx="1"/>
          </p:nvPr>
        </p:nvPicPr>
        <p:blipFill rotWithShape="1">
          <a:blip r:embed="rId3">
            <a:alphaModFix/>
          </a:blip>
          <a:srcRect t="11474" r="4" b="11838"/>
          <a:stretch/>
        </p:blipFill>
        <p:spPr>
          <a:xfrm>
            <a:off x="159257" y="1965579"/>
            <a:ext cx="4350639" cy="1876806"/>
          </a:xfrm>
          <a:prstGeom prst="rect">
            <a:avLst/>
          </a:prstGeom>
          <a:noFill/>
          <a:ln>
            <a:noFill/>
          </a:ln>
        </p:spPr>
      </p:pic>
      <p:sp>
        <p:nvSpPr>
          <p:cNvPr id="526" name="Google Shape;526;p56"/>
          <p:cNvSpPr txBox="1"/>
          <p:nvPr/>
        </p:nvSpPr>
        <p:spPr>
          <a:xfrm>
            <a:off x="159257" y="3994785"/>
            <a:ext cx="4350639" cy="1876806"/>
          </a:xfrm>
          <a:prstGeom prst="rect">
            <a:avLst/>
          </a:prstGeom>
          <a:noFill/>
          <a:ln>
            <a:noFill/>
          </a:ln>
        </p:spPr>
        <p:txBody>
          <a:bodyPr spcFirstLastPara="1" wrap="square" lIns="0" tIns="0" rIns="0" bIns="0" anchor="t" anchorCtr="0">
            <a:normAutofit/>
          </a:bodyPr>
          <a:lstStyle/>
          <a:p>
            <a:pPr marL="256500" marR="0" lvl="0" indent="-161250" algn="l" rtl="0">
              <a:lnSpc>
                <a:spcPct val="95000"/>
              </a:lnSpc>
              <a:spcBef>
                <a:spcPts val="0"/>
              </a:spcBef>
              <a:spcAft>
                <a:spcPts val="0"/>
              </a:spcAft>
              <a:buClr>
                <a:schemeClr val="accent1"/>
              </a:buClr>
              <a:buSzPts val="1500"/>
              <a:buFont typeface="Noto Sans Symbols"/>
              <a:buNone/>
            </a:pPr>
            <a:endParaRPr sz="1500" u="none" strike="noStrike">
              <a:solidFill>
                <a:schemeClr val="dk1"/>
              </a:solidFill>
              <a:latin typeface="Arial"/>
              <a:ea typeface="Arial"/>
              <a:cs typeface="Arial"/>
              <a:sym typeface="Arial"/>
            </a:endParaRPr>
          </a:p>
          <a:p>
            <a:pPr marL="256500" marR="0" lvl="0" indent="-256500" algn="l" rtl="0">
              <a:lnSpc>
                <a:spcPct val="95000"/>
              </a:lnSpc>
              <a:spcBef>
                <a:spcPts val="1350"/>
              </a:spcBef>
              <a:spcAft>
                <a:spcPts val="0"/>
              </a:spcAft>
              <a:buClr>
                <a:schemeClr val="accent1"/>
              </a:buClr>
              <a:buSzPts val="1500"/>
              <a:buFont typeface="Noto Sans Symbols"/>
              <a:buChar char="■"/>
            </a:pPr>
            <a:r>
              <a:rPr lang="en-US" sz="1500" u="none" strike="noStrike">
                <a:solidFill>
                  <a:schemeClr val="dk1"/>
                </a:solidFill>
                <a:latin typeface="Arial"/>
                <a:ea typeface="Arial"/>
                <a:cs typeface="Arial"/>
                <a:sym typeface="Arial"/>
              </a:rPr>
              <a:t>It contains $369 billion of funding for Energy Security and Climate Change</a:t>
            </a:r>
            <a:endParaRPr/>
          </a:p>
          <a:p>
            <a:pPr marL="256500" marR="0" lvl="0" indent="-256500" algn="l" rtl="0">
              <a:lnSpc>
                <a:spcPct val="95000"/>
              </a:lnSpc>
              <a:spcBef>
                <a:spcPts val="1350"/>
              </a:spcBef>
              <a:spcAft>
                <a:spcPts val="0"/>
              </a:spcAft>
              <a:buClr>
                <a:schemeClr val="accent1"/>
              </a:buClr>
              <a:buSzPts val="1500"/>
              <a:buFont typeface="Noto Sans Symbols"/>
              <a:buChar char="■"/>
            </a:pPr>
            <a:r>
              <a:rPr lang="en-US" sz="1500">
                <a:solidFill>
                  <a:schemeClr val="dk1"/>
                </a:solidFill>
                <a:latin typeface="Arial"/>
                <a:ea typeface="Arial"/>
                <a:cs typeface="Arial"/>
                <a:sym typeface="Arial"/>
              </a:rPr>
              <a:t>Numerous loan programs and tax incentives are within that large swath of funding and programming. (Source: https://investmentpolicy.unctad.org)</a:t>
            </a:r>
            <a:endParaRPr/>
          </a:p>
        </p:txBody>
      </p:sp>
      <p:sp>
        <p:nvSpPr>
          <p:cNvPr id="527" name="Google Shape;527;p56"/>
          <p:cNvSpPr txBox="1">
            <a:spLocks noGrp="1"/>
          </p:cNvSpPr>
          <p:nvPr>
            <p:ph type="body" idx="3"/>
          </p:nvPr>
        </p:nvSpPr>
        <p:spPr>
          <a:xfrm>
            <a:off x="4624196" y="1965579"/>
            <a:ext cx="4350639" cy="3906012"/>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1500"/>
              <a:buNone/>
            </a:pPr>
            <a:r>
              <a:rPr lang="en-US"/>
              <a:t>…the single largest investment in climate and energy in American history, enabling America to tackle the climate crisis, advancing environmental justice, securing America’s position as a world leader in domestic clean energy manufacturing, and putting the United States on a pathway to achieving the Biden Administration’s climate goals, including a net-zero economy by 2050. --  Source Energy.gov</a:t>
            </a:r>
            <a:endParaRPr/>
          </a:p>
        </p:txBody>
      </p:sp>
      <p:sp>
        <p:nvSpPr>
          <p:cNvPr id="528" name="Google Shape;528;p56"/>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529" name="Google Shape;529;p56"/>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17</a:t>
            </a:fld>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7"/>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100"/>
              <a:buFont typeface="Arial"/>
              <a:buNone/>
            </a:pPr>
            <a:r>
              <a:rPr lang="en-US" u="none" strike="noStrike"/>
              <a:t>SEC. 45L HOMEBUILDER TAX CREDIT</a:t>
            </a:r>
            <a:endParaRPr/>
          </a:p>
        </p:txBody>
      </p:sp>
      <p:sp>
        <p:nvSpPr>
          <p:cNvPr id="536" name="Google Shape;536;p57"/>
          <p:cNvSpPr txBox="1">
            <a:spLocks noGrp="1"/>
          </p:cNvSpPr>
          <p:nvPr>
            <p:ph type="body" idx="1"/>
          </p:nvPr>
        </p:nvSpPr>
        <p:spPr>
          <a:xfrm>
            <a:off x="4624196" y="1965579"/>
            <a:ext cx="4350639" cy="3906012"/>
          </a:xfrm>
          <a:prstGeom prst="rect">
            <a:avLst/>
          </a:prstGeom>
          <a:noFill/>
          <a:ln>
            <a:noFill/>
          </a:ln>
        </p:spPr>
        <p:txBody>
          <a:bodyPr spcFirstLastPara="1" wrap="square" lIns="0" tIns="0" rIns="0" bIns="0" anchor="t" anchorCtr="0">
            <a:normAutofit/>
          </a:bodyPr>
          <a:lstStyle/>
          <a:p>
            <a:pPr marL="467099" lvl="1" indent="-199799" algn="l" rtl="0">
              <a:lnSpc>
                <a:spcPct val="95000"/>
              </a:lnSpc>
              <a:spcBef>
                <a:spcPts val="0"/>
              </a:spcBef>
              <a:spcAft>
                <a:spcPts val="0"/>
              </a:spcAft>
              <a:buSzPts val="1500"/>
              <a:buChar char="►"/>
            </a:pPr>
            <a:r>
              <a:rPr lang="en-US" u="none" strike="noStrike"/>
              <a:t>Incentivizes homebuilders and multifamily developers to reduce energy consumption with a per dwelling unit tax credit.  </a:t>
            </a:r>
            <a:endParaRPr/>
          </a:p>
          <a:p>
            <a:pPr marL="675000" lvl="2" indent="-207900" algn="l" rtl="0">
              <a:lnSpc>
                <a:spcPct val="95000"/>
              </a:lnSpc>
              <a:spcBef>
                <a:spcPts val="0"/>
              </a:spcBef>
              <a:spcAft>
                <a:spcPts val="0"/>
              </a:spcAft>
              <a:buSzPts val="1500"/>
              <a:buChar char="●"/>
            </a:pPr>
            <a:r>
              <a:rPr lang="en-US" u="none" strike="noStrike"/>
              <a:t>Key credit details include:</a:t>
            </a:r>
            <a:endParaRPr/>
          </a:p>
          <a:p>
            <a:pPr marL="874800" lvl="3" indent="-199800" algn="l" rtl="0">
              <a:lnSpc>
                <a:spcPct val="95000"/>
              </a:lnSpc>
              <a:spcBef>
                <a:spcPts val="0"/>
              </a:spcBef>
              <a:spcAft>
                <a:spcPts val="0"/>
              </a:spcAft>
              <a:buSzPts val="1500"/>
              <a:buFont typeface="Arial"/>
              <a:buChar char="•"/>
            </a:pPr>
            <a:r>
              <a:rPr lang="en-US" u="none" strike="noStrike"/>
              <a:t>ENERGY STAR: $2,500 credit</a:t>
            </a:r>
            <a:endParaRPr/>
          </a:p>
          <a:p>
            <a:pPr marL="874800" lvl="3" indent="-199800" algn="l" rtl="0">
              <a:lnSpc>
                <a:spcPct val="95000"/>
              </a:lnSpc>
              <a:spcBef>
                <a:spcPts val="0"/>
              </a:spcBef>
              <a:spcAft>
                <a:spcPts val="0"/>
              </a:spcAft>
              <a:buSzPts val="1500"/>
              <a:buFont typeface="Arial"/>
              <a:buChar char="•"/>
            </a:pPr>
            <a:r>
              <a:rPr lang="en-US" u="none" strike="noStrike"/>
              <a:t>$5,000 Zero Energy Ready Homes Program (ZER).</a:t>
            </a:r>
            <a:endParaRPr/>
          </a:p>
          <a:p>
            <a:pPr marL="874800" lvl="3" indent="-199800" algn="l" rtl="0">
              <a:lnSpc>
                <a:spcPct val="95000"/>
              </a:lnSpc>
              <a:spcBef>
                <a:spcPts val="0"/>
              </a:spcBef>
              <a:spcAft>
                <a:spcPts val="0"/>
              </a:spcAft>
              <a:buSzPts val="1500"/>
              <a:buFont typeface="Arial"/>
              <a:buChar char="•"/>
            </a:pPr>
            <a:r>
              <a:rPr lang="en-US" u="none" strike="noStrike"/>
              <a:t>Multifamily units meeting prevailing wage requirements added $2,500 credit/ $5,000 for ZER.</a:t>
            </a:r>
            <a:endParaRPr/>
          </a:p>
          <a:p>
            <a:pPr marL="256500" lvl="0" indent="-256500" algn="l" rtl="0">
              <a:lnSpc>
                <a:spcPct val="95000"/>
              </a:lnSpc>
              <a:spcBef>
                <a:spcPts val="1350"/>
              </a:spcBef>
              <a:spcAft>
                <a:spcPts val="0"/>
              </a:spcAft>
              <a:buSzPts val="1500"/>
              <a:buFont typeface="Arial"/>
              <a:buChar char="•"/>
            </a:pPr>
            <a:r>
              <a:rPr lang="en-US" b="1" u="none" strike="noStrike"/>
              <a:t>What’s </a:t>
            </a:r>
            <a:r>
              <a:rPr lang="en-US" b="1"/>
              <a:t>Changed? </a:t>
            </a:r>
            <a:r>
              <a:rPr lang="en-US"/>
              <a:t>N</a:t>
            </a:r>
            <a:r>
              <a:rPr lang="en-US" u="none" strike="noStrike"/>
              <a:t>ow extended to homebuilders and single-family or multifamily developers who meet national and local energy-saving requirements.</a:t>
            </a:r>
            <a:endParaRPr/>
          </a:p>
          <a:p>
            <a:pPr marL="256500" lvl="0" indent="-161250" algn="l" rtl="0">
              <a:lnSpc>
                <a:spcPct val="95000"/>
              </a:lnSpc>
              <a:spcBef>
                <a:spcPts val="1350"/>
              </a:spcBef>
              <a:spcAft>
                <a:spcPts val="0"/>
              </a:spcAft>
              <a:buSzPts val="1500"/>
              <a:buNone/>
            </a:pPr>
            <a:endParaRPr/>
          </a:p>
        </p:txBody>
      </p:sp>
      <p:sp>
        <p:nvSpPr>
          <p:cNvPr id="537" name="Google Shape;537;p57"/>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538" name="Google Shape;538;p57"/>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18</a:t>
            </a:fld>
            <a:endParaRPr>
              <a:solidFill>
                <a:srgbClr val="000000"/>
              </a:solidFill>
            </a:endParaRPr>
          </a:p>
        </p:txBody>
      </p:sp>
      <p:grpSp>
        <p:nvGrpSpPr>
          <p:cNvPr id="539" name="Google Shape;539;p57"/>
          <p:cNvGrpSpPr/>
          <p:nvPr/>
        </p:nvGrpSpPr>
        <p:grpSpPr>
          <a:xfrm>
            <a:off x="159257" y="2453830"/>
            <a:ext cx="4350639" cy="2929509"/>
            <a:chOff x="0" y="488251"/>
            <a:chExt cx="4350639" cy="2929509"/>
          </a:xfrm>
        </p:grpSpPr>
        <p:sp>
          <p:nvSpPr>
            <p:cNvPr id="540" name="Google Shape;540;p57"/>
            <p:cNvSpPr/>
            <p:nvPr/>
          </p:nvSpPr>
          <p:spPr>
            <a:xfrm>
              <a:off x="0" y="488251"/>
              <a:ext cx="4350639" cy="1318279"/>
            </a:xfrm>
            <a:prstGeom prst="roundRect">
              <a:avLst>
                <a:gd name="adj" fmla="val 10000"/>
              </a:avLst>
            </a:prstGeom>
            <a:solidFill>
              <a:srgbClr val="E8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7"/>
            <p:cNvSpPr/>
            <p:nvPr/>
          </p:nvSpPr>
          <p:spPr>
            <a:xfrm>
              <a:off x="398779" y="784864"/>
              <a:ext cx="725053" cy="72505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7"/>
            <p:cNvSpPr/>
            <p:nvPr/>
          </p:nvSpPr>
          <p:spPr>
            <a:xfrm>
              <a:off x="1522612" y="488251"/>
              <a:ext cx="2828026" cy="1318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7"/>
            <p:cNvSpPr txBox="1"/>
            <p:nvPr/>
          </p:nvSpPr>
          <p:spPr>
            <a:xfrm>
              <a:off x="1522612" y="488251"/>
              <a:ext cx="2828026" cy="1318279"/>
            </a:xfrm>
            <a:prstGeom prst="rect">
              <a:avLst/>
            </a:prstGeom>
            <a:noFill/>
            <a:ln>
              <a:noFill/>
            </a:ln>
          </p:spPr>
          <p:txBody>
            <a:bodyPr spcFirstLastPara="1" wrap="square" lIns="139500" tIns="139500" rIns="139500" bIns="1395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45L tax credit is a great opportunity to reduce project costs, increase your cash flow, reduce maintenance costs, and enhance your ROI.</a:t>
              </a:r>
              <a:endParaRPr/>
            </a:p>
          </p:txBody>
        </p:sp>
        <p:sp>
          <p:nvSpPr>
            <p:cNvPr id="544" name="Google Shape;544;p57"/>
            <p:cNvSpPr/>
            <p:nvPr/>
          </p:nvSpPr>
          <p:spPr>
            <a:xfrm>
              <a:off x="0" y="2099481"/>
              <a:ext cx="4350639" cy="1318279"/>
            </a:xfrm>
            <a:prstGeom prst="roundRect">
              <a:avLst>
                <a:gd name="adj" fmla="val 10000"/>
              </a:avLst>
            </a:prstGeom>
            <a:solidFill>
              <a:srgbClr val="E8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7"/>
            <p:cNvSpPr/>
            <p:nvPr/>
          </p:nvSpPr>
          <p:spPr>
            <a:xfrm>
              <a:off x="398779" y="2396094"/>
              <a:ext cx="725053" cy="72505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7"/>
            <p:cNvSpPr/>
            <p:nvPr/>
          </p:nvSpPr>
          <p:spPr>
            <a:xfrm>
              <a:off x="1522612" y="2099481"/>
              <a:ext cx="2828026" cy="13182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7"/>
            <p:cNvSpPr txBox="1"/>
            <p:nvPr/>
          </p:nvSpPr>
          <p:spPr>
            <a:xfrm>
              <a:off x="1522612" y="2099481"/>
              <a:ext cx="2828026" cy="1318279"/>
            </a:xfrm>
            <a:prstGeom prst="rect">
              <a:avLst/>
            </a:prstGeom>
            <a:noFill/>
            <a:ln>
              <a:noFill/>
            </a:ln>
          </p:spPr>
          <p:txBody>
            <a:bodyPr spcFirstLastPara="1" wrap="square" lIns="139500" tIns="139500" rIns="139500" bIns="139500"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GPS Insulated Vinyl Siding helps meet the continuous insulation requirement on the building exterior (re: 2021,  2018 IECC building codes).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a:spLocks noGrp="1"/>
          </p:cNvSpPr>
          <p:nvPr>
            <p:ph type="title"/>
          </p:nvPr>
        </p:nvSpPr>
        <p:spPr>
          <a:xfrm>
            <a:off x="440100" y="432000"/>
            <a:ext cx="8526600" cy="853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000"/>
              <a:buFont typeface="Arial"/>
              <a:buNone/>
            </a:pPr>
            <a:r>
              <a:rPr lang="en-US" sz="2000" b="1" i="0" u="none" strike="noStrike"/>
              <a:t>UPDATES SEC. 25C HOME EFFICIENCY IMPROVEMENT TAX CREDIT</a:t>
            </a:r>
            <a:endParaRPr sz="2000"/>
          </a:p>
        </p:txBody>
      </p:sp>
      <p:pic>
        <p:nvPicPr>
          <p:cNvPr id="554" name="Google Shape;554;p58" descr="A family sitting on a couch&#10;&#10;Description automatically generated"/>
          <p:cNvPicPr preferRelativeResize="0"/>
          <p:nvPr/>
        </p:nvPicPr>
        <p:blipFill rotWithShape="1">
          <a:blip r:embed="rId3">
            <a:alphaModFix/>
          </a:blip>
          <a:srcRect t="9445" r="4" b="25929"/>
          <a:stretch/>
        </p:blipFill>
        <p:spPr>
          <a:xfrm>
            <a:off x="515700" y="1924812"/>
            <a:ext cx="4350639" cy="1876806"/>
          </a:xfrm>
          <a:prstGeom prst="rect">
            <a:avLst/>
          </a:prstGeom>
          <a:noFill/>
          <a:ln>
            <a:noFill/>
          </a:ln>
        </p:spPr>
      </p:pic>
      <p:pic>
        <p:nvPicPr>
          <p:cNvPr id="555" name="Google Shape;555;p58" descr="A house shaped structure with text overlay&#10;&#10;Description automatically generated"/>
          <p:cNvPicPr preferRelativeResize="0"/>
          <p:nvPr/>
        </p:nvPicPr>
        <p:blipFill rotWithShape="1">
          <a:blip r:embed="rId4">
            <a:alphaModFix/>
          </a:blip>
          <a:srcRect l="4451" r="1663" b="-2"/>
          <a:stretch/>
        </p:blipFill>
        <p:spPr>
          <a:xfrm>
            <a:off x="515700" y="3999582"/>
            <a:ext cx="4350639" cy="1876806"/>
          </a:xfrm>
          <a:prstGeom prst="rect">
            <a:avLst/>
          </a:prstGeom>
          <a:noFill/>
          <a:ln>
            <a:noFill/>
          </a:ln>
        </p:spPr>
      </p:pic>
      <p:sp>
        <p:nvSpPr>
          <p:cNvPr id="556" name="Google Shape;556;p58"/>
          <p:cNvSpPr txBox="1">
            <a:spLocks noGrp="1"/>
          </p:cNvSpPr>
          <p:nvPr>
            <p:ph type="body" idx="3"/>
          </p:nvPr>
        </p:nvSpPr>
        <p:spPr>
          <a:xfrm>
            <a:off x="5018049" y="1965579"/>
            <a:ext cx="3956786" cy="3906012"/>
          </a:xfrm>
          <a:prstGeom prst="rect">
            <a:avLst/>
          </a:prstGeom>
          <a:noFill/>
          <a:ln>
            <a:noFill/>
          </a:ln>
        </p:spPr>
        <p:txBody>
          <a:bodyPr spcFirstLastPara="1" wrap="square" lIns="0" tIns="0" rIns="0" bIns="0" anchor="t" anchorCtr="0">
            <a:normAutofit/>
          </a:bodyPr>
          <a:lstStyle/>
          <a:p>
            <a:pPr marL="256500" lvl="0" indent="-161250" algn="l" rtl="0">
              <a:lnSpc>
                <a:spcPct val="95000"/>
              </a:lnSpc>
              <a:spcBef>
                <a:spcPts val="0"/>
              </a:spcBef>
              <a:spcAft>
                <a:spcPts val="0"/>
              </a:spcAft>
              <a:buSzPts val="1500"/>
              <a:buNone/>
            </a:pPr>
            <a:endParaRPr/>
          </a:p>
          <a:p>
            <a:pPr marL="256500" lvl="0" indent="-256500" algn="l" rtl="0">
              <a:lnSpc>
                <a:spcPct val="95000"/>
              </a:lnSpc>
              <a:spcBef>
                <a:spcPts val="1350"/>
              </a:spcBef>
              <a:spcAft>
                <a:spcPts val="0"/>
              </a:spcAft>
              <a:buSzPts val="1500"/>
              <a:buChar char="■"/>
            </a:pPr>
            <a:r>
              <a:rPr lang="en-US"/>
              <a:t>Extended and Improved </a:t>
            </a:r>
            <a:endParaRPr/>
          </a:p>
          <a:p>
            <a:pPr marL="256500" lvl="0" indent="-256500" algn="l" rtl="0">
              <a:lnSpc>
                <a:spcPct val="95000"/>
              </a:lnSpc>
              <a:spcBef>
                <a:spcPts val="1350"/>
              </a:spcBef>
              <a:spcAft>
                <a:spcPts val="0"/>
              </a:spcAft>
              <a:buSzPts val="1500"/>
              <a:buChar char="■"/>
            </a:pPr>
            <a:r>
              <a:rPr lang="en-US"/>
              <a:t>Homeowners can claim more for energy–saving improvements </a:t>
            </a:r>
            <a:endParaRPr/>
          </a:p>
          <a:p>
            <a:pPr marL="467099" lvl="1" indent="-199799" algn="l" rtl="0">
              <a:lnSpc>
                <a:spcPct val="95000"/>
              </a:lnSpc>
              <a:spcBef>
                <a:spcPts val="450"/>
              </a:spcBef>
              <a:spcAft>
                <a:spcPts val="0"/>
              </a:spcAft>
              <a:buSzPts val="1500"/>
              <a:buChar char="►"/>
            </a:pPr>
            <a:r>
              <a:rPr lang="en-US" b="0" i="0" u="none" strike="noStrike"/>
              <a:t>30% tax credit (up to $1200 annually) to homeowners who take certain steps to make their homes more energy efficient. </a:t>
            </a:r>
            <a:endParaRPr/>
          </a:p>
          <a:p>
            <a:pPr marL="467099" lvl="1" indent="-199799" algn="l" rtl="0">
              <a:lnSpc>
                <a:spcPct val="95000"/>
              </a:lnSpc>
              <a:spcBef>
                <a:spcPts val="450"/>
              </a:spcBef>
              <a:spcAft>
                <a:spcPts val="0"/>
              </a:spcAft>
              <a:buSzPts val="1500"/>
              <a:buChar char="►"/>
            </a:pPr>
            <a:r>
              <a:rPr lang="en-US"/>
              <a:t>T</a:t>
            </a:r>
            <a:r>
              <a:rPr lang="en-US" b="0" i="0" u="none" strike="noStrike"/>
              <a:t>ax credits can also be combined with rebates offered through DOE’s forthcoming $8.8 billion Home Energy Rebates Program.  </a:t>
            </a:r>
            <a:r>
              <a:rPr lang="en-US"/>
              <a:t>(Available 2024)</a:t>
            </a:r>
            <a:endParaRPr/>
          </a:p>
        </p:txBody>
      </p:sp>
      <p:sp>
        <p:nvSpPr>
          <p:cNvPr id="557" name="Google Shape;557;p58"/>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558" name="Google Shape;558;p58"/>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19</a:t>
            </a:fld>
            <a:endParaRPr>
              <a:solidFill>
                <a:srgbClr val="000000"/>
              </a:solidFill>
            </a:endParaRPr>
          </a:p>
        </p:txBody>
      </p:sp>
      <p:sp>
        <p:nvSpPr>
          <p:cNvPr id="559" name="Google Shape;559;p58"/>
          <p:cNvSpPr txBox="1"/>
          <p:nvPr/>
        </p:nvSpPr>
        <p:spPr>
          <a:xfrm>
            <a:off x="1970739" y="3734663"/>
            <a:ext cx="2539157" cy="107722"/>
          </a:xfrm>
          <a:prstGeom prst="rect">
            <a:avLst/>
          </a:prstGeom>
          <a:solidFill>
            <a:srgbClr val="000000"/>
          </a:solidFill>
          <a:ln>
            <a:noFill/>
          </a:ln>
        </p:spPr>
        <p:txBody>
          <a:bodyPr spcFirstLastPara="1" wrap="square" lIns="0" tIns="0" rIns="0" bIns="0" anchor="t" anchorCtr="0">
            <a:spAutoFit/>
          </a:bodyPr>
          <a:lstStyle/>
          <a:p>
            <a:pPr marL="0" marR="0" lvl="0" indent="0" algn="r" rtl="0">
              <a:spcBef>
                <a:spcPts val="0"/>
              </a:spcBef>
              <a:spcAft>
                <a:spcPts val="0"/>
              </a:spcAft>
              <a:buNone/>
            </a:pPr>
            <a:r>
              <a:rPr lang="en-US" sz="700" u="sng">
                <a:solidFill>
                  <a:schemeClr val="hlink"/>
                </a:solidFill>
                <a:latin typeface="Arial"/>
                <a:ea typeface="Arial"/>
                <a:cs typeface="Arial"/>
                <a:sym typeface="Arial"/>
                <a:hlinkClick r:id="rId5"/>
              </a:rPr>
              <a:t>This Photo</a:t>
            </a:r>
            <a:r>
              <a:rPr lang="en-US" sz="700">
                <a:solidFill>
                  <a:srgbClr val="FFFFFF"/>
                </a:solidFill>
                <a:latin typeface="Arial"/>
                <a:ea typeface="Arial"/>
                <a:cs typeface="Arial"/>
                <a:sym typeface="Arial"/>
              </a:rPr>
              <a:t> by Unknown Author is licensed under </a:t>
            </a:r>
            <a:r>
              <a:rPr lang="en-US" sz="700" u="sng">
                <a:solidFill>
                  <a:schemeClr val="hlink"/>
                </a:solidFill>
                <a:latin typeface="Arial"/>
                <a:ea typeface="Arial"/>
                <a:cs typeface="Arial"/>
                <a:sym typeface="Arial"/>
                <a:hlinkClick r:id="rId6"/>
              </a:rPr>
              <a:t>CC BY-SA-NC</a:t>
            </a:r>
            <a:endParaRPr sz="7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rmAutofit/>
          </a:bodyPr>
          <a:lstStyle/>
          <a:p>
            <a:pPr marL="0" lvl="0" indent="0" algn="ctr" rtl="0">
              <a:lnSpc>
                <a:spcPct val="95000"/>
              </a:lnSpc>
              <a:spcBef>
                <a:spcPts val="0"/>
              </a:spcBef>
              <a:spcAft>
                <a:spcPts val="0"/>
              </a:spcAft>
              <a:buSzPts val="2000"/>
              <a:buNone/>
            </a:pPr>
            <a:r>
              <a:rPr lang="en-US" sz="2000"/>
              <a:t>This presentation is protected by U.S. and International </a:t>
            </a:r>
            <a:br>
              <a:rPr lang="en-US" sz="2000"/>
            </a:br>
            <a:r>
              <a:rPr lang="en-US" sz="2000"/>
              <a:t>copyright laws. Reproduction, distribution, display, and </a:t>
            </a:r>
            <a:br>
              <a:rPr lang="en-US" sz="2000"/>
            </a:br>
            <a:r>
              <a:rPr lang="en-US" sz="2000"/>
              <a:t>use of the presentation without written permission </a:t>
            </a:r>
            <a:br>
              <a:rPr lang="en-US" sz="2000"/>
            </a:br>
            <a:r>
              <a:rPr lang="en-US" sz="2000"/>
              <a:t>of BASF is prohibited.</a:t>
            </a:r>
            <a:endParaRPr/>
          </a:p>
          <a:p>
            <a:pPr marL="0" lvl="0" indent="0" algn="ctr" rtl="0">
              <a:lnSpc>
                <a:spcPct val="95000"/>
              </a:lnSpc>
              <a:spcBef>
                <a:spcPts val="1350"/>
              </a:spcBef>
              <a:spcAft>
                <a:spcPts val="0"/>
              </a:spcAft>
              <a:buSzPts val="1800"/>
              <a:buNone/>
            </a:pPr>
            <a:endParaRPr sz="1800"/>
          </a:p>
          <a:p>
            <a:pPr marL="0" lvl="0" indent="0" algn="ctr" rtl="0">
              <a:lnSpc>
                <a:spcPct val="95000"/>
              </a:lnSpc>
              <a:spcBef>
                <a:spcPts val="1350"/>
              </a:spcBef>
              <a:spcAft>
                <a:spcPts val="0"/>
              </a:spcAft>
              <a:buSzPts val="2000"/>
              <a:buNone/>
            </a:pPr>
            <a:r>
              <a:rPr lang="en-US" sz="2000"/>
              <a:t>©BASF, 2023</a:t>
            </a:r>
            <a:endParaRPr/>
          </a:p>
          <a:p>
            <a:pPr marL="256500" lvl="0" indent="-161250" algn="l" rtl="0">
              <a:lnSpc>
                <a:spcPct val="95000"/>
              </a:lnSpc>
              <a:spcBef>
                <a:spcPts val="1350"/>
              </a:spcBef>
              <a:spcAft>
                <a:spcPts val="0"/>
              </a:spcAft>
              <a:buSzPts val="1500"/>
              <a:buNone/>
            </a:pPr>
            <a:endParaRPr/>
          </a:p>
        </p:txBody>
      </p:sp>
      <p:pic>
        <p:nvPicPr>
          <p:cNvPr id="271" name="Google Shape;271;p41"/>
          <p:cNvPicPr preferRelativeResize="0"/>
          <p:nvPr/>
        </p:nvPicPr>
        <p:blipFill rotWithShape="1">
          <a:blip r:embed="rId3">
            <a:alphaModFix/>
          </a:blip>
          <a:srcRect/>
          <a:stretch/>
        </p:blipFill>
        <p:spPr>
          <a:xfrm>
            <a:off x="3387229" y="4340197"/>
            <a:ext cx="2702052" cy="1351026"/>
          </a:xfrm>
          <a:prstGeom prst="rect">
            <a:avLst/>
          </a:prstGeom>
          <a:noFill/>
          <a:ln>
            <a:noFill/>
          </a:ln>
        </p:spPr>
      </p:pic>
      <p:sp>
        <p:nvSpPr>
          <p:cNvPr id="272" name="Google Shape;272;p41"/>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500"/>
              <a:buFont typeface="Arial"/>
              <a:buNone/>
            </a:pPr>
            <a:r>
              <a:rPr lang="en-US"/>
              <a:t>COPYRIGHT MATERIALS</a:t>
            </a:r>
            <a:br>
              <a:rPr lang="en-US"/>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9"/>
          <p:cNvSpPr txBox="1">
            <a:spLocks noGrp="1"/>
          </p:cNvSpPr>
          <p:nvPr>
            <p:ph type="title"/>
          </p:nvPr>
        </p:nvSpPr>
        <p:spPr>
          <a:xfrm>
            <a:off x="653142" y="432000"/>
            <a:ext cx="8313557" cy="853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100"/>
              <a:buFont typeface="Arial"/>
              <a:buNone/>
            </a:pPr>
            <a:r>
              <a:rPr lang="en-US"/>
              <a:t>UPDATES TO THE SEC 179 D</a:t>
            </a:r>
            <a:endParaRPr/>
          </a:p>
        </p:txBody>
      </p:sp>
      <p:sp>
        <p:nvSpPr>
          <p:cNvPr id="566" name="Google Shape;566;p59"/>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567" name="Google Shape;567;p59"/>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20</a:t>
            </a:fld>
            <a:endParaRPr>
              <a:solidFill>
                <a:srgbClr val="000000"/>
              </a:solidFill>
            </a:endParaRPr>
          </a:p>
        </p:txBody>
      </p:sp>
      <p:pic>
        <p:nvPicPr>
          <p:cNvPr id="568" name="Google Shape;568;p59" descr="A screenshot of a phone&#10;&#10;Description automatically generated"/>
          <p:cNvPicPr preferRelativeResize="0"/>
          <p:nvPr/>
        </p:nvPicPr>
        <p:blipFill rotWithShape="1">
          <a:blip r:embed="rId3">
            <a:alphaModFix/>
          </a:blip>
          <a:srcRect/>
          <a:stretch/>
        </p:blipFill>
        <p:spPr>
          <a:xfrm>
            <a:off x="5156100" y="432000"/>
            <a:ext cx="4015047" cy="5353396"/>
          </a:xfrm>
          <a:prstGeom prst="rect">
            <a:avLst/>
          </a:prstGeom>
          <a:noFill/>
          <a:ln>
            <a:noFill/>
          </a:ln>
        </p:spPr>
      </p:pic>
      <p:sp>
        <p:nvSpPr>
          <p:cNvPr id="569" name="Google Shape;569;p59"/>
          <p:cNvSpPr/>
          <p:nvPr/>
        </p:nvSpPr>
        <p:spPr>
          <a:xfrm>
            <a:off x="5116353" y="0"/>
            <a:ext cx="4015047" cy="14630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0" name="Google Shape;570;p59"/>
          <p:cNvSpPr txBox="1"/>
          <p:nvPr/>
        </p:nvSpPr>
        <p:spPr>
          <a:xfrm>
            <a:off x="5636029" y="609840"/>
            <a:ext cx="3092335"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New Revenue Steams for Expanded Nonprofit Teams  </a:t>
            </a:r>
            <a:endParaRPr/>
          </a:p>
        </p:txBody>
      </p:sp>
      <p:pic>
        <p:nvPicPr>
          <p:cNvPr id="571" name="Google Shape;571;p59" descr="A close-up of a red and white card&#10;&#10;Description automatically generated"/>
          <p:cNvPicPr preferRelativeResize="0"/>
          <p:nvPr/>
        </p:nvPicPr>
        <p:blipFill rotWithShape="1">
          <a:blip r:embed="rId4">
            <a:alphaModFix/>
          </a:blip>
          <a:srcRect t="21333"/>
          <a:stretch/>
        </p:blipFill>
        <p:spPr>
          <a:xfrm>
            <a:off x="0" y="1506581"/>
            <a:ext cx="5229602" cy="5353396"/>
          </a:xfrm>
          <a:prstGeom prst="rect">
            <a:avLst/>
          </a:prstGeom>
          <a:noFill/>
          <a:ln>
            <a:noFill/>
          </a:ln>
        </p:spPr>
      </p:pic>
      <p:sp>
        <p:nvSpPr>
          <p:cNvPr id="572" name="Google Shape;572;p59"/>
          <p:cNvSpPr txBox="1"/>
          <p:nvPr/>
        </p:nvSpPr>
        <p:spPr>
          <a:xfrm>
            <a:off x="3200400" y="2111827"/>
            <a:ext cx="1955700" cy="246221"/>
          </a:xfrm>
          <a:prstGeom prst="rect">
            <a:avLst/>
          </a:prstGeom>
          <a:solidFill>
            <a:schemeClr val="lt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0" i="0" u="none" strike="noStrike">
                <a:solidFill>
                  <a:srgbClr val="000000"/>
                </a:solidFill>
                <a:latin typeface="Arial"/>
                <a:ea typeface="Arial"/>
                <a:cs typeface="Arial"/>
                <a:sym typeface="Arial"/>
              </a:rPr>
              <a:t>$</a:t>
            </a:r>
            <a:r>
              <a:rPr lang="en-US" sz="1600" b="0" i="0" u="none" strike="noStrike">
                <a:solidFill>
                  <a:srgbClr val="000000"/>
                </a:solidFill>
                <a:latin typeface="Arial"/>
                <a:ea typeface="Arial"/>
                <a:cs typeface="Arial"/>
                <a:sym typeface="Arial"/>
              </a:rPr>
              <a:t>5.36 per square foot </a:t>
            </a:r>
            <a:endParaRPr sz="16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0"/>
          <p:cNvSpPr txBox="1">
            <a:spLocks noGrp="1"/>
          </p:cNvSpPr>
          <p:nvPr>
            <p:ph type="title"/>
          </p:nvPr>
        </p:nvSpPr>
        <p:spPr>
          <a:xfrm>
            <a:off x="628650" y="365127"/>
            <a:ext cx="7886700" cy="549274"/>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accent1"/>
              </a:buClr>
              <a:buSzPct val="100000"/>
              <a:buFont typeface="Arial"/>
              <a:buNone/>
            </a:pPr>
            <a:r>
              <a:rPr lang="en-US" sz="2200" b="1"/>
              <a:t>GPS INSULATED VINYL SIDING’S CI &amp; ADDED R-VALUE HELP MEET NEW PENDING HUD FUNDING REQUIREMENTS </a:t>
            </a:r>
            <a:br>
              <a:rPr lang="en-US"/>
            </a:br>
            <a:endParaRPr/>
          </a:p>
        </p:txBody>
      </p:sp>
      <p:grpSp>
        <p:nvGrpSpPr>
          <p:cNvPr id="579" name="Google Shape;579;p60"/>
          <p:cNvGrpSpPr/>
          <p:nvPr/>
        </p:nvGrpSpPr>
        <p:grpSpPr>
          <a:xfrm>
            <a:off x="628650" y="1826156"/>
            <a:ext cx="7886700" cy="4350274"/>
            <a:chOff x="0" y="531"/>
            <a:chExt cx="7886700" cy="4350274"/>
          </a:xfrm>
        </p:grpSpPr>
        <p:sp>
          <p:nvSpPr>
            <p:cNvPr id="580" name="Google Shape;580;p60"/>
            <p:cNvSpPr/>
            <p:nvPr/>
          </p:nvSpPr>
          <p:spPr>
            <a:xfrm>
              <a:off x="0" y="531"/>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0"/>
            <p:cNvSpPr/>
            <p:nvPr/>
          </p:nvSpPr>
          <p:spPr>
            <a:xfrm>
              <a:off x="375988" y="280191"/>
              <a:ext cx="683614" cy="68361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0"/>
            <p:cNvSpPr/>
            <p:nvPr/>
          </p:nvSpPr>
          <p:spPr>
            <a:xfrm>
              <a:off x="1435590" y="531"/>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0"/>
            <p:cNvSpPr txBox="1"/>
            <p:nvPr/>
          </p:nvSpPr>
          <p:spPr>
            <a:xfrm>
              <a:off x="1435590" y="531"/>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a:solidFill>
                    <a:schemeClr val="dk1"/>
                  </a:solidFill>
                  <a:latin typeface="Arial"/>
                  <a:ea typeface="Arial"/>
                  <a:cs typeface="Arial"/>
                  <a:sym typeface="Arial"/>
                </a:rPr>
                <a:t>Department of Housing and Urban Development (HUD) PENDING: ADOPTING 2021 IECC 7 ASHRAE 90.1 FROM 2006 IECC.</a:t>
              </a:r>
              <a:endParaRPr sz="1800">
                <a:solidFill>
                  <a:schemeClr val="dk1"/>
                </a:solidFill>
                <a:latin typeface="Arial"/>
                <a:ea typeface="Arial"/>
                <a:cs typeface="Arial"/>
                <a:sym typeface="Arial"/>
              </a:endParaRPr>
            </a:p>
          </p:txBody>
        </p:sp>
        <p:sp>
          <p:nvSpPr>
            <p:cNvPr id="584" name="Google Shape;584;p60"/>
            <p:cNvSpPr/>
            <p:nvPr/>
          </p:nvSpPr>
          <p:spPr>
            <a:xfrm>
              <a:off x="0" y="1554201"/>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0"/>
            <p:cNvSpPr/>
            <p:nvPr/>
          </p:nvSpPr>
          <p:spPr>
            <a:xfrm>
              <a:off x="375988" y="1833861"/>
              <a:ext cx="683614" cy="68361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0"/>
            <p:cNvSpPr/>
            <p:nvPr/>
          </p:nvSpPr>
          <p:spPr>
            <a:xfrm>
              <a:off x="1435590" y="1554201"/>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0"/>
            <p:cNvSpPr txBox="1"/>
            <p:nvPr/>
          </p:nvSpPr>
          <p:spPr>
            <a:xfrm>
              <a:off x="1435590" y="1554201"/>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a:solidFill>
                    <a:schemeClr val="dk1"/>
                  </a:solidFill>
                  <a:latin typeface="Arial"/>
                  <a:ea typeface="Arial"/>
                  <a:cs typeface="Arial"/>
                  <a:sym typeface="Arial"/>
                </a:rPr>
                <a:t>Requiring Developers to Construct HUD-Funded Homes to IECC 2021 for Low-density Housing and ASHRAE 90.1 for Multi-family Projects.</a:t>
              </a:r>
              <a:endParaRPr sz="1800">
                <a:solidFill>
                  <a:schemeClr val="dk1"/>
                </a:solidFill>
                <a:latin typeface="Arial"/>
                <a:ea typeface="Arial"/>
                <a:cs typeface="Arial"/>
                <a:sym typeface="Arial"/>
              </a:endParaRPr>
            </a:p>
          </p:txBody>
        </p:sp>
        <p:sp>
          <p:nvSpPr>
            <p:cNvPr id="588" name="Google Shape;588;p60"/>
            <p:cNvSpPr/>
            <p:nvPr/>
          </p:nvSpPr>
          <p:spPr>
            <a:xfrm>
              <a:off x="0" y="3107870"/>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0"/>
            <p:cNvSpPr/>
            <p:nvPr/>
          </p:nvSpPr>
          <p:spPr>
            <a:xfrm>
              <a:off x="375988" y="3387531"/>
              <a:ext cx="683614" cy="683614"/>
            </a:xfrm>
            <a:prstGeom prst="rect">
              <a:avLst/>
            </a:prstGeom>
            <a:solidFill>
              <a:srgbClr val="CC47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0"/>
            <p:cNvSpPr/>
            <p:nvPr/>
          </p:nvSpPr>
          <p:spPr>
            <a:xfrm>
              <a:off x="1435590" y="3107870"/>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0"/>
            <p:cNvSpPr txBox="1"/>
            <p:nvPr/>
          </p:nvSpPr>
          <p:spPr>
            <a:xfrm>
              <a:off x="1435590" y="3107870"/>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a:solidFill>
                    <a:schemeClr val="dk1"/>
                  </a:solidFill>
                  <a:latin typeface="Arial"/>
                  <a:ea typeface="Arial"/>
                  <a:cs typeface="Arial"/>
                  <a:sym typeface="Arial"/>
                </a:rPr>
                <a:t>VA Loan Recipients of FHA Loans (a government-backed mortgage designed for low-income earners)</a:t>
              </a:r>
              <a:endParaRPr sz="1800">
                <a:solidFill>
                  <a:schemeClr val="dk1"/>
                </a:solidFill>
                <a:latin typeface="Arial"/>
                <a:ea typeface="Arial"/>
                <a:cs typeface="Arial"/>
                <a:sym typeface="Arial"/>
              </a:endParaRPr>
            </a:p>
          </p:txBody>
        </p:sp>
      </p:grpSp>
      <p:pic>
        <p:nvPicPr>
          <p:cNvPr id="592" name="Google Shape;592;p60" descr="A chalkboard with a word written on it next to a pair of books&#10;&#10;Description automatically generated"/>
          <p:cNvPicPr preferRelativeResize="0"/>
          <p:nvPr/>
        </p:nvPicPr>
        <p:blipFill rotWithShape="1">
          <a:blip r:embed="rId5">
            <a:alphaModFix/>
          </a:blip>
          <a:srcRect/>
          <a:stretch/>
        </p:blipFill>
        <p:spPr>
          <a:xfrm>
            <a:off x="963469" y="5184742"/>
            <a:ext cx="917177" cy="716166"/>
          </a:xfrm>
          <a:prstGeom prst="rect">
            <a:avLst/>
          </a:prstGeom>
          <a:noFill/>
          <a:ln>
            <a:noFill/>
          </a:ln>
        </p:spPr>
      </p:pic>
    </p:spTree>
  </p:cSld>
  <p:clrMapOvr>
    <a:masterClrMapping/>
  </p:clrMapOvr>
  <p:transition spd="med">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1"/>
          <p:cNvSpPr txBox="1">
            <a:spLocks noGrp="1"/>
          </p:cNvSpPr>
          <p:nvPr>
            <p:ph type="title"/>
          </p:nvPr>
        </p:nvSpPr>
        <p:spPr>
          <a:xfrm>
            <a:off x="440100" y="802822"/>
            <a:ext cx="4681280" cy="853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500"/>
              <a:buFont typeface="Arial"/>
              <a:buNone/>
            </a:pPr>
            <a:r>
              <a:rPr lang="en-US" b="1" i="0" u="none" strike="noStrike"/>
              <a:t>HUD BLOCK GRANTS &amp; FINANCING</a:t>
            </a:r>
            <a:endParaRPr b="1"/>
          </a:p>
        </p:txBody>
      </p:sp>
      <p:grpSp>
        <p:nvGrpSpPr>
          <p:cNvPr id="599" name="Google Shape;599;p61"/>
          <p:cNvGrpSpPr/>
          <p:nvPr/>
        </p:nvGrpSpPr>
        <p:grpSpPr>
          <a:xfrm>
            <a:off x="-4628981" y="1204875"/>
            <a:ext cx="8734224" cy="5912717"/>
            <a:chOff x="-4964646" y="-760704"/>
            <a:chExt cx="8734224" cy="5912717"/>
          </a:xfrm>
        </p:grpSpPr>
        <p:sp>
          <p:nvSpPr>
            <p:cNvPr id="600" name="Google Shape;600;p61"/>
            <p:cNvSpPr/>
            <p:nvPr/>
          </p:nvSpPr>
          <p:spPr>
            <a:xfrm>
              <a:off x="-4964646" y="-760704"/>
              <a:ext cx="5912717" cy="5912717"/>
            </a:xfrm>
            <a:prstGeom prst="blockArc">
              <a:avLst>
                <a:gd name="adj1" fmla="val 18900000"/>
                <a:gd name="adj2" fmla="val 2700000"/>
                <a:gd name="adj3" fmla="val 365"/>
              </a:avLst>
            </a:prstGeom>
            <a:noFill/>
            <a:ln w="12700" cap="flat" cmpd="sng">
              <a:solidFill>
                <a:srgbClr val="9C001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1"/>
            <p:cNvSpPr/>
            <p:nvPr/>
          </p:nvSpPr>
          <p:spPr>
            <a:xfrm>
              <a:off x="609757" y="439130"/>
              <a:ext cx="3159821" cy="87826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1"/>
            <p:cNvSpPr txBox="1"/>
            <p:nvPr/>
          </p:nvSpPr>
          <p:spPr>
            <a:xfrm>
              <a:off x="609757" y="439130"/>
              <a:ext cx="3159821" cy="878261"/>
            </a:xfrm>
            <a:prstGeom prst="rect">
              <a:avLst/>
            </a:prstGeom>
            <a:noFill/>
            <a:ln>
              <a:noFill/>
            </a:ln>
          </p:spPr>
          <p:txBody>
            <a:bodyPr spcFirstLastPara="1" wrap="square" lIns="6971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1" i="0">
                  <a:solidFill>
                    <a:schemeClr val="lt1"/>
                  </a:solidFill>
                  <a:latin typeface="Arial"/>
                  <a:ea typeface="Arial"/>
                  <a:cs typeface="Arial"/>
                  <a:sym typeface="Arial"/>
                </a:rPr>
                <a:t>The HOME Investment Partnerships Program (HOME) </a:t>
              </a:r>
              <a:r>
                <a:rPr lang="en-US" sz="1200" b="0" i="0">
                  <a:solidFill>
                    <a:schemeClr val="lt1"/>
                  </a:solidFill>
                  <a:latin typeface="Arial"/>
                  <a:ea typeface="Arial"/>
                  <a:cs typeface="Arial"/>
                  <a:sym typeface="Arial"/>
                </a:rPr>
                <a:t>$1.5 billion to for affordable housing</a:t>
              </a:r>
              <a:endParaRPr sz="1200" b="0">
                <a:solidFill>
                  <a:schemeClr val="lt1"/>
                </a:solidFill>
                <a:latin typeface="Arial"/>
                <a:ea typeface="Arial"/>
                <a:cs typeface="Arial"/>
                <a:sym typeface="Arial"/>
              </a:endParaRPr>
            </a:p>
          </p:txBody>
        </p:sp>
        <p:sp>
          <p:nvSpPr>
            <p:cNvPr id="603" name="Google Shape;603;p61"/>
            <p:cNvSpPr/>
            <p:nvPr/>
          </p:nvSpPr>
          <p:spPr>
            <a:xfrm>
              <a:off x="60844" y="329348"/>
              <a:ext cx="1097827" cy="1097827"/>
            </a:xfrm>
            <a:prstGeom prst="ellipse">
              <a:avLst/>
            </a:prstGeom>
            <a:blipFill rotWithShape="1">
              <a:blip r:embed="rId3">
                <a:alphaModFix/>
              </a:blip>
              <a:stretch>
                <a:fillRect l="-17999" r="-17997"/>
              </a:stretch>
            </a:blipFill>
            <a:ln w="12700" cap="flat" cmpd="sng">
              <a:solidFill>
                <a:srgbClr val="C5002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1"/>
            <p:cNvSpPr/>
            <p:nvPr/>
          </p:nvSpPr>
          <p:spPr>
            <a:xfrm>
              <a:off x="929005" y="1756523"/>
              <a:ext cx="2840573" cy="87826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1"/>
            <p:cNvSpPr txBox="1"/>
            <p:nvPr/>
          </p:nvSpPr>
          <p:spPr>
            <a:xfrm>
              <a:off x="929005" y="1756523"/>
              <a:ext cx="2840573" cy="878261"/>
            </a:xfrm>
            <a:prstGeom prst="rect">
              <a:avLst/>
            </a:prstGeom>
            <a:noFill/>
            <a:ln>
              <a:noFill/>
            </a:ln>
          </p:spPr>
          <p:txBody>
            <a:bodyPr spcFirstLastPara="1" wrap="square" lIns="6971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1" i="0">
                  <a:solidFill>
                    <a:schemeClr val="lt1"/>
                  </a:solidFill>
                  <a:latin typeface="Arial"/>
                  <a:ea typeface="Arial"/>
                  <a:cs typeface="Arial"/>
                  <a:sym typeface="Arial"/>
                </a:rPr>
                <a:t>Development Block Grants (CDBG) </a:t>
              </a:r>
              <a:r>
                <a:rPr lang="en-US" sz="1200" b="0" i="0">
                  <a:solidFill>
                    <a:schemeClr val="lt1"/>
                  </a:solidFill>
                  <a:latin typeface="Arial"/>
                  <a:ea typeface="Arial"/>
                  <a:cs typeface="Arial"/>
                  <a:sym typeface="Arial"/>
                </a:rPr>
                <a:t>$3.3 billion to 1239 states and localities to build stronger communities — The Community</a:t>
              </a:r>
              <a:endParaRPr sz="1200" b="0">
                <a:solidFill>
                  <a:schemeClr val="lt1"/>
                </a:solidFill>
                <a:latin typeface="Arial"/>
                <a:ea typeface="Arial"/>
                <a:cs typeface="Arial"/>
                <a:sym typeface="Arial"/>
              </a:endParaRPr>
            </a:p>
          </p:txBody>
        </p:sp>
        <p:sp>
          <p:nvSpPr>
            <p:cNvPr id="606" name="Google Shape;606;p61"/>
            <p:cNvSpPr/>
            <p:nvPr/>
          </p:nvSpPr>
          <p:spPr>
            <a:xfrm>
              <a:off x="380092" y="1646740"/>
              <a:ext cx="1097827" cy="1097827"/>
            </a:xfrm>
            <a:prstGeom prst="ellipse">
              <a:avLst/>
            </a:prstGeom>
            <a:blipFill rotWithShape="1">
              <a:blip r:embed="rId4">
                <a:alphaModFix/>
              </a:blip>
              <a:stretch>
                <a:fillRect l="-17999" r="-17997"/>
              </a:stretch>
            </a:blipFill>
            <a:ln w="12700" cap="flat" cmpd="sng">
              <a:solidFill>
                <a:srgbClr val="C5002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1"/>
            <p:cNvSpPr/>
            <p:nvPr/>
          </p:nvSpPr>
          <p:spPr>
            <a:xfrm>
              <a:off x="609757" y="3073915"/>
              <a:ext cx="3159821" cy="87826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1"/>
            <p:cNvSpPr txBox="1"/>
            <p:nvPr/>
          </p:nvSpPr>
          <p:spPr>
            <a:xfrm>
              <a:off x="609757" y="3073915"/>
              <a:ext cx="3159821" cy="878261"/>
            </a:xfrm>
            <a:prstGeom prst="rect">
              <a:avLst/>
            </a:prstGeom>
            <a:noFill/>
            <a:ln>
              <a:noFill/>
            </a:ln>
          </p:spPr>
          <p:txBody>
            <a:bodyPr spcFirstLastPara="1" wrap="square" lIns="697100" tIns="30475" rIns="30475" bIns="30475"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b="1" i="0">
                  <a:solidFill>
                    <a:schemeClr val="lt1"/>
                  </a:solidFill>
                  <a:latin typeface="Arial"/>
                  <a:ea typeface="Arial"/>
                  <a:cs typeface="Arial"/>
                  <a:sym typeface="Arial"/>
                </a:rPr>
                <a:t>GRRP </a:t>
              </a:r>
              <a:r>
                <a:rPr lang="en-US" sz="1200" b="0" i="0">
                  <a:solidFill>
                    <a:schemeClr val="lt1"/>
                  </a:solidFill>
                  <a:latin typeface="Arial"/>
                  <a:ea typeface="Arial"/>
                  <a:cs typeface="Arial"/>
                  <a:sym typeface="Arial"/>
                </a:rPr>
                <a:t>of eligible HUD-assisted multifamily properties.  up to $4 billion in loan authority </a:t>
              </a:r>
              <a:endParaRPr sz="1200" b="0">
                <a:solidFill>
                  <a:schemeClr val="lt1"/>
                </a:solidFill>
                <a:latin typeface="Arial"/>
                <a:ea typeface="Arial"/>
                <a:cs typeface="Arial"/>
                <a:sym typeface="Arial"/>
              </a:endParaRPr>
            </a:p>
          </p:txBody>
        </p:sp>
        <p:sp>
          <p:nvSpPr>
            <p:cNvPr id="609" name="Google Shape;609;p61"/>
            <p:cNvSpPr/>
            <p:nvPr/>
          </p:nvSpPr>
          <p:spPr>
            <a:xfrm>
              <a:off x="60844" y="2964132"/>
              <a:ext cx="1097827" cy="1097827"/>
            </a:xfrm>
            <a:prstGeom prst="ellipse">
              <a:avLst/>
            </a:prstGeom>
            <a:blipFill rotWithShape="1">
              <a:blip r:embed="rId5">
                <a:alphaModFix/>
              </a:blip>
              <a:stretch>
                <a:fillRect l="-17999" r="-17997"/>
              </a:stretch>
            </a:blipFill>
            <a:ln w="12700" cap="flat" cmpd="sng">
              <a:solidFill>
                <a:srgbClr val="C5002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61"/>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US">
                <a:solidFill>
                  <a:srgbClr val="000000"/>
                </a:solidFill>
              </a:rPr>
              <a:t>14.12.23</a:t>
            </a:r>
            <a:endParaRPr>
              <a:solidFill>
                <a:srgbClr val="000000"/>
              </a:solidFill>
            </a:endParaRPr>
          </a:p>
        </p:txBody>
      </p:sp>
      <p:sp>
        <p:nvSpPr>
          <p:cNvPr id="611" name="Google Shape;611;p61"/>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612" name="Google Shape;612;p61"/>
          <p:cNvSpPr txBox="1"/>
          <p:nvPr/>
        </p:nvSpPr>
        <p:spPr>
          <a:xfrm>
            <a:off x="1246291" y="6591600"/>
            <a:ext cx="6410409"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BFBFBF"/>
                </a:solidFill>
                <a:latin typeface="Arial"/>
                <a:ea typeface="Arial"/>
                <a:cs typeface="Arial"/>
                <a:sym typeface="Arial"/>
              </a:rPr>
              <a:t>Source: https://www.hud.gov/sites/dfiles/PA/documents/Climate_Resources_for_Housing_Supply_Framework.pdf</a:t>
            </a:r>
            <a:endParaRPr/>
          </a:p>
        </p:txBody>
      </p:sp>
      <p:sp>
        <p:nvSpPr>
          <p:cNvPr id="613" name="Google Shape;613;p61"/>
          <p:cNvSpPr txBox="1"/>
          <p:nvPr/>
        </p:nvSpPr>
        <p:spPr>
          <a:xfrm>
            <a:off x="4451495" y="2461817"/>
            <a:ext cx="4572000" cy="3323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Barlow Condensed"/>
                <a:ea typeface="Barlow Condensed"/>
                <a:cs typeface="Barlow Condensed"/>
                <a:sym typeface="Barlow Condensed"/>
              </a:rPr>
              <a:t>EXAMPLE: The Green and Resilient Retrofit Program (GRRP) provides owners of HUD-assisted Multifamily housing with funding to reduce carbon emissions improve efficiency. incorporate renewable energy sources. </a:t>
            </a:r>
            <a:endParaRPr/>
          </a:p>
          <a:p>
            <a:pPr marL="0" marR="0" lvl="0" indent="0" algn="l" rtl="0">
              <a:spcBef>
                <a:spcPts val="0"/>
              </a:spcBef>
              <a:spcAft>
                <a:spcPts val="0"/>
              </a:spcAft>
              <a:buNone/>
            </a:pPr>
            <a:endParaRPr sz="2400" b="1">
              <a:solidFill>
                <a:schemeClr val="dk1"/>
              </a:solidFill>
              <a:latin typeface="Barlow Condensed"/>
              <a:ea typeface="Barlow Condensed"/>
              <a:cs typeface="Barlow Condensed"/>
              <a:sym typeface="Barlow Condensed"/>
            </a:endParaRPr>
          </a:p>
          <a:p>
            <a:pPr marL="0" marR="0" lvl="0" indent="0" algn="l" rtl="0">
              <a:spcBef>
                <a:spcPts val="0"/>
              </a:spcBef>
              <a:spcAft>
                <a:spcPts val="0"/>
              </a:spcAft>
              <a:buNone/>
            </a:pPr>
            <a:r>
              <a:rPr lang="en-US" sz="2400" b="1">
                <a:solidFill>
                  <a:srgbClr val="191919"/>
                </a:solidFill>
                <a:latin typeface="Barlow Condensed"/>
                <a:ea typeface="Barlow Condensed"/>
                <a:cs typeface="Barlow Condensed"/>
                <a:sym typeface="Barlow Condensed"/>
              </a:rPr>
              <a:t>GRRP will provide up to $750k per property or $40k per unit for construction and transaction costs. </a:t>
            </a:r>
            <a:endParaRPr sz="2400" b="1">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2"/>
          <p:cNvSpPr txBox="1">
            <a:spLocks noGrp="1"/>
          </p:cNvSpPr>
          <p:nvPr>
            <p:ph type="title"/>
          </p:nvPr>
        </p:nvSpPr>
        <p:spPr>
          <a:xfrm>
            <a:off x="96606" y="2649906"/>
            <a:ext cx="8802000" cy="853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2800"/>
              <a:buFont typeface="Arial"/>
              <a:buNone/>
            </a:pPr>
            <a:r>
              <a:rPr lang="en-US" sz="2800"/>
              <a:t>QUIZ:</a:t>
            </a:r>
            <a:br>
              <a:rPr lang="en-US" sz="2800"/>
            </a:br>
            <a:r>
              <a:rPr lang="en-US" sz="2800"/>
              <a:t>HOW DOES GPS-INSULTED VINYL SIDING HELP ACHIEVE IECC 2021 &amp; TAX CREDITS, DEDUCTIONS &amp; HUD FINANCING REQUIREMENTS?</a:t>
            </a:r>
            <a:endParaRPr/>
          </a:p>
        </p:txBody>
      </p:sp>
      <p:sp>
        <p:nvSpPr>
          <p:cNvPr id="620" name="Google Shape;620;p62"/>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621" name="Google Shape;621;p62"/>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23</a:t>
            </a:fld>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3"/>
          <p:cNvSpPr txBox="1">
            <a:spLocks noGrp="1"/>
          </p:cNvSpPr>
          <p:nvPr>
            <p:ph type="title"/>
          </p:nvPr>
        </p:nvSpPr>
        <p:spPr>
          <a:xfrm>
            <a:off x="170100" y="1020291"/>
            <a:ext cx="8802000" cy="8532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3600"/>
              <a:buFont typeface="Arial"/>
              <a:buNone/>
            </a:pPr>
            <a:r>
              <a:rPr lang="en-US" sz="3600"/>
              <a:t>ANSWER: </a:t>
            </a:r>
            <a:br>
              <a:rPr lang="en-US" sz="3600"/>
            </a:br>
            <a:r>
              <a:rPr lang="en-US" sz="2800"/>
              <a:t>GPS-INSULATED VINYL SIDING PROVIDES ADDED R-VALUE &amp; CONTINUOUS INSULATION FOR BOTH NEW AND EXISTING BUILDINGS. </a:t>
            </a:r>
            <a:br>
              <a:rPr lang="en-US" sz="2800"/>
            </a:br>
            <a:br>
              <a:rPr lang="en-US" sz="2800"/>
            </a:br>
            <a:endParaRPr sz="2800"/>
          </a:p>
        </p:txBody>
      </p:sp>
      <p:sp>
        <p:nvSpPr>
          <p:cNvPr id="628" name="Google Shape;628;p63"/>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629" name="Google Shape;629;p63"/>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24</a:t>
            </a:fld>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5" name="Google Shape;635;p64"/>
          <p:cNvGrpSpPr/>
          <p:nvPr/>
        </p:nvGrpSpPr>
        <p:grpSpPr>
          <a:xfrm>
            <a:off x="794580" y="2279203"/>
            <a:ext cx="7554839" cy="3444180"/>
            <a:chOff x="165930" y="453578"/>
            <a:chExt cx="7554839" cy="3444180"/>
          </a:xfrm>
        </p:grpSpPr>
        <p:sp>
          <p:nvSpPr>
            <p:cNvPr id="636" name="Google Shape;636;p64"/>
            <p:cNvSpPr/>
            <p:nvPr/>
          </p:nvSpPr>
          <p:spPr>
            <a:xfrm>
              <a:off x="16593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4"/>
            <p:cNvSpPr/>
            <p:nvPr/>
          </p:nvSpPr>
          <p:spPr>
            <a:xfrm>
              <a:off x="303461" y="591109"/>
              <a:ext cx="379847" cy="37984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4"/>
            <p:cNvSpPr/>
            <p:nvPr/>
          </p:nvSpPr>
          <p:spPr>
            <a:xfrm>
              <a:off x="96117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4"/>
            <p:cNvSpPr txBox="1"/>
            <p:nvPr/>
          </p:nvSpPr>
          <p:spPr>
            <a:xfrm>
              <a:off x="96117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Superior Continuous Exterior Wall Insulation</a:t>
              </a:r>
              <a:endParaRPr/>
            </a:p>
          </p:txBody>
        </p:sp>
        <p:sp>
          <p:nvSpPr>
            <p:cNvPr id="640" name="Google Shape;640;p64"/>
            <p:cNvSpPr/>
            <p:nvPr/>
          </p:nvSpPr>
          <p:spPr>
            <a:xfrm>
              <a:off x="277387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4"/>
            <p:cNvSpPr/>
            <p:nvPr/>
          </p:nvSpPr>
          <p:spPr>
            <a:xfrm>
              <a:off x="2911401" y="591109"/>
              <a:ext cx="379847" cy="379847"/>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4"/>
            <p:cNvSpPr/>
            <p:nvPr/>
          </p:nvSpPr>
          <p:spPr>
            <a:xfrm>
              <a:off x="356911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4"/>
            <p:cNvSpPr txBox="1"/>
            <p:nvPr/>
          </p:nvSpPr>
          <p:spPr>
            <a:xfrm>
              <a:off x="356911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Effective Moisture Management</a:t>
              </a:r>
              <a:endParaRPr/>
            </a:p>
          </p:txBody>
        </p:sp>
        <p:sp>
          <p:nvSpPr>
            <p:cNvPr id="644" name="Google Shape;644;p64"/>
            <p:cNvSpPr/>
            <p:nvPr/>
          </p:nvSpPr>
          <p:spPr>
            <a:xfrm>
              <a:off x="538181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4"/>
            <p:cNvSpPr/>
            <p:nvPr/>
          </p:nvSpPr>
          <p:spPr>
            <a:xfrm>
              <a:off x="5519340" y="591109"/>
              <a:ext cx="379847" cy="37984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4"/>
            <p:cNvSpPr/>
            <p:nvPr/>
          </p:nvSpPr>
          <p:spPr>
            <a:xfrm>
              <a:off x="617705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4"/>
            <p:cNvSpPr txBox="1"/>
            <p:nvPr/>
          </p:nvSpPr>
          <p:spPr>
            <a:xfrm>
              <a:off x="617705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Improved Performance:  Maintenance, Wind, Noise  </a:t>
              </a:r>
              <a:endParaRPr/>
            </a:p>
          </p:txBody>
        </p:sp>
        <p:sp>
          <p:nvSpPr>
            <p:cNvPr id="648" name="Google Shape;648;p64"/>
            <p:cNvSpPr/>
            <p:nvPr/>
          </p:nvSpPr>
          <p:spPr>
            <a:xfrm>
              <a:off x="165930" y="1848214"/>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4"/>
            <p:cNvSpPr/>
            <p:nvPr/>
          </p:nvSpPr>
          <p:spPr>
            <a:xfrm>
              <a:off x="303461" y="1985745"/>
              <a:ext cx="379847" cy="37984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4"/>
            <p:cNvSpPr/>
            <p:nvPr/>
          </p:nvSpPr>
          <p:spPr>
            <a:xfrm>
              <a:off x="96117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4"/>
            <p:cNvSpPr txBox="1"/>
            <p:nvPr/>
          </p:nvSpPr>
          <p:spPr>
            <a:xfrm>
              <a:off x="96117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Aesthetics: Better, more durable pigments </a:t>
              </a:r>
              <a:endParaRPr/>
            </a:p>
          </p:txBody>
        </p:sp>
        <p:sp>
          <p:nvSpPr>
            <p:cNvPr id="652" name="Google Shape;652;p64"/>
            <p:cNvSpPr/>
            <p:nvPr/>
          </p:nvSpPr>
          <p:spPr>
            <a:xfrm>
              <a:off x="2802358" y="1857710"/>
              <a:ext cx="654908" cy="654908"/>
            </a:xfrm>
            <a:prstGeom prst="ellipse">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4"/>
            <p:cNvSpPr/>
            <p:nvPr/>
          </p:nvSpPr>
          <p:spPr>
            <a:xfrm>
              <a:off x="2911401" y="1985745"/>
              <a:ext cx="379847" cy="379847"/>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4"/>
            <p:cNvSpPr/>
            <p:nvPr/>
          </p:nvSpPr>
          <p:spPr>
            <a:xfrm>
              <a:off x="356911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4"/>
            <p:cNvSpPr txBox="1"/>
            <p:nvPr/>
          </p:nvSpPr>
          <p:spPr>
            <a:xfrm>
              <a:off x="356911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a:solidFill>
                    <a:schemeClr val="dk1"/>
                  </a:solidFill>
                  <a:latin typeface="Arial"/>
                  <a:ea typeface="Arial"/>
                  <a:cs typeface="Arial"/>
                  <a:sym typeface="Arial"/>
                </a:rPr>
                <a:t>Building Code/ ASHRE Compliance </a:t>
              </a:r>
              <a:endParaRPr/>
            </a:p>
          </p:txBody>
        </p:sp>
        <p:sp>
          <p:nvSpPr>
            <p:cNvPr id="656" name="Google Shape;656;p64"/>
            <p:cNvSpPr/>
            <p:nvPr/>
          </p:nvSpPr>
          <p:spPr>
            <a:xfrm>
              <a:off x="5381810" y="1848214"/>
              <a:ext cx="654908" cy="65490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4"/>
            <p:cNvSpPr/>
            <p:nvPr/>
          </p:nvSpPr>
          <p:spPr>
            <a:xfrm>
              <a:off x="5519340" y="1985745"/>
              <a:ext cx="379847" cy="379847"/>
            </a:xfrm>
            <a:prstGeom prst="rect">
              <a:avLst/>
            </a:prstGeom>
            <a:solidFill>
              <a:srgbClr val="DF778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4"/>
            <p:cNvSpPr/>
            <p:nvPr/>
          </p:nvSpPr>
          <p:spPr>
            <a:xfrm>
              <a:off x="617705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4"/>
            <p:cNvSpPr txBox="1"/>
            <p:nvPr/>
          </p:nvSpPr>
          <p:spPr>
            <a:xfrm>
              <a:off x="617705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Tax &amp; Funding Advantages</a:t>
              </a:r>
              <a:endParaRPr/>
            </a:p>
          </p:txBody>
        </p:sp>
        <p:sp>
          <p:nvSpPr>
            <p:cNvPr id="660" name="Google Shape;660;p64"/>
            <p:cNvSpPr/>
            <p:nvPr/>
          </p:nvSpPr>
          <p:spPr>
            <a:xfrm>
              <a:off x="165930" y="3242850"/>
              <a:ext cx="654908" cy="65490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4"/>
            <p:cNvSpPr/>
            <p:nvPr/>
          </p:nvSpPr>
          <p:spPr>
            <a:xfrm>
              <a:off x="303461" y="3380381"/>
              <a:ext cx="379847" cy="379847"/>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4"/>
            <p:cNvSpPr/>
            <p:nvPr/>
          </p:nvSpPr>
          <p:spPr>
            <a:xfrm>
              <a:off x="961176" y="3242850"/>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4"/>
            <p:cNvSpPr txBox="1"/>
            <p:nvPr/>
          </p:nvSpPr>
          <p:spPr>
            <a:xfrm>
              <a:off x="961176" y="3242850"/>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Environmentally Beneficial</a:t>
              </a:r>
              <a:endParaRPr/>
            </a:p>
          </p:txBody>
        </p:sp>
      </p:grpSp>
      <p:sp>
        <p:nvSpPr>
          <p:cNvPr id="664" name="Google Shape;664;p64"/>
          <p:cNvSpPr txBox="1">
            <a:spLocks noGrp="1"/>
          </p:cNvSpPr>
          <p:nvPr>
            <p:ph type="title"/>
          </p:nvPr>
        </p:nvSpPr>
        <p:spPr>
          <a:xfrm>
            <a:off x="628650" y="365126"/>
            <a:ext cx="7886700"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400"/>
              <a:buFont typeface="Arial"/>
              <a:buNone/>
            </a:pPr>
            <a:r>
              <a:rPr lang="en-US" sz="2400" b="1"/>
              <a:t>BENEFITS OF GPS INSULATED VINYL SIDING AS A HIGH-PERFORMANCE BUILDING SYSTEM REVIEW</a:t>
            </a:r>
            <a:endParaRPr/>
          </a:p>
        </p:txBody>
      </p:sp>
      <p:sp>
        <p:nvSpPr>
          <p:cNvPr id="665" name="Google Shape;665;p64"/>
          <p:cNvSpPr/>
          <p:nvPr/>
        </p:nvSpPr>
        <p:spPr>
          <a:xfrm>
            <a:off x="521547" y="2077138"/>
            <a:ext cx="2614506" cy="1025049"/>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64"/>
          <p:cNvSpPr/>
          <p:nvPr/>
        </p:nvSpPr>
        <p:spPr>
          <a:xfrm>
            <a:off x="3244426" y="3483134"/>
            <a:ext cx="2546774" cy="998562"/>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7" name="Google Shape;667;p64"/>
          <p:cNvSpPr/>
          <p:nvPr/>
        </p:nvSpPr>
        <p:spPr>
          <a:xfrm>
            <a:off x="521547" y="4935485"/>
            <a:ext cx="2126826" cy="923448"/>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8" name="Google Shape;668;p64"/>
          <p:cNvSpPr/>
          <p:nvPr/>
        </p:nvSpPr>
        <p:spPr>
          <a:xfrm>
            <a:off x="6126478" y="3794707"/>
            <a:ext cx="430109" cy="41317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9" name="Google Shape;669;p64" descr="Dollar with solid fill"/>
          <p:cNvPicPr preferRelativeResize="0"/>
          <p:nvPr/>
        </p:nvPicPr>
        <p:blipFill rotWithShape="1">
          <a:blip r:embed="rId9">
            <a:alphaModFix/>
          </a:blip>
          <a:srcRect/>
          <a:stretch/>
        </p:blipFill>
        <p:spPr>
          <a:xfrm>
            <a:off x="6173892" y="3854026"/>
            <a:ext cx="331893" cy="331893"/>
          </a:xfrm>
          <a:prstGeom prst="rect">
            <a:avLst/>
          </a:prstGeom>
          <a:noFill/>
          <a:ln>
            <a:noFill/>
          </a:ln>
        </p:spPr>
      </p:pic>
      <p:sp>
        <p:nvSpPr>
          <p:cNvPr id="670" name="Google Shape;670;p64"/>
          <p:cNvSpPr/>
          <p:nvPr/>
        </p:nvSpPr>
        <p:spPr>
          <a:xfrm>
            <a:off x="5898303" y="3520691"/>
            <a:ext cx="2126826" cy="998562"/>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5"/>
          <p:cNvSpPr txBox="1">
            <a:spLocks noGrp="1"/>
          </p:cNvSpPr>
          <p:nvPr>
            <p:ph type="title"/>
          </p:nvPr>
        </p:nvSpPr>
        <p:spPr>
          <a:xfrm>
            <a:off x="305100" y="535025"/>
            <a:ext cx="8802000" cy="853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accent1"/>
              </a:buClr>
              <a:buSzPts val="2100"/>
              <a:buFont typeface="Arial"/>
              <a:buNone/>
            </a:pPr>
            <a:r>
              <a:rPr lang="en-US"/>
              <a:t>GPS Insulated Vinyl Siding Course Suite</a:t>
            </a:r>
            <a:br>
              <a:rPr lang="en-US"/>
            </a:br>
            <a:endParaRPr/>
          </a:p>
        </p:txBody>
      </p:sp>
      <p:sp>
        <p:nvSpPr>
          <p:cNvPr id="677" name="Google Shape;677;p65"/>
          <p:cNvSpPr txBox="1">
            <a:spLocks noGrp="1"/>
          </p:cNvSpPr>
          <p:nvPr>
            <p:ph type="body" idx="1"/>
          </p:nvPr>
        </p:nvSpPr>
        <p:spPr>
          <a:xfrm>
            <a:off x="164258" y="2276105"/>
            <a:ext cx="8815483" cy="3906012"/>
          </a:xfrm>
          <a:prstGeom prst="rect">
            <a:avLst/>
          </a:prstGeom>
          <a:noFill/>
          <a:ln>
            <a:noFill/>
          </a:ln>
        </p:spPr>
        <p:txBody>
          <a:bodyPr spcFirstLastPara="1" wrap="square" lIns="0" tIns="0" rIns="0" bIns="0" anchor="t" anchorCtr="0">
            <a:normAutofit/>
          </a:bodyPr>
          <a:lstStyle/>
          <a:p>
            <a:pPr marL="256500" lvl="0" indent="-161250" algn="l" rtl="0">
              <a:lnSpc>
                <a:spcPct val="95000"/>
              </a:lnSpc>
              <a:spcBef>
                <a:spcPts val="0"/>
              </a:spcBef>
              <a:spcAft>
                <a:spcPts val="0"/>
              </a:spcAft>
              <a:buSzPts val="1500"/>
              <a:buNone/>
            </a:pPr>
            <a:endParaRPr b="1"/>
          </a:p>
          <a:p>
            <a:pPr marL="256500" lvl="0" indent="-256500" algn="l" rtl="0">
              <a:lnSpc>
                <a:spcPct val="95000"/>
              </a:lnSpc>
              <a:spcBef>
                <a:spcPts val="1350"/>
              </a:spcBef>
              <a:spcAft>
                <a:spcPts val="0"/>
              </a:spcAft>
              <a:buSzPts val="1800"/>
              <a:buChar char="■"/>
            </a:pPr>
            <a:r>
              <a:rPr lang="en-US" sz="1800" b="1"/>
              <a:t>Main Course: </a:t>
            </a:r>
            <a:r>
              <a:rPr lang="en-US" sz="1800">
                <a:solidFill>
                  <a:srgbClr val="000000"/>
                </a:solidFill>
              </a:rPr>
              <a:t>Not Your Grandmother's Vinyl Siding: the Advantages of Graphite Polystyrene Insulated Vinyl Siding  | AIA Credit: 1 LU HSW | COURSE 12</a:t>
            </a:r>
            <a:endParaRPr/>
          </a:p>
          <a:p>
            <a:pPr marL="256500" lvl="0" indent="-256500" algn="l" rtl="0">
              <a:lnSpc>
                <a:spcPct val="95000"/>
              </a:lnSpc>
              <a:spcBef>
                <a:spcPts val="1350"/>
              </a:spcBef>
              <a:spcAft>
                <a:spcPts val="0"/>
              </a:spcAft>
              <a:buSzPts val="1800"/>
              <a:buChar char="■"/>
            </a:pPr>
            <a:r>
              <a:rPr lang="en-US" sz="1800"/>
              <a:t>EPDs and Graphite Polystyrene Insulated Vinyl Siding | AIA Credit: 0.5 HSW | Course 27 </a:t>
            </a:r>
            <a:endParaRPr sz="1800" b="1"/>
          </a:p>
          <a:p>
            <a:pPr marL="256500" lvl="0" indent="-256500" algn="l" rtl="0">
              <a:lnSpc>
                <a:spcPct val="95000"/>
              </a:lnSpc>
              <a:spcBef>
                <a:spcPts val="1350"/>
              </a:spcBef>
              <a:spcAft>
                <a:spcPts val="0"/>
              </a:spcAft>
              <a:buSzPts val="1800"/>
              <a:buChar char="■"/>
            </a:pPr>
            <a:r>
              <a:rPr lang="en-US" sz="1800"/>
              <a:t>GPS Insulated Vinyl Siding &amp; Energy Code Compliance | AIA Credit: 0.25 HSW | Course 26</a:t>
            </a:r>
            <a:endParaRPr/>
          </a:p>
          <a:p>
            <a:pPr marL="256500" lvl="0" indent="-256500" algn="l" rtl="0">
              <a:lnSpc>
                <a:spcPct val="95000"/>
              </a:lnSpc>
              <a:spcBef>
                <a:spcPts val="1350"/>
              </a:spcBef>
              <a:spcAft>
                <a:spcPts val="0"/>
              </a:spcAft>
              <a:buSzPts val="1800"/>
              <a:buChar char="■"/>
            </a:pPr>
            <a:r>
              <a:rPr lang="en-US" sz="1800"/>
              <a:t>GPS Insulated Vinyl Siding &amp; the 2022 Inflation Reduction Act | AIA Credit: 0.5 HSW HSW | Course 31</a:t>
            </a:r>
            <a:endParaRPr/>
          </a:p>
          <a:p>
            <a:pPr marL="256500" lvl="0" indent="-256500" algn="l" rtl="0">
              <a:lnSpc>
                <a:spcPct val="95000"/>
              </a:lnSpc>
              <a:spcBef>
                <a:spcPts val="1350"/>
              </a:spcBef>
              <a:spcAft>
                <a:spcPts val="0"/>
              </a:spcAft>
              <a:buSzPts val="1800"/>
              <a:buChar char="■"/>
            </a:pPr>
            <a:r>
              <a:rPr lang="en-US" sz="1800"/>
              <a:t>More Courses https://neopor.basf.us/resources/courses</a:t>
            </a:r>
            <a:endParaRPr/>
          </a:p>
        </p:txBody>
      </p:sp>
      <p:sp>
        <p:nvSpPr>
          <p:cNvPr id="678" name="Google Shape;678;p65"/>
          <p:cNvSpPr txBox="1">
            <a:spLocks noGrp="1"/>
          </p:cNvSpPr>
          <p:nvPr>
            <p:ph type="dt" idx="10"/>
          </p:nvPr>
        </p:nvSpPr>
        <p:spPr>
          <a:xfrm>
            <a:off x="515700" y="6516000"/>
            <a:ext cx="351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r>
              <a:rPr lang="en-US">
                <a:solidFill>
                  <a:srgbClr val="000000"/>
                </a:solidFill>
              </a:rPr>
              <a:t>14.12.23</a:t>
            </a:r>
            <a:endParaRPr>
              <a:solidFill>
                <a:srgbClr val="000000"/>
              </a:solidFill>
            </a:endParaRPr>
          </a:p>
        </p:txBody>
      </p:sp>
      <p:sp>
        <p:nvSpPr>
          <p:cNvPr id="679" name="Google Shape;679;p65"/>
          <p:cNvSpPr txBox="1">
            <a:spLocks noGrp="1"/>
          </p:cNvSpPr>
          <p:nvPr>
            <p:ph type="sldNum" idx="12"/>
          </p:nvPr>
        </p:nvSpPr>
        <p:spPr>
          <a:xfrm>
            <a:off x="170100" y="6516000"/>
            <a:ext cx="270000" cy="15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US">
                <a:solidFill>
                  <a:srgbClr val="000000"/>
                </a:solidFill>
              </a:rPr>
              <a:t>26</a:t>
            </a:fld>
            <a:endParaRPr>
              <a:solidFill>
                <a:srgbClr val="000000"/>
              </a:solidFill>
            </a:endParaRPr>
          </a:p>
        </p:txBody>
      </p:sp>
      <p:sp>
        <p:nvSpPr>
          <p:cNvPr id="680" name="Google Shape;680;p65"/>
          <p:cNvSpPr txBox="1"/>
          <p:nvPr/>
        </p:nvSpPr>
        <p:spPr>
          <a:xfrm>
            <a:off x="307571" y="1388225"/>
            <a:ext cx="7780713"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 Full Suite of AIA CEU Approved Courses About the Advantages of GPS Insulated Vinyl Siding  Are Now Available Under Provider 5011211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6"/>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100"/>
              <a:buFont typeface="Arial"/>
              <a:buNone/>
            </a:pPr>
            <a:r>
              <a:rPr lang="en-US"/>
              <a:t>Notes: Additional Resources</a:t>
            </a:r>
            <a:endParaRPr/>
          </a:p>
        </p:txBody>
      </p:sp>
      <p:sp>
        <p:nvSpPr>
          <p:cNvPr id="687" name="Google Shape;687;p66"/>
          <p:cNvSpPr txBox="1">
            <a:spLocks noGrp="1"/>
          </p:cNvSpPr>
          <p:nvPr>
            <p:ph type="body" idx="1"/>
          </p:nvPr>
        </p:nvSpPr>
        <p:spPr>
          <a:xfrm>
            <a:off x="159259" y="1965579"/>
            <a:ext cx="8815483" cy="3906012"/>
          </a:xfrm>
          <a:prstGeom prst="rect">
            <a:avLst/>
          </a:prstGeom>
          <a:noFill/>
          <a:ln>
            <a:noFill/>
          </a:ln>
        </p:spPr>
        <p:txBody>
          <a:bodyPr spcFirstLastPara="1" wrap="square" lIns="0" tIns="0" rIns="0" bIns="0" anchor="t" anchorCtr="0">
            <a:normAutofit/>
          </a:bodyPr>
          <a:lstStyle/>
          <a:p>
            <a:pPr marL="256500" lvl="0" indent="-256500" algn="l" rtl="0">
              <a:lnSpc>
                <a:spcPct val="95000"/>
              </a:lnSpc>
              <a:spcBef>
                <a:spcPts val="0"/>
              </a:spcBef>
              <a:spcAft>
                <a:spcPts val="0"/>
              </a:spcAft>
              <a:buSzPts val="1500"/>
              <a:buChar char="■"/>
            </a:pPr>
            <a:r>
              <a:rPr lang="en-US"/>
              <a:t>ContinuousInsulation.org</a:t>
            </a:r>
            <a:endParaRPr/>
          </a:p>
          <a:p>
            <a:pPr marL="256500" lvl="0" indent="-256500" algn="l" rtl="0">
              <a:lnSpc>
                <a:spcPct val="95000"/>
              </a:lnSpc>
              <a:spcBef>
                <a:spcPts val="1350"/>
              </a:spcBef>
              <a:spcAft>
                <a:spcPts val="0"/>
              </a:spcAft>
              <a:buSzPts val="1500"/>
              <a:buChar char="■"/>
            </a:pPr>
            <a:r>
              <a:rPr lang="en-US"/>
              <a:t>Foam Sheathing Coalition</a:t>
            </a:r>
            <a:endParaRPr/>
          </a:p>
          <a:p>
            <a:pPr marL="256500" lvl="0" indent="-256500" algn="l" rtl="0">
              <a:lnSpc>
                <a:spcPct val="95000"/>
              </a:lnSpc>
              <a:spcBef>
                <a:spcPts val="1350"/>
              </a:spcBef>
              <a:spcAft>
                <a:spcPts val="0"/>
              </a:spcAft>
              <a:buSzPts val="1500"/>
              <a:buChar char="■"/>
            </a:pPr>
            <a:r>
              <a:rPr lang="en-US"/>
              <a:t>Progressivefoam.com</a:t>
            </a:r>
            <a:endParaRPr/>
          </a:p>
          <a:p>
            <a:pPr marL="256500" lvl="0" indent="-256500" algn="l" rtl="0">
              <a:lnSpc>
                <a:spcPct val="95000"/>
              </a:lnSpc>
              <a:spcBef>
                <a:spcPts val="1350"/>
              </a:spcBef>
              <a:spcAft>
                <a:spcPts val="0"/>
              </a:spcAft>
              <a:buSzPts val="1500"/>
              <a:buChar char="■"/>
            </a:pPr>
            <a:r>
              <a:rPr lang="en-US"/>
              <a:t>neopor.us/commercial </a:t>
            </a:r>
            <a:endParaRPr/>
          </a:p>
          <a:p>
            <a:pPr marL="256500" lvl="0" indent="-256500" algn="l" rtl="0">
              <a:lnSpc>
                <a:spcPct val="95000"/>
              </a:lnSpc>
              <a:spcBef>
                <a:spcPts val="1350"/>
              </a:spcBef>
              <a:spcAft>
                <a:spcPts val="0"/>
              </a:spcAft>
              <a:buSzPts val="1500"/>
              <a:buChar char="■"/>
            </a:pPr>
            <a:r>
              <a:rPr lang="en-US"/>
              <a:t>Master Format Number: Division 7 20.2100</a:t>
            </a:r>
            <a:endParaRPr/>
          </a:p>
          <a:p>
            <a:pPr marL="256500" lvl="0" indent="-256500" algn="l" rtl="0">
              <a:lnSpc>
                <a:spcPct val="95000"/>
              </a:lnSpc>
              <a:spcBef>
                <a:spcPts val="1350"/>
              </a:spcBef>
              <a:spcAft>
                <a:spcPts val="0"/>
              </a:spcAft>
              <a:buSzPts val="1500"/>
              <a:buChar char="■"/>
            </a:pPr>
            <a:r>
              <a:rPr lang="en-US"/>
              <a:t>Sustainable Minds  http://www.sustainableminds.com</a:t>
            </a:r>
            <a:endParaRPr/>
          </a:p>
          <a:p>
            <a:pPr marL="256500" lvl="0" indent="-256500" algn="l" rtl="0">
              <a:lnSpc>
                <a:spcPct val="95000"/>
              </a:lnSpc>
              <a:spcBef>
                <a:spcPts val="1350"/>
              </a:spcBef>
              <a:spcAft>
                <a:spcPts val="0"/>
              </a:spcAft>
              <a:buSzPts val="1500"/>
              <a:buChar char="■"/>
            </a:pPr>
            <a:r>
              <a:rPr lang="en-US"/>
              <a:t>Add: There will usually be a need for additional CI. Check your local codes. </a:t>
            </a:r>
            <a:endParaRPr/>
          </a:p>
          <a:p>
            <a:pPr marL="0" lvl="0" indent="0" algn="l" rtl="0">
              <a:lnSpc>
                <a:spcPct val="95000"/>
              </a:lnSpc>
              <a:spcBef>
                <a:spcPts val="1350"/>
              </a:spcBef>
              <a:spcAft>
                <a:spcPts val="0"/>
              </a:spcAft>
              <a:buSzPts val="1500"/>
              <a:buNone/>
            </a:pPr>
            <a:endParaRPr/>
          </a:p>
          <a:p>
            <a:pPr marL="256500" lvl="0" indent="-161250" algn="l" rtl="0">
              <a:lnSpc>
                <a:spcPct val="95000"/>
              </a:lnSpc>
              <a:spcBef>
                <a:spcPts val="1350"/>
              </a:spcBef>
              <a:spcAft>
                <a:spcPts val="0"/>
              </a:spcAft>
              <a:buSzPts val="15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7"/>
          <p:cNvSpPr txBox="1"/>
          <p:nvPr/>
        </p:nvSpPr>
        <p:spPr>
          <a:xfrm>
            <a:off x="2213551" y="4734482"/>
            <a:ext cx="5387927"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Contact information </a:t>
            </a:r>
          </a:p>
          <a:p>
            <a:pPr lvl="0"/>
            <a:r>
              <a:rPr lang="en-US" sz="1400" dirty="0">
                <a:latin typeface="Arial Bold"/>
                <a:ea typeface="Arial"/>
                <a:cs typeface="Arial Bold"/>
                <a:sym typeface="Arial Bold"/>
              </a:rPr>
              <a:t>Contact Info:</a:t>
            </a:r>
          </a:p>
          <a:p>
            <a:pPr lvl="0"/>
            <a:endParaRPr lang="en-US" sz="1400" dirty="0">
              <a:latin typeface="Arial Bold"/>
              <a:ea typeface="Arial"/>
              <a:cs typeface="Arial Bold"/>
              <a:sym typeface="Arial Bold"/>
            </a:endParaRPr>
          </a:p>
          <a:p>
            <a:pPr lvl="0"/>
            <a:r>
              <a:rPr lang="en-US" sz="1400" dirty="0">
                <a:latin typeface="Arial Bold"/>
                <a:ea typeface="Arial"/>
                <a:cs typeface="Arial Bold"/>
                <a:sym typeface="Arial Bold"/>
              </a:rPr>
              <a:t>Ron Heidt </a:t>
            </a:r>
          </a:p>
          <a:p>
            <a:pPr lvl="0"/>
            <a:r>
              <a:rPr lang="en-US" sz="1400" dirty="0">
                <a:latin typeface="Arial Bold"/>
                <a:ea typeface="Arial"/>
                <a:cs typeface="Arial Bold"/>
                <a:sym typeface="Arial Bold"/>
              </a:rPr>
              <a:t>BASF – Neopor Business Development</a:t>
            </a:r>
          </a:p>
          <a:p>
            <a:pPr lvl="0"/>
            <a:r>
              <a:rPr lang="en-US" sz="1400" dirty="0">
                <a:latin typeface="Arial Bold"/>
                <a:ea typeface="Arial"/>
                <a:cs typeface="Arial Bold"/>
                <a:sym typeface="Arial Bold"/>
              </a:rPr>
              <a:t>Ron.Heidt@BASF.com</a:t>
            </a:r>
          </a:p>
          <a:p>
            <a:pPr lvl="0"/>
            <a:r>
              <a:rPr lang="en-US" sz="1400" dirty="0">
                <a:latin typeface="Arial Bold"/>
                <a:ea typeface="Arial"/>
                <a:cs typeface="Arial Bold"/>
                <a:sym typeface="Arial Bold"/>
                <a:hlinkClick r:id="rId3"/>
              </a:rPr>
              <a:t>www.Neopor-Insulation.com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2"/>
          <p:cNvPicPr preferRelativeResize="0"/>
          <p:nvPr/>
        </p:nvPicPr>
        <p:blipFill rotWithShape="1">
          <a:blip r:embed="rId3">
            <a:alphaModFix/>
          </a:blip>
          <a:srcRect/>
          <a:stretch/>
        </p:blipFill>
        <p:spPr>
          <a:xfrm>
            <a:off x="7657620" y="325208"/>
            <a:ext cx="1309080" cy="959992"/>
          </a:xfrm>
          <a:prstGeom prst="rect">
            <a:avLst/>
          </a:prstGeom>
          <a:noFill/>
          <a:ln>
            <a:noFill/>
          </a:ln>
        </p:spPr>
      </p:pic>
      <p:sp>
        <p:nvSpPr>
          <p:cNvPr id="279" name="Google Shape;279;p42"/>
          <p:cNvSpPr txBox="1">
            <a:spLocks noGrp="1"/>
          </p:cNvSpPr>
          <p:nvPr>
            <p:ph type="title" idx="4294967295"/>
          </p:nvPr>
        </p:nvSpPr>
        <p:spPr>
          <a:xfrm>
            <a:off x="457200" y="587933"/>
            <a:ext cx="8509500" cy="85407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500"/>
              <a:buFont typeface="Arial"/>
              <a:buNone/>
            </a:pPr>
            <a:r>
              <a:rPr lang="en-US"/>
              <a:t>AIA CES PROVIDER STATEMENT</a:t>
            </a:r>
            <a:br>
              <a:rPr lang="en-US"/>
            </a:br>
            <a:endParaRPr/>
          </a:p>
        </p:txBody>
      </p:sp>
      <p:sp>
        <p:nvSpPr>
          <p:cNvPr id="280" name="Google Shape;280;p42"/>
          <p:cNvSpPr txBox="1">
            <a:spLocks noGrp="1"/>
          </p:cNvSpPr>
          <p:nvPr>
            <p:ph type="body" idx="4294967295"/>
          </p:nvPr>
        </p:nvSpPr>
        <p:spPr>
          <a:xfrm>
            <a:off x="457200" y="1598817"/>
            <a:ext cx="8358188" cy="4715271"/>
          </a:xfrm>
          <a:prstGeom prst="rect">
            <a:avLst/>
          </a:prstGeom>
          <a:noFill/>
          <a:ln>
            <a:noFill/>
          </a:ln>
        </p:spPr>
        <p:txBody>
          <a:bodyPr spcFirstLastPara="1" wrap="square" lIns="0" tIns="0" rIns="0" bIns="0" anchor="t" anchorCtr="0">
            <a:normAutofit/>
          </a:bodyPr>
          <a:lstStyle/>
          <a:p>
            <a:pPr marL="0" lvl="0" indent="0" algn="l" rtl="0">
              <a:lnSpc>
                <a:spcPct val="95000"/>
              </a:lnSpc>
              <a:spcBef>
                <a:spcPts val="0"/>
              </a:spcBef>
              <a:spcAft>
                <a:spcPts val="0"/>
              </a:spcAft>
              <a:buSzPts val="1600"/>
              <a:buNone/>
            </a:pPr>
            <a:r>
              <a:rPr lang="en-US" sz="1600">
                <a:latin typeface="Arial"/>
                <a:ea typeface="Arial"/>
                <a:cs typeface="Arial"/>
                <a:sym typeface="Arial"/>
              </a:rPr>
              <a:t>Provider Number </a:t>
            </a:r>
            <a:r>
              <a:rPr lang="en-US" sz="1600" b="0" i="0" u="none" strike="noStrike">
                <a:solidFill>
                  <a:srgbClr val="000000"/>
                </a:solidFill>
                <a:latin typeface="Arial"/>
                <a:ea typeface="Arial"/>
                <a:cs typeface="Arial"/>
                <a:sym typeface="Arial"/>
              </a:rPr>
              <a:t>50111211. </a:t>
            </a:r>
            <a:r>
              <a:rPr lang="en-US" sz="1600">
                <a:latin typeface="Arial"/>
                <a:ea typeface="Arial"/>
                <a:cs typeface="Arial"/>
                <a:sym typeface="Arial"/>
              </a:rPr>
              <a:t>All registered AIA CES Providers must comply with the AIA Standards for Continuing Education Programs. Any questions or concerns about this provider or this learning program may be sent to AIA CES (cessupport@aia.org or (800) AIA 3837, Option 3).</a:t>
            </a:r>
            <a:endParaRPr/>
          </a:p>
          <a:p>
            <a:pPr marL="0" lvl="0" indent="0" algn="l" rtl="0">
              <a:lnSpc>
                <a:spcPct val="95000"/>
              </a:lnSpc>
              <a:spcBef>
                <a:spcPts val="1350"/>
              </a:spcBef>
              <a:spcAft>
                <a:spcPts val="0"/>
              </a:spcAft>
              <a:buSzPts val="1600"/>
              <a:buNone/>
            </a:pPr>
            <a:r>
              <a:rPr lang="en-US" sz="1600">
                <a:latin typeface="Arial"/>
                <a:ea typeface="Arial"/>
                <a:cs typeface="Arial"/>
                <a:sym typeface="Arial"/>
              </a:rPr>
              <a:t>This learning program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endParaRPr/>
          </a:p>
          <a:p>
            <a:pPr marL="0" lvl="0" indent="0" algn="l" rtl="0">
              <a:lnSpc>
                <a:spcPct val="95000"/>
              </a:lnSpc>
              <a:spcBef>
                <a:spcPts val="1350"/>
              </a:spcBef>
              <a:spcAft>
                <a:spcPts val="0"/>
              </a:spcAft>
              <a:buSzPts val="1600"/>
              <a:buNone/>
            </a:pPr>
            <a:r>
              <a:rPr lang="en-US" sz="1600">
                <a:latin typeface="Arial"/>
                <a:ea typeface="Arial"/>
                <a:cs typeface="Arial"/>
                <a:sym typeface="Arial"/>
              </a:rPr>
              <a:t>AIA CES has reviewed and approved AIA continuing education credits for this learning program. Learners must complete the entire learning program to receive continuing education credit. AIA continuing education Learning Units earned upon completion of this course will be reported to AIA CES for AIA members. Certificates of Completion for AIA and non-AIA members are available upon request.</a:t>
            </a:r>
            <a:endParaRPr/>
          </a:p>
          <a:p>
            <a:pPr marL="0" lvl="0" indent="0" algn="l" rtl="0">
              <a:lnSpc>
                <a:spcPct val="95000"/>
              </a:lnSpc>
              <a:spcBef>
                <a:spcPts val="1350"/>
              </a:spcBef>
              <a:spcAft>
                <a:spcPts val="0"/>
              </a:spcAft>
              <a:buSzPts val="15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3"/>
          <p:cNvPicPr preferRelativeResize="0"/>
          <p:nvPr/>
        </p:nvPicPr>
        <p:blipFill rotWithShape="1">
          <a:blip r:embed="rId3">
            <a:alphaModFix amt="38000"/>
          </a:blip>
          <a:srcRect/>
          <a:stretch/>
        </p:blipFill>
        <p:spPr>
          <a:xfrm>
            <a:off x="0" y="2205685"/>
            <a:ext cx="9144000" cy="4652315"/>
          </a:xfrm>
          <a:prstGeom prst="rect">
            <a:avLst/>
          </a:prstGeom>
          <a:noFill/>
          <a:ln>
            <a:noFill/>
          </a:ln>
        </p:spPr>
      </p:pic>
      <p:sp>
        <p:nvSpPr>
          <p:cNvPr id="287" name="Google Shape;287;p43"/>
          <p:cNvSpPr txBox="1"/>
          <p:nvPr/>
        </p:nvSpPr>
        <p:spPr>
          <a:xfrm>
            <a:off x="164701" y="1381014"/>
            <a:ext cx="8802000" cy="3640740"/>
          </a:xfrm>
          <a:prstGeom prst="rect">
            <a:avLst/>
          </a:prstGeom>
          <a:solidFill>
            <a:srgbClr val="F2F2F2">
              <a:alpha val="74901"/>
            </a:srgb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This course explains how graphite polystyrene insulated vinyl siding acts as Continuous Insulation and, as such, can help earn tax credits/rebates and the HUD funding requirements associated with the 2022 Inflation Reduction Act (IRA).</a:t>
            </a:r>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Prerequisite Knowledge:</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The participants should have completed the overview course "Not Your Grandmother's Vinyl Siding, the Advantages of Graphite Polystyrene Insulated Vinyl Siding.”</a:t>
            </a:r>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HSW Justification:</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This course delves into the energy efficiency and carbon reduction incentives provided by the 2022 Inflation Reduction Act (IRA), a federal tax program designed to reduce the energy demand and associated carbon emissions of our nation's building infrastructure.</a:t>
            </a:r>
            <a:endParaRPr/>
          </a:p>
          <a:p>
            <a:pPr marL="0" marR="0" lvl="0" indent="0" algn="l" rtl="0">
              <a:lnSpc>
                <a:spcPct val="93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8" name="Google Shape;288;p43"/>
          <p:cNvSpPr txBox="1">
            <a:spLocks noGrp="1"/>
          </p:cNvSpPr>
          <p:nvPr>
            <p:ph type="title"/>
          </p:nvPr>
        </p:nvSpPr>
        <p:spPr>
          <a:xfrm>
            <a:off x="164700" y="432000"/>
            <a:ext cx="8802000" cy="853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500"/>
              <a:buFont typeface="Arial"/>
              <a:buNone/>
            </a:pPr>
            <a:r>
              <a:rPr lang="en-US"/>
              <a:t>COURSE DESCRIPTION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Google Shape;294;p44"/>
          <p:cNvGrpSpPr/>
          <p:nvPr/>
        </p:nvGrpSpPr>
        <p:grpSpPr>
          <a:xfrm>
            <a:off x="794580" y="2279203"/>
            <a:ext cx="7554839" cy="3444180"/>
            <a:chOff x="165930" y="453578"/>
            <a:chExt cx="7554839" cy="3444180"/>
          </a:xfrm>
        </p:grpSpPr>
        <p:sp>
          <p:nvSpPr>
            <p:cNvPr id="295" name="Google Shape;295;p44"/>
            <p:cNvSpPr/>
            <p:nvPr/>
          </p:nvSpPr>
          <p:spPr>
            <a:xfrm>
              <a:off x="16593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4"/>
            <p:cNvSpPr/>
            <p:nvPr/>
          </p:nvSpPr>
          <p:spPr>
            <a:xfrm>
              <a:off x="303461" y="591109"/>
              <a:ext cx="379847" cy="37984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4"/>
            <p:cNvSpPr/>
            <p:nvPr/>
          </p:nvSpPr>
          <p:spPr>
            <a:xfrm>
              <a:off x="96117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4"/>
            <p:cNvSpPr txBox="1"/>
            <p:nvPr/>
          </p:nvSpPr>
          <p:spPr>
            <a:xfrm>
              <a:off x="96117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Superior Continuous Exterior Wall Insulation</a:t>
              </a:r>
              <a:endParaRPr/>
            </a:p>
          </p:txBody>
        </p:sp>
        <p:sp>
          <p:nvSpPr>
            <p:cNvPr id="299" name="Google Shape;299;p44"/>
            <p:cNvSpPr/>
            <p:nvPr/>
          </p:nvSpPr>
          <p:spPr>
            <a:xfrm>
              <a:off x="277387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4"/>
            <p:cNvSpPr/>
            <p:nvPr/>
          </p:nvSpPr>
          <p:spPr>
            <a:xfrm>
              <a:off x="2911401" y="591109"/>
              <a:ext cx="379847" cy="379847"/>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4"/>
            <p:cNvSpPr/>
            <p:nvPr/>
          </p:nvSpPr>
          <p:spPr>
            <a:xfrm>
              <a:off x="356911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4"/>
            <p:cNvSpPr txBox="1"/>
            <p:nvPr/>
          </p:nvSpPr>
          <p:spPr>
            <a:xfrm>
              <a:off x="356911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Effective Moisture Management</a:t>
              </a:r>
              <a:endParaRPr/>
            </a:p>
          </p:txBody>
        </p:sp>
        <p:sp>
          <p:nvSpPr>
            <p:cNvPr id="303" name="Google Shape;303;p44"/>
            <p:cNvSpPr/>
            <p:nvPr/>
          </p:nvSpPr>
          <p:spPr>
            <a:xfrm>
              <a:off x="5381810" y="453578"/>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4"/>
            <p:cNvSpPr/>
            <p:nvPr/>
          </p:nvSpPr>
          <p:spPr>
            <a:xfrm>
              <a:off x="5519340" y="591109"/>
              <a:ext cx="379847" cy="37984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4"/>
            <p:cNvSpPr/>
            <p:nvPr/>
          </p:nvSpPr>
          <p:spPr>
            <a:xfrm>
              <a:off x="6177056" y="453578"/>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4"/>
            <p:cNvSpPr txBox="1"/>
            <p:nvPr/>
          </p:nvSpPr>
          <p:spPr>
            <a:xfrm>
              <a:off x="6177056" y="453578"/>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Improved Performance:  Maintenance, Wind, Noise  </a:t>
              </a:r>
              <a:endParaRPr/>
            </a:p>
          </p:txBody>
        </p:sp>
        <p:sp>
          <p:nvSpPr>
            <p:cNvPr id="307" name="Google Shape;307;p44"/>
            <p:cNvSpPr/>
            <p:nvPr/>
          </p:nvSpPr>
          <p:spPr>
            <a:xfrm>
              <a:off x="165930" y="1848214"/>
              <a:ext cx="654908" cy="654908"/>
            </a:xfrm>
            <a:prstGeom prst="ellipse">
              <a:avLst/>
            </a:prstGeom>
            <a:solidFill>
              <a:srgbClr val="F1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
            <p:cNvSpPr/>
            <p:nvPr/>
          </p:nvSpPr>
          <p:spPr>
            <a:xfrm>
              <a:off x="303461" y="1985745"/>
              <a:ext cx="379847" cy="37984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4"/>
            <p:cNvSpPr/>
            <p:nvPr/>
          </p:nvSpPr>
          <p:spPr>
            <a:xfrm>
              <a:off x="96117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4"/>
            <p:cNvSpPr txBox="1"/>
            <p:nvPr/>
          </p:nvSpPr>
          <p:spPr>
            <a:xfrm>
              <a:off x="96117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Aesthetics: Better, more durable pigments </a:t>
              </a:r>
              <a:endParaRPr/>
            </a:p>
          </p:txBody>
        </p:sp>
        <p:sp>
          <p:nvSpPr>
            <p:cNvPr id="311" name="Google Shape;311;p44"/>
            <p:cNvSpPr/>
            <p:nvPr/>
          </p:nvSpPr>
          <p:spPr>
            <a:xfrm>
              <a:off x="2802358" y="1857710"/>
              <a:ext cx="654908" cy="654908"/>
            </a:xfrm>
            <a:prstGeom prst="ellipse">
              <a:avLst/>
            </a:prstGeom>
            <a:solidFill>
              <a:schemeClr val="accent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4"/>
            <p:cNvSpPr/>
            <p:nvPr/>
          </p:nvSpPr>
          <p:spPr>
            <a:xfrm>
              <a:off x="2911401" y="1985745"/>
              <a:ext cx="379847" cy="379847"/>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p:nvPr/>
          </p:nvSpPr>
          <p:spPr>
            <a:xfrm>
              <a:off x="356911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4"/>
            <p:cNvSpPr txBox="1"/>
            <p:nvPr/>
          </p:nvSpPr>
          <p:spPr>
            <a:xfrm>
              <a:off x="356911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Building Code/ ASHRE Compliance </a:t>
              </a:r>
              <a:endParaRPr/>
            </a:p>
          </p:txBody>
        </p:sp>
        <p:sp>
          <p:nvSpPr>
            <p:cNvPr id="315" name="Google Shape;315;p44"/>
            <p:cNvSpPr/>
            <p:nvPr/>
          </p:nvSpPr>
          <p:spPr>
            <a:xfrm>
              <a:off x="5381810" y="1848214"/>
              <a:ext cx="654908" cy="65490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4"/>
            <p:cNvSpPr/>
            <p:nvPr/>
          </p:nvSpPr>
          <p:spPr>
            <a:xfrm>
              <a:off x="5519340" y="1985745"/>
              <a:ext cx="379847" cy="379847"/>
            </a:xfrm>
            <a:prstGeom prst="rect">
              <a:avLst/>
            </a:prstGeom>
            <a:solidFill>
              <a:srgbClr val="DF778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4"/>
            <p:cNvSpPr/>
            <p:nvPr/>
          </p:nvSpPr>
          <p:spPr>
            <a:xfrm>
              <a:off x="6177056" y="1848214"/>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4"/>
            <p:cNvSpPr txBox="1"/>
            <p:nvPr/>
          </p:nvSpPr>
          <p:spPr>
            <a:xfrm>
              <a:off x="6177056" y="1848214"/>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Tax &amp; Funding Advantages</a:t>
              </a:r>
              <a:endParaRPr/>
            </a:p>
          </p:txBody>
        </p:sp>
        <p:sp>
          <p:nvSpPr>
            <p:cNvPr id="319" name="Google Shape;319;p44"/>
            <p:cNvSpPr/>
            <p:nvPr/>
          </p:nvSpPr>
          <p:spPr>
            <a:xfrm>
              <a:off x="165930" y="3242850"/>
              <a:ext cx="654908" cy="65490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4"/>
            <p:cNvSpPr/>
            <p:nvPr/>
          </p:nvSpPr>
          <p:spPr>
            <a:xfrm>
              <a:off x="303461" y="3380381"/>
              <a:ext cx="379847" cy="379847"/>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4"/>
            <p:cNvSpPr/>
            <p:nvPr/>
          </p:nvSpPr>
          <p:spPr>
            <a:xfrm>
              <a:off x="961176" y="3242850"/>
              <a:ext cx="1543713" cy="6549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4"/>
            <p:cNvSpPr txBox="1"/>
            <p:nvPr/>
          </p:nvSpPr>
          <p:spPr>
            <a:xfrm>
              <a:off x="961176" y="3242850"/>
              <a:ext cx="1543713" cy="65490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Environmentally Beneficial</a:t>
              </a:r>
              <a:endParaRPr/>
            </a:p>
          </p:txBody>
        </p:sp>
      </p:grpSp>
      <p:sp>
        <p:nvSpPr>
          <p:cNvPr id="323" name="Google Shape;323;p44"/>
          <p:cNvSpPr txBox="1">
            <a:spLocks noGrp="1"/>
          </p:cNvSpPr>
          <p:nvPr>
            <p:ph type="title"/>
          </p:nvPr>
        </p:nvSpPr>
        <p:spPr>
          <a:xfrm>
            <a:off x="628650" y="365126"/>
            <a:ext cx="7886700"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400"/>
              <a:buFont typeface="Arial"/>
              <a:buNone/>
            </a:pPr>
            <a:r>
              <a:rPr lang="en-US" sz="2400" b="1"/>
              <a:t>BENEFITS OF GPS INSULATED VINYL SIDING AS A HIGH-PERFORMANCE BUILDING SYSTEM REVIEW</a:t>
            </a:r>
            <a:endParaRPr/>
          </a:p>
        </p:txBody>
      </p:sp>
      <p:sp>
        <p:nvSpPr>
          <p:cNvPr id="324" name="Google Shape;324;p44"/>
          <p:cNvSpPr/>
          <p:nvPr/>
        </p:nvSpPr>
        <p:spPr>
          <a:xfrm>
            <a:off x="521547" y="2077138"/>
            <a:ext cx="2614506" cy="1025049"/>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5" name="Google Shape;325;p44"/>
          <p:cNvSpPr/>
          <p:nvPr/>
        </p:nvSpPr>
        <p:spPr>
          <a:xfrm>
            <a:off x="3244426" y="3483134"/>
            <a:ext cx="2546774" cy="998562"/>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6" name="Google Shape;326;p44"/>
          <p:cNvSpPr/>
          <p:nvPr/>
        </p:nvSpPr>
        <p:spPr>
          <a:xfrm>
            <a:off x="521547" y="4935485"/>
            <a:ext cx="2126826" cy="923448"/>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7" name="Google Shape;327;p44"/>
          <p:cNvSpPr/>
          <p:nvPr/>
        </p:nvSpPr>
        <p:spPr>
          <a:xfrm>
            <a:off x="6126478" y="3794707"/>
            <a:ext cx="430109" cy="41317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8" name="Google Shape;328;p44" descr="Dollar with solid fill"/>
          <p:cNvPicPr preferRelativeResize="0"/>
          <p:nvPr/>
        </p:nvPicPr>
        <p:blipFill rotWithShape="1">
          <a:blip r:embed="rId9">
            <a:alphaModFix/>
          </a:blip>
          <a:srcRect/>
          <a:stretch/>
        </p:blipFill>
        <p:spPr>
          <a:xfrm>
            <a:off x="6173892" y="3854026"/>
            <a:ext cx="331893" cy="331893"/>
          </a:xfrm>
          <a:prstGeom prst="rect">
            <a:avLst/>
          </a:prstGeom>
          <a:noFill/>
          <a:ln>
            <a:noFill/>
          </a:ln>
        </p:spPr>
      </p:pic>
      <p:sp>
        <p:nvSpPr>
          <p:cNvPr id="329" name="Google Shape;329;p44"/>
          <p:cNvSpPr/>
          <p:nvPr/>
        </p:nvSpPr>
        <p:spPr>
          <a:xfrm>
            <a:off x="5898303" y="3520691"/>
            <a:ext cx="2126826" cy="998562"/>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p:nvPr/>
        </p:nvSpPr>
        <p:spPr>
          <a:xfrm>
            <a:off x="314325" y="1769165"/>
            <a:ext cx="8515350" cy="1280119"/>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5"/>
          <p:cNvSpPr/>
          <p:nvPr/>
        </p:nvSpPr>
        <p:spPr>
          <a:xfrm>
            <a:off x="628650" y="5088835"/>
            <a:ext cx="892037" cy="795130"/>
          </a:xfrm>
          <a:prstGeom prst="frame">
            <a:avLst>
              <a:gd name="adj1" fmla="val 12500"/>
            </a:avLst>
          </a:prstGeom>
          <a:solidFill>
            <a:schemeClr val="accent1"/>
          </a:solidFill>
          <a:ln w="3968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7" name="Google Shape;337;p45"/>
          <p:cNvSpPr txBox="1"/>
          <p:nvPr/>
        </p:nvSpPr>
        <p:spPr>
          <a:xfrm>
            <a:off x="628650" y="365126"/>
            <a:ext cx="7886700" cy="1325563"/>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r>
              <a:rPr lang="en-US" sz="2550" b="0" i="0" u="none" strike="noStrike" cap="none">
                <a:solidFill>
                  <a:schemeClr val="accent1"/>
                </a:solidFill>
                <a:latin typeface="Arial"/>
                <a:ea typeface="Arial"/>
                <a:cs typeface="Arial"/>
                <a:sym typeface="Arial"/>
              </a:rPr>
              <a:t>LEARNING OBJECTIVES: </a:t>
            </a:r>
            <a:endParaRPr/>
          </a:p>
        </p:txBody>
      </p:sp>
      <p:grpSp>
        <p:nvGrpSpPr>
          <p:cNvPr id="338" name="Google Shape;338;p45"/>
          <p:cNvGrpSpPr/>
          <p:nvPr/>
        </p:nvGrpSpPr>
        <p:grpSpPr>
          <a:xfrm>
            <a:off x="314325" y="1691234"/>
            <a:ext cx="8515350" cy="4480418"/>
            <a:chOff x="0" y="547"/>
            <a:chExt cx="8515350" cy="4480418"/>
          </a:xfrm>
        </p:grpSpPr>
        <p:sp>
          <p:nvSpPr>
            <p:cNvPr id="339" name="Google Shape;339;p45"/>
            <p:cNvSpPr/>
            <p:nvPr/>
          </p:nvSpPr>
          <p:spPr>
            <a:xfrm>
              <a:off x="0" y="1656663"/>
              <a:ext cx="8515350" cy="1280119"/>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p:nvPr/>
          </p:nvSpPr>
          <p:spPr>
            <a:xfrm>
              <a:off x="387236" y="288573"/>
              <a:ext cx="704065" cy="70406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p:cNvSpPr/>
            <p:nvPr/>
          </p:nvSpPr>
          <p:spPr>
            <a:xfrm>
              <a:off x="1478538" y="547"/>
              <a:ext cx="3831907"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txBox="1"/>
            <p:nvPr/>
          </p:nvSpPr>
          <p:spPr>
            <a:xfrm>
              <a:off x="1478538" y="547"/>
              <a:ext cx="3831907"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strike="noStrike" cap="none">
                  <a:solidFill>
                    <a:schemeClr val="dk1"/>
                  </a:solidFill>
                  <a:latin typeface="Arial"/>
                  <a:ea typeface="Arial"/>
                  <a:cs typeface="Arial"/>
                  <a:sym typeface="Arial"/>
                </a:rPr>
                <a:t>Explain</a:t>
              </a:r>
              <a:endParaRPr/>
            </a:p>
          </p:txBody>
        </p:sp>
        <p:sp>
          <p:nvSpPr>
            <p:cNvPr id="343" name="Google Shape;343;p45"/>
            <p:cNvSpPr/>
            <p:nvPr/>
          </p:nvSpPr>
          <p:spPr>
            <a:xfrm>
              <a:off x="5310445" y="547"/>
              <a:ext cx="3204904"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txBox="1"/>
            <p:nvPr/>
          </p:nvSpPr>
          <p:spPr>
            <a:xfrm>
              <a:off x="5310445" y="547"/>
              <a:ext cx="3204904"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What continuous insulation (CI) is and how graphite polystyrene insulated vinyl siding provides CI. </a:t>
              </a:r>
              <a:endParaRPr/>
            </a:p>
          </p:txBody>
        </p:sp>
        <p:sp>
          <p:nvSpPr>
            <p:cNvPr id="345" name="Google Shape;345;p45"/>
            <p:cNvSpPr/>
            <p:nvPr/>
          </p:nvSpPr>
          <p:spPr>
            <a:xfrm>
              <a:off x="0" y="1670053"/>
              <a:ext cx="8515350" cy="1280119"/>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387236" y="1888723"/>
              <a:ext cx="704065" cy="70406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5"/>
            <p:cNvSpPr/>
            <p:nvPr/>
          </p:nvSpPr>
          <p:spPr>
            <a:xfrm>
              <a:off x="1382663" y="1599954"/>
              <a:ext cx="1554758"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5"/>
            <p:cNvSpPr txBox="1"/>
            <p:nvPr/>
          </p:nvSpPr>
          <p:spPr>
            <a:xfrm>
              <a:off x="1382663" y="1599954"/>
              <a:ext cx="1554758"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strike="noStrike" cap="none">
                  <a:solidFill>
                    <a:schemeClr val="dk1"/>
                  </a:solidFill>
                  <a:latin typeface="Arial"/>
                  <a:ea typeface="Arial"/>
                  <a:cs typeface="Arial"/>
                  <a:sym typeface="Arial"/>
                </a:rPr>
                <a:t>Understand </a:t>
              </a:r>
              <a:endParaRPr/>
            </a:p>
          </p:txBody>
        </p:sp>
        <p:sp>
          <p:nvSpPr>
            <p:cNvPr id="349" name="Google Shape;349;p45"/>
            <p:cNvSpPr/>
            <p:nvPr/>
          </p:nvSpPr>
          <p:spPr>
            <a:xfrm flipH="1">
              <a:off x="5310445" y="1668466"/>
              <a:ext cx="3204904"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txBox="1"/>
            <p:nvPr/>
          </p:nvSpPr>
          <p:spPr>
            <a:xfrm>
              <a:off x="5310445" y="1668466"/>
              <a:ext cx="3204904"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How the 2022 Inflation Reduction Act (IRA) incentivizes and supports energy-efficient and sustainable building and design decision-making.</a:t>
              </a:r>
              <a:endParaRPr sz="1400" b="0" i="0" u="none" strike="noStrike" cap="none">
                <a:solidFill>
                  <a:schemeClr val="dk1"/>
                </a:solidFill>
                <a:latin typeface="Arial"/>
                <a:ea typeface="Arial"/>
                <a:cs typeface="Arial"/>
                <a:sym typeface="Arial"/>
              </a:endParaRPr>
            </a:p>
          </p:txBody>
        </p:sp>
        <p:sp>
          <p:nvSpPr>
            <p:cNvPr id="351" name="Google Shape;351;p45"/>
            <p:cNvSpPr/>
            <p:nvPr/>
          </p:nvSpPr>
          <p:spPr>
            <a:xfrm>
              <a:off x="0" y="3200846"/>
              <a:ext cx="8515350" cy="1280119"/>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p:nvPr/>
          </p:nvSpPr>
          <p:spPr>
            <a:xfrm>
              <a:off x="387236" y="3488873"/>
              <a:ext cx="704065" cy="704065"/>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5"/>
            <p:cNvSpPr/>
            <p:nvPr/>
          </p:nvSpPr>
          <p:spPr>
            <a:xfrm>
              <a:off x="1478538" y="3200846"/>
              <a:ext cx="3831907"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txBox="1"/>
            <p:nvPr/>
          </p:nvSpPr>
          <p:spPr>
            <a:xfrm>
              <a:off x="1478538" y="3200846"/>
              <a:ext cx="3831907"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rgbClr val="000000"/>
                </a:buClr>
                <a:buSzPts val="1900"/>
                <a:buFont typeface="Times"/>
                <a:buNone/>
              </a:pPr>
              <a:r>
                <a:rPr lang="en-US" sz="1900" b="0" i="0" u="none" strike="noStrike" cap="none">
                  <a:solidFill>
                    <a:srgbClr val="000000"/>
                  </a:solidFill>
                  <a:latin typeface="Times"/>
                  <a:ea typeface="Times"/>
                  <a:cs typeface="Times"/>
                  <a:sym typeface="Times"/>
                </a:rPr>
                <a:t>Know </a:t>
              </a:r>
              <a:endParaRPr/>
            </a:p>
          </p:txBody>
        </p:sp>
        <p:sp>
          <p:nvSpPr>
            <p:cNvPr id="355" name="Google Shape;355;p45"/>
            <p:cNvSpPr/>
            <p:nvPr/>
          </p:nvSpPr>
          <p:spPr>
            <a:xfrm>
              <a:off x="5310445" y="3200846"/>
              <a:ext cx="3204904" cy="128011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5"/>
            <p:cNvSpPr txBox="1"/>
            <p:nvPr/>
          </p:nvSpPr>
          <p:spPr>
            <a:xfrm>
              <a:off x="5310445" y="3200846"/>
              <a:ext cx="3204904" cy="1280119"/>
            </a:xfrm>
            <a:prstGeom prst="rect">
              <a:avLst/>
            </a:prstGeom>
            <a:noFill/>
            <a:ln>
              <a:noFill/>
            </a:ln>
          </p:spPr>
          <p:txBody>
            <a:bodyPr spcFirstLastPara="1" wrap="square" lIns="135475" tIns="135475" rIns="135475" bIns="135475" anchor="ctr" anchorCtr="0">
              <a:noAutofit/>
            </a:bodyPr>
            <a:lstStyle/>
            <a:p>
              <a:pPr marL="0" marR="0" lvl="0" indent="0" algn="l" rtl="0">
                <a:lnSpc>
                  <a:spcPct val="100000"/>
                </a:lnSpc>
                <a:spcBef>
                  <a:spcPts val="0"/>
                </a:spcBef>
                <a:spcAft>
                  <a:spcPts val="0"/>
                </a:spcAft>
                <a:buClr>
                  <a:srgbClr val="000000"/>
                </a:buClr>
                <a:buSzPts val="1400"/>
                <a:buFont typeface="Times"/>
                <a:buNone/>
              </a:pPr>
              <a:r>
                <a:rPr lang="en-US" sz="1400" b="0" i="0" u="none" strike="noStrike" cap="none">
                  <a:solidFill>
                    <a:srgbClr val="000000"/>
                  </a:solidFill>
                  <a:latin typeface="Times"/>
                  <a:ea typeface="Times"/>
                  <a:cs typeface="Times"/>
                  <a:sym typeface="Times"/>
                </a:rPr>
                <a:t>Why graphite polystyrene insulated vinyl siding is a valuable method to help earn IRA-related tax incentives and meet the pending HUD financing IECC 2021 requirements. </a:t>
              </a:r>
              <a:endParaRPr sz="1400" b="0" i="0" u="none" strike="noStrike" cap="none">
                <a:solidFill>
                  <a:schemeClr val="dk1"/>
                </a:solidFill>
                <a:latin typeface="Arial"/>
                <a:ea typeface="Arial"/>
                <a:cs typeface="Arial"/>
                <a:sym typeface="Arial"/>
              </a:endParaRPr>
            </a:p>
          </p:txBody>
        </p:sp>
      </p:grpSp>
      <p:sp>
        <p:nvSpPr>
          <p:cNvPr id="357" name="Google Shape;357;p45"/>
          <p:cNvSpPr txBox="1"/>
          <p:nvPr/>
        </p:nvSpPr>
        <p:spPr>
          <a:xfrm>
            <a:off x="628650" y="889407"/>
            <a:ext cx="456535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Upon completion, participants will be able 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p:nvPr>
        </p:nvSpPr>
        <p:spPr>
          <a:xfrm>
            <a:off x="628650" y="365126"/>
            <a:ext cx="7886700" cy="132556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2500"/>
              <a:buFont typeface="Arial"/>
              <a:buNone/>
            </a:pPr>
            <a:r>
              <a:rPr lang="en-US"/>
              <a:t>LEARNING OBJECTIVE 1</a:t>
            </a:r>
            <a:endParaRPr/>
          </a:p>
        </p:txBody>
      </p:sp>
      <p:grpSp>
        <p:nvGrpSpPr>
          <p:cNvPr id="364" name="Google Shape;364;p46"/>
          <p:cNvGrpSpPr/>
          <p:nvPr/>
        </p:nvGrpSpPr>
        <p:grpSpPr>
          <a:xfrm>
            <a:off x="628650" y="1826156"/>
            <a:ext cx="7886700" cy="4350274"/>
            <a:chOff x="0" y="531"/>
            <a:chExt cx="7886700" cy="4350274"/>
          </a:xfrm>
        </p:grpSpPr>
        <p:sp>
          <p:nvSpPr>
            <p:cNvPr id="365" name="Google Shape;365;p46"/>
            <p:cNvSpPr/>
            <p:nvPr/>
          </p:nvSpPr>
          <p:spPr>
            <a:xfrm>
              <a:off x="0" y="531"/>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6"/>
            <p:cNvSpPr/>
            <p:nvPr/>
          </p:nvSpPr>
          <p:spPr>
            <a:xfrm>
              <a:off x="375988" y="280191"/>
              <a:ext cx="683614" cy="68361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6"/>
            <p:cNvSpPr/>
            <p:nvPr/>
          </p:nvSpPr>
          <p:spPr>
            <a:xfrm>
              <a:off x="1435590" y="531"/>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6"/>
            <p:cNvSpPr txBox="1"/>
            <p:nvPr/>
          </p:nvSpPr>
          <p:spPr>
            <a:xfrm>
              <a:off x="1435590" y="531"/>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Understand continuous insulation (CI) </a:t>
              </a:r>
              <a:endParaRPr/>
            </a:p>
          </p:txBody>
        </p:sp>
        <p:sp>
          <p:nvSpPr>
            <p:cNvPr id="369" name="Google Shape;369;p46"/>
            <p:cNvSpPr/>
            <p:nvPr/>
          </p:nvSpPr>
          <p:spPr>
            <a:xfrm>
              <a:off x="0" y="1554201"/>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6"/>
            <p:cNvSpPr/>
            <p:nvPr/>
          </p:nvSpPr>
          <p:spPr>
            <a:xfrm>
              <a:off x="375988" y="1833861"/>
              <a:ext cx="683614" cy="68361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6"/>
            <p:cNvSpPr/>
            <p:nvPr/>
          </p:nvSpPr>
          <p:spPr>
            <a:xfrm>
              <a:off x="1435590" y="1554201"/>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6"/>
            <p:cNvSpPr txBox="1"/>
            <p:nvPr/>
          </p:nvSpPr>
          <p:spPr>
            <a:xfrm>
              <a:off x="1435590" y="1554201"/>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Understand graphite polystyrene (GPS) insulated vinyl siding as CI. </a:t>
              </a:r>
              <a:endParaRPr/>
            </a:p>
          </p:txBody>
        </p:sp>
        <p:sp>
          <p:nvSpPr>
            <p:cNvPr id="373" name="Google Shape;373;p46"/>
            <p:cNvSpPr/>
            <p:nvPr/>
          </p:nvSpPr>
          <p:spPr>
            <a:xfrm>
              <a:off x="0" y="3107870"/>
              <a:ext cx="7886700" cy="1242935"/>
            </a:xfrm>
            <a:prstGeom prst="roundRect">
              <a:avLst>
                <a:gd name="adj" fmla="val 10000"/>
              </a:avLst>
            </a:prstGeom>
            <a:solidFill>
              <a:srgbClr val="ECCD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6"/>
            <p:cNvSpPr/>
            <p:nvPr/>
          </p:nvSpPr>
          <p:spPr>
            <a:xfrm>
              <a:off x="375988" y="3387531"/>
              <a:ext cx="683614" cy="68361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6"/>
            <p:cNvSpPr/>
            <p:nvPr/>
          </p:nvSpPr>
          <p:spPr>
            <a:xfrm>
              <a:off x="1435590" y="3107870"/>
              <a:ext cx="64511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6"/>
            <p:cNvSpPr txBox="1"/>
            <p:nvPr/>
          </p:nvSpPr>
          <p:spPr>
            <a:xfrm>
              <a:off x="1435590" y="3107870"/>
              <a:ext cx="64511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Understand Graphite Polystyrene.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47"/>
          <p:cNvGrpSpPr/>
          <p:nvPr/>
        </p:nvGrpSpPr>
        <p:grpSpPr>
          <a:xfrm>
            <a:off x="810475" y="2173183"/>
            <a:ext cx="6869904" cy="4168240"/>
            <a:chOff x="2954" y="0"/>
            <a:chExt cx="6869904" cy="4168240"/>
          </a:xfrm>
        </p:grpSpPr>
        <p:sp>
          <p:nvSpPr>
            <p:cNvPr id="383" name="Google Shape;383;p47"/>
            <p:cNvSpPr/>
            <p:nvPr/>
          </p:nvSpPr>
          <p:spPr>
            <a:xfrm>
              <a:off x="2954" y="0"/>
              <a:ext cx="3384189" cy="4168240"/>
            </a:xfrm>
            <a:prstGeom prst="roundRect">
              <a:avLst>
                <a:gd name="adj" fmla="val 10000"/>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p:cNvSpPr txBox="1"/>
            <p:nvPr/>
          </p:nvSpPr>
          <p:spPr>
            <a:xfrm>
              <a:off x="2954" y="1667296"/>
              <a:ext cx="3384189" cy="1667296"/>
            </a:xfrm>
            <a:prstGeom prst="rect">
              <a:avLst/>
            </a:prstGeom>
            <a:noFill/>
            <a:ln>
              <a:noFill/>
            </a:ln>
          </p:spPr>
          <p:txBody>
            <a:bodyPr spcFirstLastPara="1" wrap="square" lIns="170675" tIns="170675" rIns="170675" bIns="170675"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Studs &amp; framing are 25% of wall surface area.</a:t>
              </a:r>
              <a:endParaRPr/>
            </a:p>
          </p:txBody>
        </p:sp>
        <p:sp>
          <p:nvSpPr>
            <p:cNvPr id="385" name="Google Shape;385;p47"/>
            <p:cNvSpPr/>
            <p:nvPr/>
          </p:nvSpPr>
          <p:spPr>
            <a:xfrm>
              <a:off x="1001037" y="250094"/>
              <a:ext cx="1388023" cy="1388023"/>
            </a:xfrm>
            <a:prstGeom prst="ellipse">
              <a:avLst/>
            </a:prstGeom>
            <a:blipFill rotWithShape="1">
              <a:blip r:embed="rId3">
                <a:alphaModFix/>
              </a:blip>
              <a:stretch>
                <a:fillRect l="-8999" r="-8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3488669" y="0"/>
              <a:ext cx="3384189" cy="4168240"/>
            </a:xfrm>
            <a:prstGeom prst="roundRect">
              <a:avLst>
                <a:gd name="adj" fmla="val 10000"/>
              </a:avLst>
            </a:prstGeom>
            <a:solidFill>
              <a:srgbClr val="C5002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7"/>
            <p:cNvSpPr txBox="1"/>
            <p:nvPr/>
          </p:nvSpPr>
          <p:spPr>
            <a:xfrm>
              <a:off x="3488669" y="1667296"/>
              <a:ext cx="3384189" cy="1667296"/>
            </a:xfrm>
            <a:prstGeom prst="rect">
              <a:avLst/>
            </a:prstGeom>
            <a:noFill/>
            <a:ln>
              <a:noFill/>
            </a:ln>
          </p:spPr>
          <p:txBody>
            <a:bodyPr spcFirstLastPara="1" wrap="square" lIns="170675" tIns="170675" rIns="170675" bIns="170675"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Heat loss due to thermal bridging is a significant contributor to energy loss.</a:t>
              </a:r>
              <a:endParaRPr/>
            </a:p>
          </p:txBody>
        </p:sp>
        <p:sp>
          <p:nvSpPr>
            <p:cNvPr id="388" name="Google Shape;388;p47"/>
            <p:cNvSpPr/>
            <p:nvPr/>
          </p:nvSpPr>
          <p:spPr>
            <a:xfrm>
              <a:off x="4486751" y="250094"/>
              <a:ext cx="1388023" cy="1388023"/>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275032" y="3334592"/>
              <a:ext cx="6325747" cy="625235"/>
            </a:xfrm>
            <a:prstGeom prst="leftRightArrow">
              <a:avLst>
                <a:gd name="adj1" fmla="val 50000"/>
                <a:gd name="adj2" fmla="val 50000"/>
              </a:avLst>
            </a:prstGeom>
            <a:solidFill>
              <a:srgbClr val="DEA8A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7"/>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391" name="Google Shape;391;p47"/>
          <p:cNvSpPr/>
          <p:nvPr/>
        </p:nvSpPr>
        <p:spPr>
          <a:xfrm>
            <a:off x="1460666" y="1556729"/>
            <a:ext cx="2450642" cy="2278434"/>
          </a:xfrm>
          <a:prstGeom prst="ellipse">
            <a:avLst/>
          </a:prstGeom>
          <a:blipFill rotWithShape="1">
            <a:blip r:embed="rId3">
              <a:alphaModFix/>
            </a:blip>
            <a:stretch>
              <a:fillRect l="-8999" r="-8998"/>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2" name="Google Shape;392;p47"/>
          <p:cNvSpPr/>
          <p:nvPr/>
        </p:nvSpPr>
        <p:spPr>
          <a:xfrm>
            <a:off x="4850170" y="1556729"/>
            <a:ext cx="2263147" cy="2278434"/>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txBox="1"/>
          <p:nvPr/>
        </p:nvSpPr>
        <p:spPr>
          <a:xfrm>
            <a:off x="930601" y="894006"/>
            <a:ext cx="6875813"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C00000"/>
                </a:solidFill>
                <a:latin typeface="Arial"/>
                <a:ea typeface="Arial"/>
                <a:cs typeface="Arial"/>
                <a:sym typeface="Arial"/>
              </a:rPr>
              <a:t>THE PROBLEM: THERMAL BRIDGING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txBox="1">
            <a:spLocks noGrp="1"/>
          </p:cNvSpPr>
          <p:nvPr>
            <p:ph type="title"/>
          </p:nvPr>
        </p:nvSpPr>
        <p:spPr>
          <a:xfrm>
            <a:off x="458423" y="616985"/>
            <a:ext cx="8141046" cy="1325563"/>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accent1"/>
              </a:buClr>
              <a:buSzPts val="2400"/>
              <a:buFont typeface="Arial"/>
              <a:buNone/>
            </a:pPr>
            <a:r>
              <a:rPr lang="en-US" sz="2400"/>
              <a:t>THE SOLUTION: CONTINUOUS INSULATION (CI)</a:t>
            </a:r>
            <a:endParaRPr/>
          </a:p>
        </p:txBody>
      </p:sp>
      <p:sp>
        <p:nvSpPr>
          <p:cNvPr id="400" name="Google Shape;400;p48"/>
          <p:cNvSpPr txBox="1">
            <a:spLocks noGrp="1"/>
          </p:cNvSpPr>
          <p:nvPr>
            <p:ph type="body" idx="1"/>
          </p:nvPr>
        </p:nvSpPr>
        <p:spPr>
          <a:xfrm>
            <a:off x="458423" y="1442532"/>
            <a:ext cx="8141046" cy="1325563"/>
          </a:xfrm>
          <a:prstGeom prst="rect">
            <a:avLst/>
          </a:prstGeom>
          <a:solidFill>
            <a:schemeClr val="accent1"/>
          </a:solidFill>
          <a:ln>
            <a:noFill/>
          </a:ln>
        </p:spPr>
        <p:txBody>
          <a:bodyPr spcFirstLastPara="1" wrap="square" lIns="0" tIns="0" rIns="0" bIns="0" anchor="t" anchorCtr="0">
            <a:normAutofit/>
          </a:bodyPr>
          <a:lstStyle/>
          <a:p>
            <a:pPr marL="267300" lvl="1" indent="0" algn="l" rtl="0">
              <a:lnSpc>
                <a:spcPct val="150000"/>
              </a:lnSpc>
              <a:spcBef>
                <a:spcPts val="0"/>
              </a:spcBef>
              <a:spcAft>
                <a:spcPts val="0"/>
              </a:spcAft>
              <a:buSzPts val="1800"/>
              <a:buNone/>
            </a:pPr>
            <a:r>
              <a:rPr lang="en-US" sz="1800" i="1">
                <a:solidFill>
                  <a:schemeClr val="lt1"/>
                </a:solidFill>
                <a:latin typeface="Arial"/>
                <a:ea typeface="Arial"/>
                <a:cs typeface="Arial"/>
                <a:sym typeface="Arial"/>
              </a:rPr>
              <a:t>CI: Insulation that runs continuously over structural members and is free of significant thermal bridging. </a:t>
            </a:r>
            <a:endParaRPr/>
          </a:p>
          <a:p>
            <a:pPr marL="267300" lvl="1" indent="0" algn="l" rtl="0">
              <a:lnSpc>
                <a:spcPct val="150000"/>
              </a:lnSpc>
              <a:spcBef>
                <a:spcPts val="450"/>
              </a:spcBef>
              <a:spcAft>
                <a:spcPts val="0"/>
              </a:spcAft>
              <a:buSzPts val="1800"/>
              <a:buNone/>
            </a:pPr>
            <a:r>
              <a:rPr lang="en-US" sz="1800">
                <a:solidFill>
                  <a:schemeClr val="lt1"/>
                </a:solidFill>
                <a:latin typeface="Arial"/>
                <a:ea typeface="Arial"/>
                <a:cs typeface="Arial"/>
                <a:sym typeface="Arial"/>
              </a:rPr>
              <a:t>--Energy.gov</a:t>
            </a:r>
            <a:endParaRPr/>
          </a:p>
        </p:txBody>
      </p:sp>
      <p:sp>
        <p:nvSpPr>
          <p:cNvPr id="401" name="Google Shape;401;p48"/>
          <p:cNvSpPr txBox="1">
            <a:spLocks noGrp="1"/>
          </p:cNvSpPr>
          <p:nvPr>
            <p:ph type="sldNum" idx="12"/>
          </p:nvPr>
        </p:nvSpPr>
        <p:spPr>
          <a:xfrm>
            <a:off x="170260" y="6514798"/>
            <a:ext cx="288163" cy="1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9</a:t>
            </a:fld>
            <a:endParaRPr/>
          </a:p>
        </p:txBody>
      </p:sp>
      <p:pic>
        <p:nvPicPr>
          <p:cNvPr id="402" name="Google Shape;402;p48" descr="A picture containing screenshot, diagram, colorfulness&#10;&#10;Description automatically generated"/>
          <p:cNvPicPr preferRelativeResize="0"/>
          <p:nvPr/>
        </p:nvPicPr>
        <p:blipFill rotWithShape="1">
          <a:blip r:embed="rId3">
            <a:alphaModFix/>
          </a:blip>
          <a:srcRect l="50000" t="-1531" b="1531"/>
          <a:stretch/>
        </p:blipFill>
        <p:spPr>
          <a:xfrm>
            <a:off x="458423" y="2105313"/>
            <a:ext cx="6217005" cy="5114565"/>
          </a:xfrm>
          <a:prstGeom prst="rect">
            <a:avLst/>
          </a:prstGeom>
          <a:noFill/>
          <a:ln>
            <a:noFill/>
          </a:ln>
        </p:spPr>
      </p:pic>
      <p:sp>
        <p:nvSpPr>
          <p:cNvPr id="403" name="Google Shape;403;p48"/>
          <p:cNvSpPr txBox="1"/>
          <p:nvPr/>
        </p:nvSpPr>
        <p:spPr>
          <a:xfrm>
            <a:off x="973288" y="5692149"/>
            <a:ext cx="2135927" cy="32316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50">
                <a:solidFill>
                  <a:srgbClr val="C02B44"/>
                </a:solidFill>
                <a:latin typeface="Arial"/>
                <a:ea typeface="Arial"/>
                <a:cs typeface="Arial"/>
                <a:sym typeface="Arial"/>
              </a:rPr>
              <a:t>Graphite Polystyrene Insulation</a:t>
            </a:r>
            <a:endParaRPr/>
          </a:p>
          <a:p>
            <a:pPr marL="0" marR="0" lvl="0" indent="0" algn="r" rtl="0">
              <a:spcBef>
                <a:spcPts val="0"/>
              </a:spcBef>
              <a:spcAft>
                <a:spcPts val="0"/>
              </a:spcAft>
              <a:buNone/>
            </a:pPr>
            <a:r>
              <a:rPr lang="en-US" sz="1050">
                <a:solidFill>
                  <a:srgbClr val="C02B44"/>
                </a:solidFill>
                <a:latin typeface="Arial"/>
                <a:ea typeface="Arial"/>
                <a:cs typeface="Arial"/>
                <a:sym typeface="Arial"/>
              </a:rPr>
              <a:t>Acts as Continuous Insulation  </a:t>
            </a:r>
            <a:endParaRPr/>
          </a:p>
        </p:txBody>
      </p:sp>
      <p:sp>
        <p:nvSpPr>
          <p:cNvPr id="404" name="Google Shape;404;p48"/>
          <p:cNvSpPr txBox="1"/>
          <p:nvPr/>
        </p:nvSpPr>
        <p:spPr>
          <a:xfrm>
            <a:off x="1195746" y="4147291"/>
            <a:ext cx="1479791" cy="323165"/>
          </a:xfrm>
          <a:prstGeom prst="rect">
            <a:avLst/>
          </a:prstGeom>
          <a:solidFill>
            <a:schemeClr val="lt1"/>
          </a:solidFill>
          <a:ln>
            <a:noFill/>
          </a:ln>
        </p:spPr>
        <p:txBody>
          <a:bodyPr spcFirstLastPara="1" wrap="square" lIns="0" tIns="0" rIns="0" bIns="0" anchor="t" anchorCtr="0">
            <a:spAutoFit/>
          </a:bodyPr>
          <a:lstStyle/>
          <a:p>
            <a:pPr marL="0" marR="0" lvl="0" indent="0" algn="r" rtl="0">
              <a:spcBef>
                <a:spcPts val="0"/>
              </a:spcBef>
              <a:spcAft>
                <a:spcPts val="0"/>
              </a:spcAft>
              <a:buNone/>
            </a:pPr>
            <a:endParaRPr sz="1050">
              <a:solidFill>
                <a:schemeClr val="dk1"/>
              </a:solidFill>
              <a:latin typeface="Arial"/>
              <a:ea typeface="Arial"/>
              <a:cs typeface="Arial"/>
              <a:sym typeface="Arial"/>
            </a:endParaRPr>
          </a:p>
          <a:p>
            <a:pPr marL="0" marR="0" lvl="0" indent="0" algn="r" rtl="0">
              <a:spcBef>
                <a:spcPts val="0"/>
              </a:spcBef>
              <a:spcAft>
                <a:spcPts val="0"/>
              </a:spcAft>
              <a:buNone/>
            </a:pPr>
            <a:endParaRPr sz="1050">
              <a:solidFill>
                <a:schemeClr val="dk1"/>
              </a:solidFill>
              <a:latin typeface="Arial"/>
              <a:ea typeface="Arial"/>
              <a:cs typeface="Arial"/>
              <a:sym typeface="Arial"/>
            </a:endParaRPr>
          </a:p>
        </p:txBody>
      </p:sp>
      <p:sp>
        <p:nvSpPr>
          <p:cNvPr id="405" name="Google Shape;405;p48"/>
          <p:cNvSpPr/>
          <p:nvPr/>
        </p:nvSpPr>
        <p:spPr>
          <a:xfrm rot="9686546">
            <a:off x="3142348" y="5248080"/>
            <a:ext cx="1691890" cy="484632"/>
          </a:xfrm>
          <a:prstGeom prst="lef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ASF_TitelDesign_V10">
  <a:themeElements>
    <a:clrScheme name="06 BASF orange_colorsheme">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F_FolienDesign_V10">
  <a:themeElements>
    <a:clrScheme name="Benutzerdefiniert 5">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F_FolienDesign_V10 (HIDDEN)">
  <a:themeElements>
    <a:clrScheme name="Benutzerdefiniert 5">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SF_Finale_V10">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5048</Words>
  <Application>Microsoft Macintosh PowerPoint</Application>
  <PresentationFormat>On-screen Show (4:3)</PresentationFormat>
  <Paragraphs>405</Paragraphs>
  <Slides>28</Slides>
  <Notes>28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Calibri</vt:lpstr>
      <vt:lpstr>Barlow Condensed</vt:lpstr>
      <vt:lpstr>Times</vt:lpstr>
      <vt:lpstr>Noto Sans Symbols</vt:lpstr>
      <vt:lpstr>Arial Bold</vt:lpstr>
      <vt:lpstr>Arial</vt:lpstr>
      <vt:lpstr>Karla</vt:lpstr>
      <vt:lpstr>Geo</vt:lpstr>
      <vt:lpstr>BASF_TitelDesign_V10</vt:lpstr>
      <vt:lpstr>BASF_FolienDesign_V10</vt:lpstr>
      <vt:lpstr>BASF_FolienDesign_V10 (HIDDEN)</vt:lpstr>
      <vt:lpstr>BASF_Finale_V10</vt:lpstr>
      <vt:lpstr>PowerPoint Presentation</vt:lpstr>
      <vt:lpstr>COPYRIGHT MATERIALS </vt:lpstr>
      <vt:lpstr>AIA CES PROVIDER STATEMENT </vt:lpstr>
      <vt:lpstr>COURSE DESCRIPTION</vt:lpstr>
      <vt:lpstr>BENEFITS OF GPS INSULATED VINYL SIDING AS A HIGH-PERFORMANCE BUILDING SYSTEM REVIEW</vt:lpstr>
      <vt:lpstr>PowerPoint Presentation</vt:lpstr>
      <vt:lpstr>LEARNING OBJECTIVE 1</vt:lpstr>
      <vt:lpstr>PowerPoint Presentation</vt:lpstr>
      <vt:lpstr>THE SOLUTION: CONTINUOUS INSULATION (CI)</vt:lpstr>
      <vt:lpstr>GPS-INSULATED VINYL SIDING PROVIDES ADDED R-VALUE &amp; CI FOR NEW &amp; EXISTING BUILDINGS.   </vt:lpstr>
      <vt:lpstr>PowerPoint Presentation</vt:lpstr>
      <vt:lpstr>GPS INSULATED VINYL SIDING ADDS CI PLUS ADDED R-VALUE</vt:lpstr>
      <vt:lpstr>PowerPoint Presentation</vt:lpstr>
      <vt:lpstr>FOR CI: SPECIFY SYSTEMS WITH GPS CI DETAILS </vt:lpstr>
      <vt:lpstr>PowerPoint Presentation</vt:lpstr>
      <vt:lpstr>PowerPoint Presentation</vt:lpstr>
      <vt:lpstr>What is the 2022 Inflation Reduction Act (IRA)</vt:lpstr>
      <vt:lpstr>SEC. 45L HOMEBUILDER TAX CREDIT</vt:lpstr>
      <vt:lpstr>UPDATES SEC. 25C HOME EFFICIENCY IMPROVEMENT TAX CREDIT</vt:lpstr>
      <vt:lpstr>UPDATES TO THE SEC 179 D</vt:lpstr>
      <vt:lpstr>GPS INSULATED VINYL SIDING’S CI &amp; ADDED R-VALUE HELP MEET NEW PENDING HUD FUNDING REQUIREMENTS  </vt:lpstr>
      <vt:lpstr>HUD BLOCK GRANTS &amp; FINANCING</vt:lpstr>
      <vt:lpstr>QUIZ: HOW DOES GPS-INSULTED VINYL SIDING HELP ACHIEVE IECC 2021 &amp; TAX CREDITS, DEDUCTIONS &amp; HUD FINANCING REQUIREMENTS?</vt:lpstr>
      <vt:lpstr>ANSWER:  GPS-INSULATED VINYL SIDING PROVIDES ADDED R-VALUE &amp; CONTINUOUS INSULATION FOR BOTH NEW AND EXISTING BUILDINGS.   </vt:lpstr>
      <vt:lpstr>BENEFITS OF GPS INSULATED VINYL SIDING AS A HIGH-PERFORMANCE BUILDING SYSTEM REVIEW</vt:lpstr>
      <vt:lpstr>GPS Insulated Vinyl Siding Course Suite </vt:lpstr>
      <vt:lpstr>Notes: 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Armstrong</dc:creator>
  <cp:lastModifiedBy>Mary MacLeod-Jones</cp:lastModifiedBy>
  <cp:revision>3</cp:revision>
  <dcterms:modified xsi:type="dcterms:W3CDTF">2023-12-19T19:44:27Z</dcterms:modified>
</cp:coreProperties>
</file>